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0" r:id="rId1"/>
    <p:sldMasterId id="2147483736" r:id="rId2"/>
    <p:sldMasterId id="2147483676" r:id="rId3"/>
    <p:sldMasterId id="2147483664" r:id="rId4"/>
  </p:sldMasterIdLst>
  <p:notesMasterIdLst>
    <p:notesMasterId r:id="rId82"/>
  </p:notesMasterIdLst>
  <p:handoutMasterIdLst>
    <p:handoutMasterId r:id="rId83"/>
  </p:handoutMasterIdLst>
  <p:sldIdLst>
    <p:sldId id="277" r:id="rId5"/>
    <p:sldId id="401" r:id="rId6"/>
    <p:sldId id="402" r:id="rId7"/>
    <p:sldId id="403" r:id="rId8"/>
    <p:sldId id="404" r:id="rId9"/>
    <p:sldId id="405" r:id="rId10"/>
    <p:sldId id="406" r:id="rId11"/>
    <p:sldId id="407" r:id="rId12"/>
    <p:sldId id="408" r:id="rId13"/>
    <p:sldId id="409" r:id="rId14"/>
    <p:sldId id="410" r:id="rId15"/>
    <p:sldId id="411" r:id="rId16"/>
    <p:sldId id="412" r:id="rId17"/>
    <p:sldId id="413" r:id="rId18"/>
    <p:sldId id="414" r:id="rId19"/>
    <p:sldId id="415" r:id="rId20"/>
    <p:sldId id="416" r:id="rId21"/>
    <p:sldId id="417" r:id="rId22"/>
    <p:sldId id="418" r:id="rId23"/>
    <p:sldId id="419" r:id="rId24"/>
    <p:sldId id="420" r:id="rId25"/>
    <p:sldId id="421" r:id="rId26"/>
    <p:sldId id="422" r:id="rId27"/>
    <p:sldId id="423" r:id="rId28"/>
    <p:sldId id="424" r:id="rId29"/>
    <p:sldId id="425" r:id="rId30"/>
    <p:sldId id="426" r:id="rId31"/>
    <p:sldId id="427" r:id="rId32"/>
    <p:sldId id="428" r:id="rId33"/>
    <p:sldId id="429" r:id="rId34"/>
    <p:sldId id="430" r:id="rId35"/>
    <p:sldId id="431" r:id="rId36"/>
    <p:sldId id="437" r:id="rId37"/>
    <p:sldId id="438" r:id="rId38"/>
    <p:sldId id="439" r:id="rId39"/>
    <p:sldId id="442" r:id="rId40"/>
    <p:sldId id="443" r:id="rId41"/>
    <p:sldId id="444" r:id="rId42"/>
    <p:sldId id="445" r:id="rId43"/>
    <p:sldId id="448" r:id="rId44"/>
    <p:sldId id="449" r:id="rId45"/>
    <p:sldId id="450" r:id="rId46"/>
    <p:sldId id="451" r:id="rId47"/>
    <p:sldId id="452" r:id="rId48"/>
    <p:sldId id="453" r:id="rId49"/>
    <p:sldId id="454" r:id="rId50"/>
    <p:sldId id="455" r:id="rId51"/>
    <p:sldId id="456" r:id="rId52"/>
    <p:sldId id="457" r:id="rId53"/>
    <p:sldId id="458" r:id="rId54"/>
    <p:sldId id="459" r:id="rId55"/>
    <p:sldId id="460" r:id="rId56"/>
    <p:sldId id="461" r:id="rId57"/>
    <p:sldId id="462" r:id="rId58"/>
    <p:sldId id="463" r:id="rId59"/>
    <p:sldId id="466" r:id="rId60"/>
    <p:sldId id="328" r:id="rId61"/>
    <p:sldId id="329" r:id="rId62"/>
    <p:sldId id="330" r:id="rId63"/>
    <p:sldId id="360" r:id="rId64"/>
    <p:sldId id="361" r:id="rId65"/>
    <p:sldId id="362" r:id="rId66"/>
    <p:sldId id="363" r:id="rId67"/>
    <p:sldId id="364" r:id="rId68"/>
    <p:sldId id="365" r:id="rId69"/>
    <p:sldId id="386" r:id="rId70"/>
    <p:sldId id="387" r:id="rId71"/>
    <p:sldId id="388" r:id="rId72"/>
    <p:sldId id="394" r:id="rId73"/>
    <p:sldId id="395" r:id="rId74"/>
    <p:sldId id="396" r:id="rId75"/>
    <p:sldId id="397" r:id="rId76"/>
    <p:sldId id="389" r:id="rId77"/>
    <p:sldId id="390" r:id="rId78"/>
    <p:sldId id="391" r:id="rId79"/>
    <p:sldId id="392" r:id="rId80"/>
    <p:sldId id="393" r:id="rId81"/>
  </p:sldIdLst>
  <p:sldSz cx="9144000" cy="6858000" type="screen4x3"/>
  <p:notesSz cx="6642100" cy="9653588"/>
  <p:defaultTextStyle>
    <a:defPPr>
      <a:defRPr lang="ko-KR"/>
    </a:defPPr>
    <a:lvl1pPr algn="l" rtl="0" fontAlgn="base" latinLnBrk="1">
      <a:spcBef>
        <a:spcPct val="0"/>
      </a:spcBef>
      <a:spcAft>
        <a:spcPct val="0"/>
      </a:spcAft>
      <a:defRPr kumimoji="1" sz="1600" kern="1200">
        <a:solidFill>
          <a:schemeClr val="tx1"/>
        </a:solidFill>
        <a:latin typeface="Arial" pitchFamily="34" charset="0"/>
        <a:ea typeface="굴림" pitchFamily="50" charset="-127"/>
        <a:cs typeface="+mn-cs"/>
      </a:defRPr>
    </a:lvl1pPr>
    <a:lvl2pPr marL="457200" algn="l" rtl="0" fontAlgn="base" latinLnBrk="1">
      <a:spcBef>
        <a:spcPct val="0"/>
      </a:spcBef>
      <a:spcAft>
        <a:spcPct val="0"/>
      </a:spcAft>
      <a:defRPr kumimoji="1" sz="1600" kern="1200">
        <a:solidFill>
          <a:schemeClr val="tx1"/>
        </a:solidFill>
        <a:latin typeface="Arial" pitchFamily="34" charset="0"/>
        <a:ea typeface="굴림" pitchFamily="50" charset="-127"/>
        <a:cs typeface="+mn-cs"/>
      </a:defRPr>
    </a:lvl2pPr>
    <a:lvl3pPr marL="914400" algn="l" rtl="0" fontAlgn="base" latinLnBrk="1">
      <a:spcBef>
        <a:spcPct val="0"/>
      </a:spcBef>
      <a:spcAft>
        <a:spcPct val="0"/>
      </a:spcAft>
      <a:defRPr kumimoji="1" sz="1600" kern="1200">
        <a:solidFill>
          <a:schemeClr val="tx1"/>
        </a:solidFill>
        <a:latin typeface="Arial" pitchFamily="34" charset="0"/>
        <a:ea typeface="굴림" pitchFamily="50" charset="-127"/>
        <a:cs typeface="+mn-cs"/>
      </a:defRPr>
    </a:lvl3pPr>
    <a:lvl4pPr marL="1371600" algn="l" rtl="0" fontAlgn="base" latinLnBrk="1">
      <a:spcBef>
        <a:spcPct val="0"/>
      </a:spcBef>
      <a:spcAft>
        <a:spcPct val="0"/>
      </a:spcAft>
      <a:defRPr kumimoji="1" sz="1600" kern="1200">
        <a:solidFill>
          <a:schemeClr val="tx1"/>
        </a:solidFill>
        <a:latin typeface="Arial" pitchFamily="34" charset="0"/>
        <a:ea typeface="굴림" pitchFamily="50" charset="-127"/>
        <a:cs typeface="+mn-cs"/>
      </a:defRPr>
    </a:lvl4pPr>
    <a:lvl5pPr marL="1828800" algn="l" rtl="0" fontAlgn="base" latinLnBrk="1">
      <a:spcBef>
        <a:spcPct val="0"/>
      </a:spcBef>
      <a:spcAft>
        <a:spcPct val="0"/>
      </a:spcAft>
      <a:defRPr kumimoji="1" sz="1600" kern="1200">
        <a:solidFill>
          <a:schemeClr val="tx1"/>
        </a:solidFill>
        <a:latin typeface="Arial" pitchFamily="34" charset="0"/>
        <a:ea typeface="굴림" pitchFamily="50" charset="-127"/>
        <a:cs typeface="+mn-cs"/>
      </a:defRPr>
    </a:lvl5pPr>
    <a:lvl6pPr marL="2286000" algn="l" defTabSz="914400" rtl="0" eaLnBrk="1" latinLnBrk="1" hangingPunct="1">
      <a:defRPr kumimoji="1" sz="1600" kern="1200">
        <a:solidFill>
          <a:schemeClr val="tx1"/>
        </a:solidFill>
        <a:latin typeface="Arial" pitchFamily="34" charset="0"/>
        <a:ea typeface="굴림" pitchFamily="50" charset="-127"/>
        <a:cs typeface="+mn-cs"/>
      </a:defRPr>
    </a:lvl6pPr>
    <a:lvl7pPr marL="2743200" algn="l" defTabSz="914400" rtl="0" eaLnBrk="1" latinLnBrk="1" hangingPunct="1">
      <a:defRPr kumimoji="1" sz="1600" kern="1200">
        <a:solidFill>
          <a:schemeClr val="tx1"/>
        </a:solidFill>
        <a:latin typeface="Arial" pitchFamily="34" charset="0"/>
        <a:ea typeface="굴림" pitchFamily="50" charset="-127"/>
        <a:cs typeface="+mn-cs"/>
      </a:defRPr>
    </a:lvl7pPr>
    <a:lvl8pPr marL="3200400" algn="l" defTabSz="914400" rtl="0" eaLnBrk="1" latinLnBrk="1" hangingPunct="1">
      <a:defRPr kumimoji="1" sz="1600" kern="1200">
        <a:solidFill>
          <a:schemeClr val="tx1"/>
        </a:solidFill>
        <a:latin typeface="Arial" pitchFamily="34" charset="0"/>
        <a:ea typeface="굴림" pitchFamily="50" charset="-127"/>
        <a:cs typeface="+mn-cs"/>
      </a:defRPr>
    </a:lvl8pPr>
    <a:lvl9pPr marL="3657600" algn="l" defTabSz="914400" rtl="0" eaLnBrk="1" latinLnBrk="1" hangingPunct="1">
      <a:defRPr kumimoji="1" sz="1600" kern="1200">
        <a:solidFill>
          <a:schemeClr val="tx1"/>
        </a:solidFill>
        <a:latin typeface="Arial" pitchFamily="34" charset="0"/>
        <a:ea typeface="굴림" pitchFamily="50" charset="-127"/>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CC3300"/>
    <a:srgbClr val="FF0000"/>
    <a:srgbClr val="FFFFCC"/>
    <a:srgbClr val="EAEAEA"/>
    <a:srgbClr val="DDDDDD"/>
    <a:srgbClr val="CC99FF"/>
    <a:srgbClr val="66FFFF"/>
    <a:srgbClr val="660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2596" autoAdjust="0"/>
    <p:restoredTop sz="94660"/>
  </p:normalViewPr>
  <p:slideViewPr>
    <p:cSldViewPr>
      <p:cViewPr varScale="1">
        <p:scale>
          <a:sx n="85" d="100"/>
          <a:sy n="85" d="100"/>
        </p:scale>
        <p:origin x="-884" y="-64"/>
      </p:cViewPr>
      <p:guideLst>
        <p:guide orient="horz" pos="2160"/>
        <p:guide pos="2880"/>
      </p:guideLst>
    </p:cSldViewPr>
  </p:slideViewPr>
  <p:outlineViewPr>
    <p:cViewPr>
      <p:scale>
        <a:sx n="33" d="100"/>
        <a:sy n="33" d="100"/>
      </p:scale>
      <p:origin x="0" y="59864"/>
    </p:cViewPr>
  </p:outlineViewPr>
  <p:notesTextViewPr>
    <p:cViewPr>
      <p:scale>
        <a:sx n="100" d="100"/>
        <a:sy n="100" d="100"/>
      </p:scale>
      <p:origin x="0" y="0"/>
    </p:cViewPr>
  </p:notesTextViewPr>
  <p:sorterViewPr>
    <p:cViewPr>
      <p:scale>
        <a:sx n="100" d="100"/>
        <a:sy n="100" d="100"/>
      </p:scale>
      <p:origin x="0" y="6760"/>
    </p:cViewPr>
  </p:sorterViewPr>
  <p:notesViewPr>
    <p:cSldViewPr>
      <p:cViewPr>
        <p:scale>
          <a:sx n="66" d="100"/>
          <a:sy n="66" d="100"/>
        </p:scale>
        <p:origin x="-846" y="1368"/>
      </p:cViewPr>
      <p:guideLst>
        <p:guide orient="horz" pos="2320"/>
        <p:guide pos="281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notesMaster" Target="notesMasters/notesMaster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878138"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661" tIns="0" rIns="18661" bIns="0" numCol="1" anchor="t" anchorCtr="0" compatLnSpc="1">
            <a:prstTxWarp prst="textNoShape">
              <a:avLst/>
            </a:prstTxWarp>
          </a:bodyPr>
          <a:lstStyle>
            <a:lvl1pPr defTabSz="895350" latinLnBrk="0">
              <a:defRPr sz="1000" i="1">
                <a:ea typeface="돋움" pitchFamily="50" charset="-127"/>
              </a:defRPr>
            </a:lvl1pPr>
          </a:lstStyle>
          <a:p>
            <a:endParaRPr lang="en-US" altLang="ko-KR"/>
          </a:p>
        </p:txBody>
      </p:sp>
      <p:sp>
        <p:nvSpPr>
          <p:cNvPr id="4099" name="Rectangle 3"/>
          <p:cNvSpPr>
            <a:spLocks noGrp="1" noChangeArrowheads="1"/>
          </p:cNvSpPr>
          <p:nvPr>
            <p:ph type="dt" sz="quarter" idx="1"/>
          </p:nvPr>
        </p:nvSpPr>
        <p:spPr bwMode="auto">
          <a:xfrm>
            <a:off x="3763963" y="0"/>
            <a:ext cx="2878137"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661" tIns="0" rIns="18661" bIns="0" numCol="1" anchor="t" anchorCtr="0" compatLnSpc="1">
            <a:prstTxWarp prst="textNoShape">
              <a:avLst/>
            </a:prstTxWarp>
          </a:bodyPr>
          <a:lstStyle>
            <a:lvl1pPr algn="r" defTabSz="895350" latinLnBrk="0">
              <a:defRPr sz="1000" i="1">
                <a:ea typeface="돋움" pitchFamily="50" charset="-127"/>
              </a:defRPr>
            </a:lvl1pPr>
          </a:lstStyle>
          <a:p>
            <a:endParaRPr lang="en-US" altLang="ko-KR"/>
          </a:p>
        </p:txBody>
      </p:sp>
      <p:sp>
        <p:nvSpPr>
          <p:cNvPr id="4100" name="Rectangle 4"/>
          <p:cNvSpPr>
            <a:spLocks noGrp="1" noChangeArrowheads="1"/>
          </p:cNvSpPr>
          <p:nvPr>
            <p:ph type="ftr" sz="quarter" idx="2"/>
          </p:nvPr>
        </p:nvSpPr>
        <p:spPr bwMode="auto">
          <a:xfrm>
            <a:off x="0" y="9170988"/>
            <a:ext cx="2878138"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661" tIns="0" rIns="18661" bIns="0" numCol="1" anchor="b" anchorCtr="0" compatLnSpc="1">
            <a:prstTxWarp prst="textNoShape">
              <a:avLst/>
            </a:prstTxWarp>
          </a:bodyPr>
          <a:lstStyle>
            <a:lvl1pPr defTabSz="895350" latinLnBrk="0">
              <a:defRPr sz="1000" i="1">
                <a:ea typeface="돋움" pitchFamily="50" charset="-127"/>
              </a:defRPr>
            </a:lvl1pPr>
          </a:lstStyle>
          <a:p>
            <a:endParaRPr lang="en-US" altLang="ko-KR"/>
          </a:p>
        </p:txBody>
      </p:sp>
      <p:sp>
        <p:nvSpPr>
          <p:cNvPr id="4101" name="Rectangle 5"/>
          <p:cNvSpPr>
            <a:spLocks noGrp="1" noChangeArrowheads="1"/>
          </p:cNvSpPr>
          <p:nvPr>
            <p:ph type="sldNum" sz="quarter" idx="3"/>
          </p:nvPr>
        </p:nvSpPr>
        <p:spPr bwMode="auto">
          <a:xfrm>
            <a:off x="3763963" y="9170988"/>
            <a:ext cx="2878137"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661" tIns="0" rIns="18661" bIns="0" numCol="1" anchor="b" anchorCtr="0" compatLnSpc="1">
            <a:prstTxWarp prst="textNoShape">
              <a:avLst/>
            </a:prstTxWarp>
          </a:bodyPr>
          <a:lstStyle>
            <a:lvl1pPr algn="r" defTabSz="895350" latinLnBrk="0">
              <a:defRPr sz="1000" i="1">
                <a:ea typeface="돋움" pitchFamily="50" charset="-127"/>
              </a:defRPr>
            </a:lvl1pPr>
          </a:lstStyle>
          <a:p>
            <a:fld id="{A958FF2F-0791-4F83-8CC1-57DD447D83FB}" type="slidenum">
              <a:rPr lang="en-US" altLang="ko-KR"/>
              <a:pPr/>
              <a:t>‹#›</a:t>
            </a:fld>
            <a:endParaRPr lang="en-US" altLang="ko-KR"/>
          </a:p>
        </p:txBody>
      </p:sp>
    </p:spTree>
    <p:extLst>
      <p:ext uri="{BB962C8B-B14F-4D97-AF65-F5344CB8AC3E}">
        <p14:creationId xmlns:p14="http://schemas.microsoft.com/office/powerpoint/2010/main" val="32745289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878138"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661" tIns="0" rIns="18661" bIns="0" numCol="1" anchor="t" anchorCtr="0" compatLnSpc="1">
            <a:prstTxWarp prst="textNoShape">
              <a:avLst/>
            </a:prstTxWarp>
          </a:bodyPr>
          <a:lstStyle>
            <a:lvl1pPr defTabSz="895350" latinLnBrk="0">
              <a:defRPr sz="1000" i="1">
                <a:ea typeface="돋움" pitchFamily="50" charset="-127"/>
              </a:defRPr>
            </a:lvl1pPr>
          </a:lstStyle>
          <a:p>
            <a:endParaRPr lang="en-US" altLang="ko-KR"/>
          </a:p>
        </p:txBody>
      </p:sp>
      <p:sp>
        <p:nvSpPr>
          <p:cNvPr id="2051" name="Rectangle 3"/>
          <p:cNvSpPr>
            <a:spLocks noGrp="1" noChangeArrowheads="1"/>
          </p:cNvSpPr>
          <p:nvPr>
            <p:ph type="dt" idx="1"/>
          </p:nvPr>
        </p:nvSpPr>
        <p:spPr bwMode="auto">
          <a:xfrm>
            <a:off x="3763963" y="0"/>
            <a:ext cx="2878137"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661" tIns="0" rIns="18661" bIns="0" numCol="1" anchor="t" anchorCtr="0" compatLnSpc="1">
            <a:prstTxWarp prst="textNoShape">
              <a:avLst/>
            </a:prstTxWarp>
          </a:bodyPr>
          <a:lstStyle>
            <a:lvl1pPr algn="r" defTabSz="895350" latinLnBrk="0">
              <a:defRPr sz="1000" i="1">
                <a:ea typeface="돋움" pitchFamily="50" charset="-127"/>
              </a:defRPr>
            </a:lvl1pPr>
          </a:lstStyle>
          <a:p>
            <a:endParaRPr lang="en-US" altLang="ko-KR"/>
          </a:p>
        </p:txBody>
      </p:sp>
      <p:sp>
        <p:nvSpPr>
          <p:cNvPr id="68612" name="Rectangle 4"/>
          <p:cNvSpPr>
            <a:spLocks noGrp="1" noRot="1" noChangeAspect="1" noChangeArrowheads="1" noTextEdit="1"/>
          </p:cNvSpPr>
          <p:nvPr>
            <p:ph type="sldImg" idx="2"/>
          </p:nvPr>
        </p:nvSpPr>
        <p:spPr bwMode="auto">
          <a:xfrm>
            <a:off x="41275" y="639763"/>
            <a:ext cx="6589713" cy="4941887"/>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 xmlns:ma14="http://schemas.microsoft.com/office/mac/drawingml/2011/main" val="1"/>
            </a:ext>
          </a:extLst>
        </p:spPr>
      </p:sp>
      <p:sp>
        <p:nvSpPr>
          <p:cNvPr id="2053" name="Rectangle 5"/>
          <p:cNvSpPr>
            <a:spLocks noGrp="1" noChangeArrowheads="1"/>
          </p:cNvSpPr>
          <p:nvPr>
            <p:ph type="body" sz="quarter" idx="3"/>
          </p:nvPr>
        </p:nvSpPr>
        <p:spPr bwMode="auto">
          <a:xfrm>
            <a:off x="469900" y="5772150"/>
            <a:ext cx="5715000" cy="302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194" tIns="45097" rIns="90194" bIns="45097" numCol="1" anchor="t" anchorCtr="0" compatLnSpc="1">
            <a:prstTxWarp prst="textNoShape">
              <a:avLst/>
            </a:prstTxWarp>
          </a:bodyPr>
          <a:lstStyle/>
          <a:p>
            <a:pPr lvl="0"/>
            <a:r>
              <a:rPr lang="ko-KR" altLang="en-US" smtClean="0"/>
              <a:t>마스터 문자열 유형을 편집하려면 누르십시오</a:t>
            </a:r>
            <a:r>
              <a:rPr lang="en-US" altLang="ko-KR" smtClean="0"/>
              <a:t>.</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p>
        </p:txBody>
      </p:sp>
      <p:sp>
        <p:nvSpPr>
          <p:cNvPr id="2054" name="Rectangle 6"/>
          <p:cNvSpPr>
            <a:spLocks noGrp="1" noChangeArrowheads="1"/>
          </p:cNvSpPr>
          <p:nvPr>
            <p:ph type="ftr" sz="quarter" idx="4"/>
          </p:nvPr>
        </p:nvSpPr>
        <p:spPr bwMode="auto">
          <a:xfrm>
            <a:off x="0" y="9170988"/>
            <a:ext cx="2878138"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661" tIns="0" rIns="18661" bIns="0" numCol="1" anchor="b" anchorCtr="0" compatLnSpc="1">
            <a:prstTxWarp prst="textNoShape">
              <a:avLst/>
            </a:prstTxWarp>
          </a:bodyPr>
          <a:lstStyle>
            <a:lvl1pPr defTabSz="895350" latinLnBrk="0">
              <a:defRPr sz="1000" i="1">
                <a:ea typeface="돋움" pitchFamily="50" charset="-127"/>
              </a:defRPr>
            </a:lvl1pPr>
          </a:lstStyle>
          <a:p>
            <a:endParaRPr lang="en-US" altLang="ko-KR"/>
          </a:p>
        </p:txBody>
      </p:sp>
      <p:sp>
        <p:nvSpPr>
          <p:cNvPr id="2055" name="Rectangle 7"/>
          <p:cNvSpPr>
            <a:spLocks noGrp="1" noChangeArrowheads="1"/>
          </p:cNvSpPr>
          <p:nvPr>
            <p:ph type="sldNum" sz="quarter" idx="5"/>
          </p:nvPr>
        </p:nvSpPr>
        <p:spPr bwMode="auto">
          <a:xfrm>
            <a:off x="3763963" y="9170988"/>
            <a:ext cx="2878137"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661" tIns="0" rIns="18661" bIns="0" numCol="1" anchor="b" anchorCtr="0" compatLnSpc="1">
            <a:prstTxWarp prst="textNoShape">
              <a:avLst/>
            </a:prstTxWarp>
          </a:bodyPr>
          <a:lstStyle>
            <a:lvl1pPr algn="r" defTabSz="895350" latinLnBrk="0">
              <a:defRPr sz="1000" i="1">
                <a:ea typeface="돋움" pitchFamily="50" charset="-127"/>
              </a:defRPr>
            </a:lvl1pPr>
          </a:lstStyle>
          <a:p>
            <a:fld id="{51BC0879-4465-4F96-BD3F-DFECAC432DE6}" type="slidenum">
              <a:rPr lang="en-US" altLang="ko-KR"/>
              <a:pPr/>
              <a:t>‹#›</a:t>
            </a:fld>
            <a:endParaRPr lang="en-US" altLang="ko-KR"/>
          </a:p>
        </p:txBody>
      </p:sp>
    </p:spTree>
    <p:extLst>
      <p:ext uri="{BB962C8B-B14F-4D97-AF65-F5344CB8AC3E}">
        <p14:creationId xmlns:p14="http://schemas.microsoft.com/office/powerpoint/2010/main" val="196089888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돋움" pitchFamily="50" charset="-127"/>
        <a:cs typeface="돋움" charset="0"/>
      </a:defRPr>
    </a:lvl1pPr>
    <a:lvl2pPr marL="457200" algn="l" rtl="0" eaLnBrk="0" fontAlgn="base" hangingPunct="0">
      <a:spcBef>
        <a:spcPct val="30000"/>
      </a:spcBef>
      <a:spcAft>
        <a:spcPct val="0"/>
      </a:spcAft>
      <a:defRPr kumimoji="1" sz="1200" kern="1200">
        <a:solidFill>
          <a:schemeClr val="tx1"/>
        </a:solidFill>
        <a:latin typeface="Arial" charset="0"/>
        <a:ea typeface="돋움" pitchFamily="50" charset="-127"/>
        <a:cs typeface="돋움" charset="0"/>
      </a:defRPr>
    </a:lvl2pPr>
    <a:lvl3pPr marL="914400" algn="l" rtl="0" eaLnBrk="0" fontAlgn="base" hangingPunct="0">
      <a:spcBef>
        <a:spcPct val="30000"/>
      </a:spcBef>
      <a:spcAft>
        <a:spcPct val="0"/>
      </a:spcAft>
      <a:defRPr kumimoji="1" sz="1200" kern="1200">
        <a:solidFill>
          <a:schemeClr val="tx1"/>
        </a:solidFill>
        <a:latin typeface="Arial" charset="0"/>
        <a:ea typeface="돋움" pitchFamily="50" charset="-127"/>
        <a:cs typeface="돋움" charset="0"/>
      </a:defRPr>
    </a:lvl3pPr>
    <a:lvl4pPr marL="1371600" algn="l" rtl="0" eaLnBrk="0" fontAlgn="base" hangingPunct="0">
      <a:spcBef>
        <a:spcPct val="30000"/>
      </a:spcBef>
      <a:spcAft>
        <a:spcPct val="0"/>
      </a:spcAft>
      <a:defRPr kumimoji="1" sz="1200" kern="1200">
        <a:solidFill>
          <a:schemeClr val="tx1"/>
        </a:solidFill>
        <a:latin typeface="Arial" charset="0"/>
        <a:ea typeface="돋움" pitchFamily="50" charset="-127"/>
        <a:cs typeface="돋움" charset="0"/>
      </a:defRPr>
    </a:lvl4pPr>
    <a:lvl5pPr marL="1828800" algn="l" rtl="0" eaLnBrk="0" fontAlgn="base" hangingPunct="0">
      <a:spcBef>
        <a:spcPct val="30000"/>
      </a:spcBef>
      <a:spcAft>
        <a:spcPct val="0"/>
      </a:spcAft>
      <a:defRPr kumimoji="1" sz="1200" kern="1200">
        <a:solidFill>
          <a:schemeClr val="tx1"/>
        </a:solidFill>
        <a:latin typeface="Arial" charset="0"/>
        <a:ea typeface="돋움" pitchFamily="50" charset="-127"/>
        <a:cs typeface="돋움" charset="0"/>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95350" eaLnBrk="0" hangingPunct="0">
              <a:defRPr kumimoji="1" sz="1600">
                <a:solidFill>
                  <a:schemeClr val="tx1"/>
                </a:solidFill>
                <a:latin typeface="Arial" pitchFamily="34" charset="0"/>
                <a:ea typeface="굴림" pitchFamily="50" charset="-127"/>
              </a:defRPr>
            </a:lvl1pPr>
            <a:lvl2pPr marL="742950" indent="-285750" defTabSz="895350" eaLnBrk="0" hangingPunct="0">
              <a:defRPr kumimoji="1" sz="1600">
                <a:solidFill>
                  <a:schemeClr val="tx1"/>
                </a:solidFill>
                <a:latin typeface="Arial" pitchFamily="34" charset="0"/>
                <a:ea typeface="굴림" pitchFamily="50" charset="-127"/>
              </a:defRPr>
            </a:lvl2pPr>
            <a:lvl3pPr marL="1143000" indent="-228600" defTabSz="895350" eaLnBrk="0" hangingPunct="0">
              <a:defRPr kumimoji="1" sz="1600">
                <a:solidFill>
                  <a:schemeClr val="tx1"/>
                </a:solidFill>
                <a:latin typeface="Arial" pitchFamily="34" charset="0"/>
                <a:ea typeface="굴림" pitchFamily="50" charset="-127"/>
              </a:defRPr>
            </a:lvl3pPr>
            <a:lvl4pPr marL="1600200" indent="-228600" defTabSz="895350" eaLnBrk="0" hangingPunct="0">
              <a:defRPr kumimoji="1" sz="1600">
                <a:solidFill>
                  <a:schemeClr val="tx1"/>
                </a:solidFill>
                <a:latin typeface="Arial" pitchFamily="34" charset="0"/>
                <a:ea typeface="굴림" pitchFamily="50" charset="-127"/>
              </a:defRPr>
            </a:lvl4pPr>
            <a:lvl5pPr marL="2057400" indent="-228600" defTabSz="895350" eaLnBrk="0" hangingPunct="0">
              <a:defRPr kumimoji="1" sz="1600">
                <a:solidFill>
                  <a:schemeClr val="tx1"/>
                </a:solidFill>
                <a:latin typeface="Arial" pitchFamily="34" charset="0"/>
                <a:ea typeface="굴림" pitchFamily="50" charset="-127"/>
              </a:defRPr>
            </a:lvl5pPr>
            <a:lvl6pPr marL="2514600" indent="-228600" defTabSz="895350" eaLnBrk="0" fontAlgn="base" hangingPunct="0">
              <a:spcBef>
                <a:spcPct val="0"/>
              </a:spcBef>
              <a:spcAft>
                <a:spcPct val="0"/>
              </a:spcAft>
              <a:defRPr kumimoji="1" sz="1600">
                <a:solidFill>
                  <a:schemeClr val="tx1"/>
                </a:solidFill>
                <a:latin typeface="Arial" pitchFamily="34" charset="0"/>
                <a:ea typeface="굴림" pitchFamily="50" charset="-127"/>
              </a:defRPr>
            </a:lvl6pPr>
            <a:lvl7pPr marL="2971800" indent="-228600" defTabSz="895350" eaLnBrk="0" fontAlgn="base" hangingPunct="0">
              <a:spcBef>
                <a:spcPct val="0"/>
              </a:spcBef>
              <a:spcAft>
                <a:spcPct val="0"/>
              </a:spcAft>
              <a:defRPr kumimoji="1" sz="1600">
                <a:solidFill>
                  <a:schemeClr val="tx1"/>
                </a:solidFill>
                <a:latin typeface="Arial" pitchFamily="34" charset="0"/>
                <a:ea typeface="굴림" pitchFamily="50" charset="-127"/>
              </a:defRPr>
            </a:lvl7pPr>
            <a:lvl8pPr marL="3429000" indent="-228600" defTabSz="895350" eaLnBrk="0" fontAlgn="base" hangingPunct="0">
              <a:spcBef>
                <a:spcPct val="0"/>
              </a:spcBef>
              <a:spcAft>
                <a:spcPct val="0"/>
              </a:spcAft>
              <a:defRPr kumimoji="1" sz="1600">
                <a:solidFill>
                  <a:schemeClr val="tx1"/>
                </a:solidFill>
                <a:latin typeface="Arial" pitchFamily="34" charset="0"/>
                <a:ea typeface="굴림" pitchFamily="50" charset="-127"/>
              </a:defRPr>
            </a:lvl8pPr>
            <a:lvl9pPr marL="3886200" indent="-228600" defTabSz="895350" eaLnBrk="0" fontAlgn="base" hangingPunct="0">
              <a:spcBef>
                <a:spcPct val="0"/>
              </a:spcBef>
              <a:spcAft>
                <a:spcPct val="0"/>
              </a:spcAft>
              <a:defRPr kumimoji="1" sz="1600">
                <a:solidFill>
                  <a:schemeClr val="tx1"/>
                </a:solidFill>
                <a:latin typeface="Arial" pitchFamily="34" charset="0"/>
                <a:ea typeface="굴림" pitchFamily="50" charset="-127"/>
              </a:defRPr>
            </a:lvl9pPr>
          </a:lstStyle>
          <a:p>
            <a:pPr eaLnBrk="1" hangingPunct="1"/>
            <a:fld id="{612A4EAB-73CD-46CE-91F2-90655C7CE712}" type="slidenum">
              <a:rPr lang="en-US" altLang="ko-KR" sz="1000">
                <a:ea typeface="돋움" pitchFamily="50" charset="-127"/>
              </a:rPr>
              <a:pPr eaLnBrk="1" hangingPunct="1"/>
              <a:t>1</a:t>
            </a:fld>
            <a:endParaRPr lang="en-US" altLang="ko-KR" sz="1000">
              <a:ea typeface="돋움" pitchFamily="50" charset="-127"/>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endParaRPr lang="ko-KR" altLang="ko-KR" smtClean="0">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868EA6-133C-435F-BC43-7525FC7CCCB2}" type="slidenum">
              <a:rPr lang="en-US" altLang="ko-KR"/>
              <a:pPr/>
              <a:t>74</a:t>
            </a:fld>
            <a:endParaRPr lang="en-US" altLang="ko-KR"/>
          </a:p>
        </p:txBody>
      </p:sp>
      <p:sp>
        <p:nvSpPr>
          <p:cNvPr id="1561602" name="Rectangle 2"/>
          <p:cNvSpPr>
            <a:spLocks noGrp="1" noRot="1" noChangeAspect="1" noChangeArrowheads="1" noTextEdit="1"/>
          </p:cNvSpPr>
          <p:nvPr>
            <p:ph type="sldImg"/>
          </p:nvPr>
        </p:nvSpPr>
        <p:spPr>
          <a:xfrm>
            <a:off x="908050" y="723900"/>
            <a:ext cx="4827588" cy="3621088"/>
          </a:xfrm>
          <a:ln/>
        </p:spPr>
      </p:sp>
      <p:sp>
        <p:nvSpPr>
          <p:cNvPr id="1561603" name="Rectangle 3"/>
          <p:cNvSpPr>
            <a:spLocks noGrp="1" noChangeArrowheads="1"/>
          </p:cNvSpPr>
          <p:nvPr>
            <p:ph type="body" idx="1"/>
          </p:nvPr>
        </p:nvSpPr>
        <p:spPr>
          <a:xfrm>
            <a:off x="663575" y="4584700"/>
            <a:ext cx="5314950" cy="4344988"/>
          </a:xfrm>
        </p:spPr>
        <p:txBody>
          <a:bodyPr/>
          <a:lstStyle/>
          <a:p>
            <a:endParaRPr lang="ko-KR" altLang="ko-K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B30085-B8AB-4198-B646-670A3B145783}" type="slidenum">
              <a:rPr lang="en-US" altLang="ko-KR"/>
              <a:pPr/>
              <a:t>75</a:t>
            </a:fld>
            <a:endParaRPr lang="en-US" altLang="ko-KR"/>
          </a:p>
        </p:txBody>
      </p:sp>
      <p:sp>
        <p:nvSpPr>
          <p:cNvPr id="1563650" name="Rectangle 2"/>
          <p:cNvSpPr>
            <a:spLocks noGrp="1" noRot="1" noChangeAspect="1" noChangeArrowheads="1" noTextEdit="1"/>
          </p:cNvSpPr>
          <p:nvPr>
            <p:ph type="sldImg"/>
          </p:nvPr>
        </p:nvSpPr>
        <p:spPr>
          <a:xfrm>
            <a:off x="908050" y="723900"/>
            <a:ext cx="4827588" cy="3621088"/>
          </a:xfrm>
          <a:ln/>
        </p:spPr>
      </p:sp>
      <p:sp>
        <p:nvSpPr>
          <p:cNvPr id="1563651" name="Rectangle 3"/>
          <p:cNvSpPr>
            <a:spLocks noGrp="1" noChangeArrowheads="1"/>
          </p:cNvSpPr>
          <p:nvPr>
            <p:ph type="body" idx="1"/>
          </p:nvPr>
        </p:nvSpPr>
        <p:spPr>
          <a:xfrm>
            <a:off x="663575" y="4584700"/>
            <a:ext cx="5314950" cy="4344988"/>
          </a:xfrm>
        </p:spPr>
        <p:txBody>
          <a:bodyPr/>
          <a:lstStyle/>
          <a:p>
            <a:endParaRPr lang="ko-KR" altLang="ko-K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54A739B-0EF7-414D-B6C3-35CC4D75832B}" type="slidenum">
              <a:rPr lang="en-US" altLang="ko-KR"/>
              <a:pPr/>
              <a:t>76</a:t>
            </a:fld>
            <a:endParaRPr lang="en-US" altLang="ko-KR"/>
          </a:p>
        </p:txBody>
      </p:sp>
      <p:sp>
        <p:nvSpPr>
          <p:cNvPr id="1565698" name="Rectangle 2"/>
          <p:cNvSpPr>
            <a:spLocks noGrp="1" noRot="1" noChangeAspect="1" noChangeArrowheads="1" noTextEdit="1"/>
          </p:cNvSpPr>
          <p:nvPr>
            <p:ph type="sldImg"/>
          </p:nvPr>
        </p:nvSpPr>
        <p:spPr>
          <a:xfrm>
            <a:off x="908050" y="723900"/>
            <a:ext cx="4827588" cy="3621088"/>
          </a:xfrm>
          <a:ln/>
        </p:spPr>
      </p:sp>
      <p:sp>
        <p:nvSpPr>
          <p:cNvPr id="1565699" name="Rectangle 3"/>
          <p:cNvSpPr>
            <a:spLocks noGrp="1" noChangeArrowheads="1"/>
          </p:cNvSpPr>
          <p:nvPr>
            <p:ph type="body" idx="1"/>
          </p:nvPr>
        </p:nvSpPr>
        <p:spPr>
          <a:xfrm>
            <a:off x="663575" y="4584700"/>
            <a:ext cx="5314950" cy="4344988"/>
          </a:xfrm>
        </p:spPr>
        <p:txBody>
          <a:bodyPr/>
          <a:lstStyle/>
          <a:p>
            <a:endParaRPr lang="ko-KR" altLang="ko-K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E8E7AB-9BA4-4123-B778-8FC992B0ED73}" type="slidenum">
              <a:rPr lang="en-US" altLang="ko-KR"/>
              <a:pPr/>
              <a:t>77</a:t>
            </a:fld>
            <a:endParaRPr lang="en-US" altLang="ko-KR"/>
          </a:p>
        </p:txBody>
      </p:sp>
      <p:sp>
        <p:nvSpPr>
          <p:cNvPr id="1541122" name="Rectangle 2"/>
          <p:cNvSpPr>
            <a:spLocks noGrp="1" noRot="1" noChangeAspect="1" noChangeArrowheads="1" noTextEdit="1"/>
          </p:cNvSpPr>
          <p:nvPr>
            <p:ph type="sldImg"/>
          </p:nvPr>
        </p:nvSpPr>
        <p:spPr>
          <a:xfrm>
            <a:off x="908050" y="723900"/>
            <a:ext cx="4827588" cy="3621088"/>
          </a:xfrm>
          <a:ln/>
        </p:spPr>
      </p:sp>
      <p:sp>
        <p:nvSpPr>
          <p:cNvPr id="1541123" name="Rectangle 3"/>
          <p:cNvSpPr>
            <a:spLocks noGrp="1" noChangeArrowheads="1"/>
          </p:cNvSpPr>
          <p:nvPr>
            <p:ph type="body" idx="1"/>
          </p:nvPr>
        </p:nvSpPr>
        <p:spPr>
          <a:xfrm>
            <a:off x="663575" y="4584700"/>
            <a:ext cx="5314950" cy="4344988"/>
          </a:xfrm>
        </p:spPr>
        <p:txBody>
          <a:bodyPr/>
          <a:lstStyle/>
          <a:p>
            <a:endParaRPr lang="ko-KR" altLang="ko-K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kern="1200" dirty="0" err="1" smtClean="0">
                <a:solidFill>
                  <a:schemeClr val="tx1"/>
                </a:solidFill>
                <a:effectLst/>
                <a:latin typeface="+mn-lt"/>
                <a:ea typeface="+mn-ea"/>
                <a:cs typeface="+mn-cs"/>
              </a:rPr>
              <a:t>AppId</a:t>
            </a:r>
            <a:r>
              <a:rPr lang="en-US" altLang="ko-KR" sz="1200" b="0" i="0" kern="1200" dirty="0" smtClean="0">
                <a:solidFill>
                  <a:schemeClr val="tx1"/>
                </a:solidFill>
                <a:effectLst/>
                <a:latin typeface="+mn-lt"/>
                <a:ea typeface="+mn-ea"/>
                <a:cs typeface="+mn-cs"/>
              </a:rPr>
              <a:t>, </a:t>
            </a:r>
            <a:r>
              <a:rPr lang="en-US" altLang="ko-KR" sz="1200" b="0" i="0" kern="1200" dirty="0" err="1" smtClean="0">
                <a:solidFill>
                  <a:schemeClr val="tx1"/>
                </a:solidFill>
                <a:effectLst/>
                <a:latin typeface="+mn-lt"/>
                <a:ea typeface="+mn-ea"/>
                <a:cs typeface="+mn-cs"/>
              </a:rPr>
              <a:t>AppName</a:t>
            </a:r>
            <a:r>
              <a:rPr lang="en-US" altLang="ko-KR" sz="1200" b="0" i="0" kern="1200" dirty="0" smtClean="0">
                <a:solidFill>
                  <a:schemeClr val="tx1"/>
                </a:solidFill>
                <a:effectLst/>
                <a:latin typeface="+mn-lt"/>
                <a:ea typeface="+mn-ea"/>
                <a:cs typeface="+mn-cs"/>
              </a:rPr>
              <a:t>, </a:t>
            </a:r>
            <a:r>
              <a:rPr lang="en-US" altLang="ko-KR" sz="1200" b="0" i="0" kern="1200" dirty="0" err="1" smtClean="0">
                <a:solidFill>
                  <a:schemeClr val="tx1"/>
                </a:solidFill>
                <a:effectLst/>
                <a:latin typeface="+mn-lt"/>
                <a:ea typeface="+mn-ea"/>
                <a:cs typeface="+mn-cs"/>
              </a:rPr>
              <a:t>DeviceName</a:t>
            </a:r>
            <a:r>
              <a:rPr lang="en-US" altLang="ko-KR" sz="1200" b="0" i="0" kern="1200" dirty="0" smtClean="0">
                <a:solidFill>
                  <a:schemeClr val="tx1"/>
                </a:solidFill>
                <a:effectLst/>
                <a:latin typeface="+mn-lt"/>
                <a:ea typeface="+mn-ea"/>
                <a:cs typeface="+mn-cs"/>
              </a:rPr>
              <a:t>, </a:t>
            </a:r>
            <a:r>
              <a:rPr lang="en-US" altLang="ko-KR" sz="1200" b="0" i="0" kern="1200" dirty="0" err="1" smtClean="0">
                <a:solidFill>
                  <a:schemeClr val="tx1"/>
                </a:solidFill>
                <a:effectLst/>
                <a:latin typeface="+mn-lt"/>
                <a:ea typeface="+mn-ea"/>
                <a:cs typeface="+mn-cs"/>
              </a:rPr>
              <a:t>DeviceId</a:t>
            </a:r>
            <a:r>
              <a:rPr lang="en-US" altLang="ko-KR" sz="1200" b="0" i="0" kern="1200" dirty="0" smtClean="0">
                <a:solidFill>
                  <a:schemeClr val="tx1"/>
                </a:solidFill>
                <a:effectLst/>
                <a:latin typeface="+mn-lt"/>
                <a:ea typeface="+mn-ea"/>
                <a:cs typeface="+mn-cs"/>
              </a:rPr>
              <a:t>, Manufacturer, </a:t>
            </a:r>
            <a:r>
              <a:rPr lang="en-US" altLang="ko-KR" sz="1200" b="0" i="0" kern="1200" dirty="0" err="1" smtClean="0">
                <a:solidFill>
                  <a:schemeClr val="tx1"/>
                </a:solidFill>
                <a:effectLst/>
                <a:latin typeface="+mn-lt"/>
                <a:ea typeface="+mn-ea"/>
                <a:cs typeface="+mn-cs"/>
              </a:rPr>
              <a:t>ModelNumber</a:t>
            </a:r>
            <a:endParaRPr lang="ko-KR" altLang="en-US" dirty="0"/>
          </a:p>
        </p:txBody>
      </p:sp>
      <p:sp>
        <p:nvSpPr>
          <p:cNvPr id="4" name="슬라이드 번호 개체 틀 3"/>
          <p:cNvSpPr>
            <a:spLocks noGrp="1"/>
          </p:cNvSpPr>
          <p:nvPr>
            <p:ph type="sldNum" sz="quarter" idx="10"/>
          </p:nvPr>
        </p:nvSpPr>
        <p:spPr/>
        <p:txBody>
          <a:bodyPr/>
          <a:lstStyle/>
          <a:p>
            <a:fld id="{60BDDCF3-D310-4F34-A28B-F9EFD00F218C}" type="slidenum">
              <a:rPr lang="ko-KR" altLang="en-US" smtClean="0"/>
              <a:t>9</a:t>
            </a:fld>
            <a:endParaRPr lang="ko-KR" altLang="en-US"/>
          </a:p>
        </p:txBody>
      </p:sp>
    </p:spTree>
    <p:extLst>
      <p:ext uri="{BB962C8B-B14F-4D97-AF65-F5344CB8AC3E}">
        <p14:creationId xmlns:p14="http://schemas.microsoft.com/office/powerpoint/2010/main" val="1841689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3A0130-3A40-4063-997D-30BAE999E8A9}" type="slidenum">
              <a:rPr lang="en-US" altLang="ko-KR"/>
              <a:pPr/>
              <a:t>57</a:t>
            </a:fld>
            <a:endParaRPr lang="en-US" altLang="ko-KR"/>
          </a:p>
        </p:txBody>
      </p:sp>
      <p:sp>
        <p:nvSpPr>
          <p:cNvPr id="1423362" name="Rectangle 2"/>
          <p:cNvSpPr>
            <a:spLocks noGrp="1" noRot="1" noChangeAspect="1" noChangeArrowheads="1" noTextEdit="1"/>
          </p:cNvSpPr>
          <p:nvPr>
            <p:ph type="sldImg"/>
          </p:nvPr>
        </p:nvSpPr>
        <p:spPr>
          <a:xfrm>
            <a:off x="908050" y="723900"/>
            <a:ext cx="4827588" cy="3621088"/>
          </a:xfrm>
          <a:ln/>
        </p:spPr>
      </p:sp>
      <p:sp>
        <p:nvSpPr>
          <p:cNvPr id="1423363" name="Rectangle 3"/>
          <p:cNvSpPr>
            <a:spLocks noGrp="1" noChangeArrowheads="1"/>
          </p:cNvSpPr>
          <p:nvPr>
            <p:ph type="body" idx="1"/>
          </p:nvPr>
        </p:nvSpPr>
        <p:spPr>
          <a:xfrm>
            <a:off x="885825" y="4586288"/>
            <a:ext cx="4870450" cy="4343400"/>
          </a:xfrm>
        </p:spPr>
        <p:txBody>
          <a:bodyPr/>
          <a:lstStyle/>
          <a:p>
            <a:endParaRPr lang="ko-KR" altLang="ko-KR">
              <a:ea typeface="굴림" pitchFamily="50" charset="-127"/>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693546-99D2-4188-8D76-0167DB3DD17F}" type="slidenum">
              <a:rPr lang="en-US" altLang="ko-KR"/>
              <a:pPr/>
              <a:t>68</a:t>
            </a:fld>
            <a:endParaRPr lang="en-US" altLang="ko-KR"/>
          </a:p>
        </p:txBody>
      </p:sp>
      <p:sp>
        <p:nvSpPr>
          <p:cNvPr id="1539074" name="Rectangle 2"/>
          <p:cNvSpPr>
            <a:spLocks noGrp="1" noRot="1" noChangeAspect="1" noChangeArrowheads="1" noTextEdit="1"/>
          </p:cNvSpPr>
          <p:nvPr>
            <p:ph type="sldImg"/>
          </p:nvPr>
        </p:nvSpPr>
        <p:spPr>
          <a:xfrm>
            <a:off x="908050" y="723900"/>
            <a:ext cx="4827588" cy="3621088"/>
          </a:xfrm>
          <a:ln/>
        </p:spPr>
      </p:sp>
      <p:sp>
        <p:nvSpPr>
          <p:cNvPr id="1539075" name="Rectangle 3"/>
          <p:cNvSpPr>
            <a:spLocks noGrp="1" noChangeArrowheads="1"/>
          </p:cNvSpPr>
          <p:nvPr>
            <p:ph type="body" idx="1"/>
          </p:nvPr>
        </p:nvSpPr>
        <p:spPr>
          <a:xfrm>
            <a:off x="663575" y="4584700"/>
            <a:ext cx="5314950" cy="4344988"/>
          </a:xfrm>
        </p:spPr>
        <p:txBody>
          <a:bodyPr/>
          <a:lstStyle/>
          <a:p>
            <a:endParaRPr lang="ko-KR" altLang="ko-K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4923C3-002B-412F-A820-1C72BD365E50}" type="slidenum">
              <a:rPr lang="en-US" altLang="ko-KR"/>
              <a:pPr/>
              <a:t>69</a:t>
            </a:fld>
            <a:endParaRPr lang="en-US" altLang="ko-KR"/>
          </a:p>
        </p:txBody>
      </p:sp>
      <p:sp>
        <p:nvSpPr>
          <p:cNvPr id="1543170" name="Rectangle 2"/>
          <p:cNvSpPr>
            <a:spLocks noGrp="1" noRot="1" noChangeAspect="1" noChangeArrowheads="1" noTextEdit="1"/>
          </p:cNvSpPr>
          <p:nvPr>
            <p:ph type="sldImg"/>
          </p:nvPr>
        </p:nvSpPr>
        <p:spPr>
          <a:xfrm>
            <a:off x="908050" y="723900"/>
            <a:ext cx="4826000" cy="3619500"/>
          </a:xfrm>
          <a:ln/>
        </p:spPr>
      </p:sp>
      <p:sp>
        <p:nvSpPr>
          <p:cNvPr id="1543171" name="Rectangle 3"/>
          <p:cNvSpPr>
            <a:spLocks noGrp="1" noChangeArrowheads="1"/>
          </p:cNvSpPr>
          <p:nvPr>
            <p:ph type="body" idx="1"/>
          </p:nvPr>
        </p:nvSpPr>
        <p:spPr>
          <a:xfrm>
            <a:off x="663575" y="4584700"/>
            <a:ext cx="5314950" cy="4344988"/>
          </a:xfrm>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0B399C-904F-43FE-8549-0CBEF6B23250}" type="slidenum">
              <a:rPr lang="en-US" altLang="ko-KR"/>
              <a:pPr/>
              <a:t>70</a:t>
            </a:fld>
            <a:endParaRPr lang="en-US" altLang="ko-KR"/>
          </a:p>
        </p:txBody>
      </p:sp>
      <p:sp>
        <p:nvSpPr>
          <p:cNvPr id="1545218" name="Rectangle 2"/>
          <p:cNvSpPr>
            <a:spLocks noGrp="1" noRot="1" noChangeAspect="1" noChangeArrowheads="1" noTextEdit="1"/>
          </p:cNvSpPr>
          <p:nvPr>
            <p:ph type="sldImg"/>
          </p:nvPr>
        </p:nvSpPr>
        <p:spPr>
          <a:xfrm>
            <a:off x="908050" y="723900"/>
            <a:ext cx="4826000" cy="3619500"/>
          </a:xfrm>
          <a:ln/>
        </p:spPr>
      </p:sp>
      <p:sp>
        <p:nvSpPr>
          <p:cNvPr id="1545219" name="Rectangle 3"/>
          <p:cNvSpPr>
            <a:spLocks noGrp="1" noChangeArrowheads="1"/>
          </p:cNvSpPr>
          <p:nvPr>
            <p:ph type="body" idx="1"/>
          </p:nvPr>
        </p:nvSpPr>
        <p:spPr>
          <a:xfrm>
            <a:off x="663575" y="4584700"/>
            <a:ext cx="5314950" cy="4344988"/>
          </a:xfrm>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BE71B8-E6DC-4164-BD51-45AC0B0BA288}" type="slidenum">
              <a:rPr lang="en-US" altLang="ko-KR"/>
              <a:pPr/>
              <a:t>71</a:t>
            </a:fld>
            <a:endParaRPr lang="en-US" altLang="ko-KR"/>
          </a:p>
        </p:txBody>
      </p:sp>
      <p:sp>
        <p:nvSpPr>
          <p:cNvPr id="1549314" name="Rectangle 2"/>
          <p:cNvSpPr>
            <a:spLocks noGrp="1" noRot="1" noChangeAspect="1" noChangeArrowheads="1" noTextEdit="1"/>
          </p:cNvSpPr>
          <p:nvPr>
            <p:ph type="sldImg"/>
          </p:nvPr>
        </p:nvSpPr>
        <p:spPr>
          <a:xfrm>
            <a:off x="908050" y="723900"/>
            <a:ext cx="4826000" cy="3619500"/>
          </a:xfrm>
          <a:ln/>
        </p:spPr>
      </p:sp>
      <p:sp>
        <p:nvSpPr>
          <p:cNvPr id="1549315" name="Rectangle 3"/>
          <p:cNvSpPr>
            <a:spLocks noGrp="1" noChangeArrowheads="1"/>
          </p:cNvSpPr>
          <p:nvPr>
            <p:ph type="body" idx="1"/>
          </p:nvPr>
        </p:nvSpPr>
        <p:spPr>
          <a:xfrm>
            <a:off x="663575" y="4584700"/>
            <a:ext cx="5314950" cy="4344988"/>
          </a:xfrm>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B1F671-E74F-4718-AD13-741DF5DE8ABB}" type="slidenum">
              <a:rPr lang="en-US" altLang="ko-KR"/>
              <a:pPr/>
              <a:t>72</a:t>
            </a:fld>
            <a:endParaRPr lang="en-US" altLang="ko-KR"/>
          </a:p>
        </p:txBody>
      </p:sp>
      <p:sp>
        <p:nvSpPr>
          <p:cNvPr id="1553410" name="Rectangle 2"/>
          <p:cNvSpPr>
            <a:spLocks noGrp="1" noRot="1" noChangeAspect="1" noChangeArrowheads="1" noTextEdit="1"/>
          </p:cNvSpPr>
          <p:nvPr>
            <p:ph type="sldImg"/>
          </p:nvPr>
        </p:nvSpPr>
        <p:spPr>
          <a:xfrm>
            <a:off x="908050" y="723900"/>
            <a:ext cx="4826000" cy="3619500"/>
          </a:xfrm>
          <a:ln/>
        </p:spPr>
      </p:sp>
      <p:sp>
        <p:nvSpPr>
          <p:cNvPr id="1553411" name="Rectangle 3"/>
          <p:cNvSpPr>
            <a:spLocks noGrp="1" noChangeArrowheads="1"/>
          </p:cNvSpPr>
          <p:nvPr>
            <p:ph type="body" idx="1"/>
          </p:nvPr>
        </p:nvSpPr>
        <p:spPr>
          <a:xfrm>
            <a:off x="663575" y="4584700"/>
            <a:ext cx="5314950" cy="4344988"/>
          </a:xfrm>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09B232-1D5E-47C3-8B11-9E4554287757}" type="slidenum">
              <a:rPr lang="en-US" altLang="ko-KR"/>
              <a:pPr/>
              <a:t>73</a:t>
            </a:fld>
            <a:endParaRPr lang="en-US" altLang="ko-KR"/>
          </a:p>
        </p:txBody>
      </p:sp>
      <p:sp>
        <p:nvSpPr>
          <p:cNvPr id="1558530" name="Rectangle 2"/>
          <p:cNvSpPr>
            <a:spLocks noGrp="1" noRot="1" noChangeAspect="1" noChangeArrowheads="1" noTextEdit="1"/>
          </p:cNvSpPr>
          <p:nvPr>
            <p:ph type="sldImg"/>
          </p:nvPr>
        </p:nvSpPr>
        <p:spPr>
          <a:xfrm>
            <a:off x="908050" y="723900"/>
            <a:ext cx="4827588" cy="3621088"/>
          </a:xfrm>
          <a:ln/>
        </p:spPr>
      </p:sp>
      <p:sp>
        <p:nvSpPr>
          <p:cNvPr id="1558531" name="Rectangle 3"/>
          <p:cNvSpPr>
            <a:spLocks noGrp="1" noChangeArrowheads="1"/>
          </p:cNvSpPr>
          <p:nvPr>
            <p:ph type="body" idx="1"/>
          </p:nvPr>
        </p:nvSpPr>
        <p:spPr>
          <a:xfrm>
            <a:off x="663575" y="4584700"/>
            <a:ext cx="5314950" cy="4344988"/>
          </a:xfrm>
        </p:spPr>
        <p:txBody>
          <a:bodyPr/>
          <a:lstStyle/>
          <a:p>
            <a:endParaRPr lang="ko-KR" altLang="ko-K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sp>
        <p:nvSpPr>
          <p:cNvPr id="4" name="Line 2"/>
          <p:cNvSpPr>
            <a:spLocks noChangeShapeType="1"/>
          </p:cNvSpPr>
          <p:nvPr/>
        </p:nvSpPr>
        <p:spPr bwMode="auto">
          <a:xfrm>
            <a:off x="19050" y="2628900"/>
            <a:ext cx="8026400" cy="0"/>
          </a:xfrm>
          <a:prstGeom prst="line">
            <a:avLst/>
          </a:prstGeom>
          <a:noFill/>
          <a:ln w="50800">
            <a:solidFill>
              <a:srgbClr val="3366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굴림" charset="0"/>
              <a:cs typeface="굴림" charset="0"/>
            </a:endParaRPr>
          </a:p>
        </p:txBody>
      </p:sp>
      <p:pic>
        <p:nvPicPr>
          <p:cNvPr id="5" name="Picture 14" descr="http://imgnews.naver.com/image/277/2009/02/24/2009022410005795830_1.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950" y="6381750"/>
            <a:ext cx="136842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6547" name="Rectangle 3"/>
          <p:cNvSpPr>
            <a:spLocks noGrp="1" noChangeArrowheads="1"/>
          </p:cNvSpPr>
          <p:nvPr>
            <p:ph type="ctrTitle" sz="quarter"/>
          </p:nvPr>
        </p:nvSpPr>
        <p:spPr>
          <a:xfrm>
            <a:off x="400050" y="1333500"/>
            <a:ext cx="7772400" cy="1143000"/>
          </a:xfrm>
        </p:spPr>
        <p:txBody>
          <a:bodyPr/>
          <a:lstStyle>
            <a:lvl1pPr>
              <a:defRPr/>
            </a:lvl1pPr>
          </a:lstStyle>
          <a:p>
            <a:pPr lvl="0"/>
            <a:r>
              <a:rPr lang="ko-KR" altLang="en-US" noProof="0" smtClean="0"/>
              <a:t>마스터 제목 유형 편집</a:t>
            </a:r>
          </a:p>
        </p:txBody>
      </p:sp>
      <p:sp>
        <p:nvSpPr>
          <p:cNvPr id="236548" name="Rectangle 4"/>
          <p:cNvSpPr>
            <a:spLocks noGrp="1" noChangeArrowheads="1"/>
          </p:cNvSpPr>
          <p:nvPr>
            <p:ph type="subTitle" sz="quarter" idx="1"/>
          </p:nvPr>
        </p:nvSpPr>
        <p:spPr>
          <a:xfrm>
            <a:off x="1333500" y="3448050"/>
            <a:ext cx="6400800" cy="1752600"/>
          </a:xfrm>
        </p:spPr>
        <p:txBody>
          <a:bodyPr/>
          <a:lstStyle>
            <a:lvl1pPr marL="0" indent="0" algn="ctr">
              <a:buFont typeface="Monotype Sorts" pitchFamily="2" charset="2"/>
              <a:buNone/>
              <a:defRPr/>
            </a:lvl1pPr>
          </a:lstStyle>
          <a:p>
            <a:pPr lvl="0"/>
            <a:r>
              <a:rPr lang="ko-KR" altLang="en-US" noProof="0" smtClean="0"/>
              <a:t>마스터 부제목 유형 편집</a:t>
            </a:r>
          </a:p>
        </p:txBody>
      </p:sp>
      <p:sp>
        <p:nvSpPr>
          <p:cNvPr id="6" name="Rectangle 10"/>
          <p:cNvSpPr>
            <a:spLocks noGrp="1" noChangeArrowheads="1"/>
          </p:cNvSpPr>
          <p:nvPr>
            <p:ph type="ftr" sz="quarter" idx="10"/>
          </p:nvPr>
        </p:nvSpPr>
        <p:spPr bwMode="auto">
          <a:xfrm>
            <a:off x="3124200" y="6248400"/>
            <a:ext cx="28956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eaLnBrk="0" latinLnBrk="0" hangingPunct="0">
              <a:defRPr sz="1400">
                <a:ea typeface="돋움" pitchFamily="50" charset="-127"/>
              </a:defRPr>
            </a:lvl1pPr>
          </a:lstStyle>
          <a:p>
            <a:endParaRPr lang="en-US" altLang="ko-KR"/>
          </a:p>
        </p:txBody>
      </p:sp>
      <p:sp>
        <p:nvSpPr>
          <p:cNvPr id="7" name="Rectangle 11"/>
          <p:cNvSpPr>
            <a:spLocks noGrp="1" noChangeArrowheads="1"/>
          </p:cNvSpPr>
          <p:nvPr>
            <p:ph type="dt" sz="quarter" idx="11"/>
          </p:nvPr>
        </p:nvSpPr>
        <p:spPr bwMode="auto">
          <a:xfrm>
            <a:off x="6858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eaLnBrk="0" latinLnBrk="0" hangingPunct="0">
              <a:defRPr sz="1400">
                <a:ea typeface="돋움" pitchFamily="50" charset="-127"/>
              </a:defRPr>
            </a:lvl1pPr>
          </a:lstStyle>
          <a:p>
            <a:endParaRPr lang="en-US" altLang="ko-KR"/>
          </a:p>
        </p:txBody>
      </p:sp>
      <p:sp>
        <p:nvSpPr>
          <p:cNvPr id="8" name="Rectangle 12"/>
          <p:cNvSpPr>
            <a:spLocks noGrp="1" noChangeArrowheads="1"/>
          </p:cNvSpPr>
          <p:nvPr>
            <p:ph type="sldNum" sz="quarter" idx="12"/>
          </p:nvPr>
        </p:nvSpPr>
        <p:spPr>
          <a:xfrm>
            <a:off x="6553200" y="6248400"/>
            <a:ext cx="1905000" cy="457200"/>
          </a:xfrm>
        </p:spPr>
        <p:txBody>
          <a:bodyPr/>
          <a:lstStyle>
            <a:lvl1pPr>
              <a:defRPr sz="1400"/>
            </a:lvl1pPr>
          </a:lstStyle>
          <a:p>
            <a:fld id="{94BE1A69-7204-4669-835C-56DF833B1372}" type="slidenum">
              <a:rPr lang="en-US" altLang="ko-KR"/>
              <a:pPr/>
              <a:t>‹#›</a:t>
            </a:fld>
            <a:endParaRPr lang="en-US" altLang="ko-KR"/>
          </a:p>
        </p:txBody>
      </p:sp>
    </p:spTree>
    <p:extLst>
      <p:ext uri="{BB962C8B-B14F-4D97-AF65-F5344CB8AC3E}">
        <p14:creationId xmlns:p14="http://schemas.microsoft.com/office/powerpoint/2010/main" val="2772637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슬라이드 번호 개체 틀 3"/>
          <p:cNvSpPr>
            <a:spLocks noGrp="1"/>
          </p:cNvSpPr>
          <p:nvPr>
            <p:ph type="sldNum" sz="quarter" idx="10"/>
          </p:nvPr>
        </p:nvSpPr>
        <p:spPr>
          <a:xfrm>
            <a:off x="7000875" y="6240463"/>
            <a:ext cx="1905000" cy="457200"/>
          </a:xfrm>
        </p:spPr>
        <p:txBody>
          <a:bodyPr/>
          <a:lstStyle>
            <a:lvl1pPr>
              <a:defRPr/>
            </a:lvl1pPr>
          </a:lstStyle>
          <a:p>
            <a:fld id="{91E68CE8-B7C5-451B-9773-D2B2272F0A45}" type="slidenum">
              <a:rPr lang="en-US" altLang="ko-KR"/>
              <a:pPr/>
              <a:t>‹#›</a:t>
            </a:fld>
            <a:endParaRPr lang="en-US" altLang="ko-KR" sz="1000"/>
          </a:p>
        </p:txBody>
      </p:sp>
    </p:spTree>
    <p:extLst>
      <p:ext uri="{BB962C8B-B14F-4D97-AF65-F5344CB8AC3E}">
        <p14:creationId xmlns:p14="http://schemas.microsoft.com/office/powerpoint/2010/main" val="1338998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724650" y="400050"/>
            <a:ext cx="2038350" cy="5391150"/>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609600" y="400050"/>
            <a:ext cx="5962650" cy="5391150"/>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슬라이드 번호 개체 틀 3"/>
          <p:cNvSpPr>
            <a:spLocks noGrp="1"/>
          </p:cNvSpPr>
          <p:nvPr>
            <p:ph type="sldNum" sz="quarter" idx="10"/>
          </p:nvPr>
        </p:nvSpPr>
        <p:spPr>
          <a:xfrm>
            <a:off x="7000875" y="6240463"/>
            <a:ext cx="1905000" cy="457200"/>
          </a:xfrm>
        </p:spPr>
        <p:txBody>
          <a:bodyPr/>
          <a:lstStyle>
            <a:lvl1pPr>
              <a:defRPr/>
            </a:lvl1pPr>
          </a:lstStyle>
          <a:p>
            <a:fld id="{26B5ECE0-3097-4929-AF42-426F9871410C}" type="slidenum">
              <a:rPr lang="en-US" altLang="ko-KR"/>
              <a:pPr/>
              <a:t>‹#›</a:t>
            </a:fld>
            <a:endParaRPr lang="en-US" altLang="ko-KR" sz="1000"/>
          </a:p>
        </p:txBody>
      </p:sp>
    </p:spTree>
    <p:extLst>
      <p:ext uri="{BB962C8B-B14F-4D97-AF65-F5344CB8AC3E}">
        <p14:creationId xmlns:p14="http://schemas.microsoft.com/office/powerpoint/2010/main" val="32372035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hart" preserve="1">
  <p:cSld name="제목, 텍스트 및 차트">
    <p:spTree>
      <p:nvGrpSpPr>
        <p:cNvPr id="1" name=""/>
        <p:cNvGrpSpPr/>
        <p:nvPr/>
      </p:nvGrpSpPr>
      <p:grpSpPr>
        <a:xfrm>
          <a:off x="0" y="0"/>
          <a:ext cx="0" cy="0"/>
          <a:chOff x="0" y="0"/>
          <a:chExt cx="0" cy="0"/>
        </a:xfrm>
      </p:grpSpPr>
      <p:sp>
        <p:nvSpPr>
          <p:cNvPr id="2" name="제목 1"/>
          <p:cNvSpPr>
            <a:spLocks noGrp="1"/>
          </p:cNvSpPr>
          <p:nvPr>
            <p:ph type="title"/>
          </p:nvPr>
        </p:nvSpPr>
        <p:spPr>
          <a:xfrm>
            <a:off x="701675" y="400050"/>
            <a:ext cx="7451725" cy="647700"/>
          </a:xfrm>
        </p:spPr>
        <p:txBody>
          <a:bodyPr/>
          <a:lstStyle/>
          <a:p>
            <a:r>
              <a:rPr lang="ko-KR" altLang="en-US" smtClean="0"/>
              <a:t>마스터 제목 스타일 편집</a:t>
            </a:r>
            <a:endParaRPr lang="ko-KR" altLang="en-US"/>
          </a:p>
        </p:txBody>
      </p:sp>
      <p:sp>
        <p:nvSpPr>
          <p:cNvPr id="3" name="텍스트 개체 틀 2"/>
          <p:cNvSpPr>
            <a:spLocks noGrp="1"/>
          </p:cNvSpPr>
          <p:nvPr>
            <p:ph type="body" sz="half" idx="1"/>
          </p:nvPr>
        </p:nvSpPr>
        <p:spPr>
          <a:xfrm>
            <a:off x="609600" y="1295400"/>
            <a:ext cx="4000500" cy="4495800"/>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차트 개체 틀 3"/>
          <p:cNvSpPr>
            <a:spLocks noGrp="1"/>
          </p:cNvSpPr>
          <p:nvPr>
            <p:ph type="chart" sz="half" idx="2"/>
          </p:nvPr>
        </p:nvSpPr>
        <p:spPr>
          <a:xfrm>
            <a:off x="4762500" y="1295400"/>
            <a:ext cx="4000500" cy="4495800"/>
          </a:xfrm>
        </p:spPr>
        <p:txBody>
          <a:bodyPr/>
          <a:lstStyle/>
          <a:p>
            <a:pPr lvl="0"/>
            <a:endParaRPr lang="ko-KR" altLang="en-US" noProof="0" smtClean="0"/>
          </a:p>
        </p:txBody>
      </p:sp>
      <p:sp>
        <p:nvSpPr>
          <p:cNvPr id="5" name="슬라이드 번호 개체 틀 4"/>
          <p:cNvSpPr>
            <a:spLocks noGrp="1"/>
          </p:cNvSpPr>
          <p:nvPr>
            <p:ph type="sldNum" sz="quarter" idx="10"/>
          </p:nvPr>
        </p:nvSpPr>
        <p:spPr>
          <a:xfrm>
            <a:off x="7000875" y="6240463"/>
            <a:ext cx="1905000" cy="457200"/>
          </a:xfrm>
        </p:spPr>
        <p:txBody>
          <a:bodyPr/>
          <a:lstStyle>
            <a:lvl1pPr>
              <a:defRPr/>
            </a:lvl1pPr>
          </a:lstStyle>
          <a:p>
            <a:fld id="{970EC80D-BCCC-416E-848B-7BA1F2D3A4BD}" type="slidenum">
              <a:rPr lang="en-US" altLang="ko-KR"/>
              <a:pPr/>
              <a:t>‹#›</a:t>
            </a:fld>
            <a:endParaRPr lang="en-US" altLang="ko-KR" sz="1000"/>
          </a:p>
        </p:txBody>
      </p:sp>
    </p:spTree>
    <p:extLst>
      <p:ext uri="{BB962C8B-B14F-4D97-AF65-F5344CB8AC3E}">
        <p14:creationId xmlns:p14="http://schemas.microsoft.com/office/powerpoint/2010/main" val="5184584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제목, 텍스트 및 내용 2개">
    <p:spTree>
      <p:nvGrpSpPr>
        <p:cNvPr id="1" name=""/>
        <p:cNvGrpSpPr/>
        <p:nvPr/>
      </p:nvGrpSpPr>
      <p:grpSpPr>
        <a:xfrm>
          <a:off x="0" y="0"/>
          <a:ext cx="0" cy="0"/>
          <a:chOff x="0" y="0"/>
          <a:chExt cx="0" cy="0"/>
        </a:xfrm>
      </p:grpSpPr>
      <p:sp>
        <p:nvSpPr>
          <p:cNvPr id="2" name="제목 1"/>
          <p:cNvSpPr>
            <a:spLocks noGrp="1"/>
          </p:cNvSpPr>
          <p:nvPr>
            <p:ph type="title"/>
          </p:nvPr>
        </p:nvSpPr>
        <p:spPr>
          <a:xfrm>
            <a:off x="701675" y="400050"/>
            <a:ext cx="7451725" cy="647700"/>
          </a:xfrm>
        </p:spPr>
        <p:txBody>
          <a:bodyPr/>
          <a:lstStyle/>
          <a:p>
            <a:r>
              <a:rPr lang="ko-KR" altLang="en-US" smtClean="0"/>
              <a:t>마스터 제목 스타일 편집</a:t>
            </a:r>
            <a:endParaRPr lang="ko-KR" altLang="en-US"/>
          </a:p>
        </p:txBody>
      </p:sp>
      <p:sp>
        <p:nvSpPr>
          <p:cNvPr id="3" name="텍스트 개체 틀 2"/>
          <p:cNvSpPr>
            <a:spLocks noGrp="1"/>
          </p:cNvSpPr>
          <p:nvPr>
            <p:ph type="body" sz="half" idx="1"/>
          </p:nvPr>
        </p:nvSpPr>
        <p:spPr>
          <a:xfrm>
            <a:off x="609600" y="1295400"/>
            <a:ext cx="4000500" cy="4495800"/>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quarter" idx="2"/>
          </p:nvPr>
        </p:nvSpPr>
        <p:spPr>
          <a:xfrm>
            <a:off x="4762500" y="1295400"/>
            <a:ext cx="4000500" cy="2171700"/>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내용 개체 틀 4"/>
          <p:cNvSpPr>
            <a:spLocks noGrp="1"/>
          </p:cNvSpPr>
          <p:nvPr>
            <p:ph sz="quarter" idx="3"/>
          </p:nvPr>
        </p:nvSpPr>
        <p:spPr>
          <a:xfrm>
            <a:off x="4762500" y="3619500"/>
            <a:ext cx="4000500" cy="2171700"/>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슬라이드 번호 개체 틀 5"/>
          <p:cNvSpPr>
            <a:spLocks noGrp="1"/>
          </p:cNvSpPr>
          <p:nvPr>
            <p:ph type="sldNum" sz="quarter" idx="10"/>
          </p:nvPr>
        </p:nvSpPr>
        <p:spPr>
          <a:xfrm>
            <a:off x="7000875" y="6240463"/>
            <a:ext cx="1905000" cy="457200"/>
          </a:xfrm>
        </p:spPr>
        <p:txBody>
          <a:bodyPr/>
          <a:lstStyle>
            <a:lvl1pPr>
              <a:defRPr/>
            </a:lvl1pPr>
          </a:lstStyle>
          <a:p>
            <a:fld id="{A595AADB-1CC5-4F76-AAAB-457E29130209}" type="slidenum">
              <a:rPr lang="en-US" altLang="ko-KR"/>
              <a:pPr/>
              <a:t>‹#›</a:t>
            </a:fld>
            <a:endParaRPr lang="en-US" altLang="ko-KR" sz="1000"/>
          </a:p>
        </p:txBody>
      </p:sp>
    </p:spTree>
    <p:extLst>
      <p:ext uri="{BB962C8B-B14F-4D97-AF65-F5344CB8AC3E}">
        <p14:creationId xmlns:p14="http://schemas.microsoft.com/office/powerpoint/2010/main" val="11492248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제목, 텍스트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701675" y="400050"/>
            <a:ext cx="7451725" cy="647700"/>
          </a:xfrm>
        </p:spPr>
        <p:txBody>
          <a:bodyPr/>
          <a:lstStyle/>
          <a:p>
            <a:r>
              <a:rPr lang="ko-KR" altLang="en-US" smtClean="0"/>
              <a:t>마스터 제목 스타일 편집</a:t>
            </a:r>
            <a:endParaRPr lang="ko-KR" altLang="en-US"/>
          </a:p>
        </p:txBody>
      </p:sp>
      <p:sp>
        <p:nvSpPr>
          <p:cNvPr id="3" name="텍스트 개체 틀 2"/>
          <p:cNvSpPr>
            <a:spLocks noGrp="1"/>
          </p:cNvSpPr>
          <p:nvPr>
            <p:ph type="body" sz="half" idx="1"/>
          </p:nvPr>
        </p:nvSpPr>
        <p:spPr>
          <a:xfrm>
            <a:off x="609600" y="1295400"/>
            <a:ext cx="4000500" cy="4495800"/>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4762500" y="1295400"/>
            <a:ext cx="4000500" cy="4495800"/>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슬라이드 번호 개체 틀 4"/>
          <p:cNvSpPr>
            <a:spLocks noGrp="1"/>
          </p:cNvSpPr>
          <p:nvPr>
            <p:ph type="sldNum" sz="quarter" idx="10"/>
          </p:nvPr>
        </p:nvSpPr>
        <p:spPr>
          <a:xfrm>
            <a:off x="7000875" y="6240463"/>
            <a:ext cx="1905000" cy="457200"/>
          </a:xfrm>
        </p:spPr>
        <p:txBody>
          <a:bodyPr/>
          <a:lstStyle>
            <a:lvl1pPr>
              <a:defRPr/>
            </a:lvl1pPr>
          </a:lstStyle>
          <a:p>
            <a:fld id="{B754D00A-1E6A-4910-99C1-B2043E54EAE1}" type="slidenum">
              <a:rPr lang="en-US" altLang="ko-KR"/>
              <a:pPr/>
              <a:t>‹#›</a:t>
            </a:fld>
            <a:endParaRPr lang="en-US" altLang="ko-KR" sz="1000"/>
          </a:p>
        </p:txBody>
      </p:sp>
    </p:spTree>
    <p:extLst>
      <p:ext uri="{BB962C8B-B14F-4D97-AF65-F5344CB8AC3E}">
        <p14:creationId xmlns:p14="http://schemas.microsoft.com/office/powerpoint/2010/main" val="26638468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사용자 지정 레이아웃">
    <p:spTree>
      <p:nvGrpSpPr>
        <p:cNvPr id="1" name=""/>
        <p:cNvGrpSpPr/>
        <p:nvPr/>
      </p:nvGrpSpPr>
      <p:grpSpPr>
        <a:xfrm>
          <a:off x="0" y="0"/>
          <a:ext cx="0" cy="0"/>
          <a:chOff x="0" y="0"/>
          <a:chExt cx="0" cy="0"/>
        </a:xfrm>
      </p:grpSpPr>
      <p:sp>
        <p:nvSpPr>
          <p:cNvPr id="2" name="제목 1"/>
          <p:cNvSpPr>
            <a:spLocks noGrp="1"/>
          </p:cNvSpPr>
          <p:nvPr>
            <p:ph type="title"/>
          </p:nvPr>
        </p:nvSpPr>
        <p:spPr>
          <a:xfrm>
            <a:off x="374848" y="144465"/>
            <a:ext cx="8332182" cy="331787"/>
          </a:xfrm>
        </p:spPr>
        <p:txBody>
          <a:bodyPr/>
          <a:lstStyle>
            <a:lvl1pPr>
              <a:defRPr sz="2000"/>
            </a:lvl1pPr>
          </a:lstStyle>
          <a:p>
            <a:r>
              <a:rPr lang="ko-KR" altLang="en-US" dirty="0" smtClean="0"/>
              <a:t>마스터 제목 스타일 편집</a:t>
            </a:r>
            <a:endParaRPr lang="ko-KR" altLang="en-US" dirty="0"/>
          </a:p>
        </p:txBody>
      </p:sp>
      <p:sp>
        <p:nvSpPr>
          <p:cNvPr id="9" name="텍스트 개체 틀 8"/>
          <p:cNvSpPr>
            <a:spLocks noGrp="1"/>
          </p:cNvSpPr>
          <p:nvPr>
            <p:ph type="body" sz="quarter" idx="13"/>
          </p:nvPr>
        </p:nvSpPr>
        <p:spPr>
          <a:xfrm>
            <a:off x="374849" y="550260"/>
            <a:ext cx="8424863" cy="5616600"/>
          </a:xfrm>
        </p:spPr>
        <p:txBody>
          <a:bodyPr/>
          <a:lstStyle>
            <a:lvl1pPr>
              <a:defRPr sz="1400"/>
            </a:lvl1pPr>
            <a:lvl2pPr>
              <a:defRPr sz="1200"/>
            </a:lvl2p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
        <p:nvSpPr>
          <p:cNvPr id="4" name="날짜 개체 틀 3"/>
          <p:cNvSpPr>
            <a:spLocks noGrp="1"/>
          </p:cNvSpPr>
          <p:nvPr>
            <p:ph type="dt" sz="half" idx="14"/>
          </p:nvPr>
        </p:nvSpPr>
        <p:spPr>
          <a:xfrm>
            <a:off x="457200" y="6356352"/>
            <a:ext cx="2133600" cy="365125"/>
          </a:xfrm>
          <a:prstGeom prst="rect">
            <a:avLst/>
          </a:prstGeom>
        </p:spPr>
        <p:txBody>
          <a:bodyPr/>
          <a:lstStyle>
            <a:lvl1pPr>
              <a:defRPr/>
            </a:lvl1pPr>
          </a:lstStyle>
          <a:p>
            <a:pPr>
              <a:defRPr/>
            </a:pPr>
            <a:fld id="{4F54F31B-020D-4A1D-B77F-F4BF8ADFA2BC}" type="datetime1">
              <a:rPr lang="ko-KR" altLang="en-US" smtClean="0"/>
              <a:pPr>
                <a:defRPr/>
              </a:pPr>
              <a:t>2016-11-16</a:t>
            </a:fld>
            <a:endParaRPr lang="ko-KR" altLang="en-US"/>
          </a:p>
        </p:txBody>
      </p:sp>
      <p:sp>
        <p:nvSpPr>
          <p:cNvPr id="5" name="바닥글 개체 틀 4"/>
          <p:cNvSpPr>
            <a:spLocks noGrp="1"/>
          </p:cNvSpPr>
          <p:nvPr>
            <p:ph type="ftr" sz="quarter" idx="15"/>
          </p:nvPr>
        </p:nvSpPr>
        <p:spPr>
          <a:xfrm>
            <a:off x="3124200" y="6356352"/>
            <a:ext cx="2895600" cy="365125"/>
          </a:xfrm>
          <a:prstGeom prst="rect">
            <a:avLst/>
          </a:prstGeom>
        </p:spPr>
        <p:txBody>
          <a:bodyPr/>
          <a:lstStyle>
            <a:lvl1pPr>
              <a:defRPr/>
            </a:lvl1pPr>
          </a:lstStyle>
          <a:p>
            <a:pPr>
              <a:defRPr/>
            </a:pPr>
            <a:endParaRPr lang="ko-KR" altLang="en-US"/>
          </a:p>
        </p:txBody>
      </p:sp>
      <p:sp>
        <p:nvSpPr>
          <p:cNvPr id="6" name="슬라이드 번호 개체 틀 5"/>
          <p:cNvSpPr>
            <a:spLocks noGrp="1"/>
          </p:cNvSpPr>
          <p:nvPr>
            <p:ph type="sldNum" sz="quarter" idx="16"/>
          </p:nvPr>
        </p:nvSpPr>
        <p:spPr>
          <a:xfrm>
            <a:off x="2870448" y="6448253"/>
            <a:ext cx="2133600" cy="365125"/>
          </a:xfrm>
        </p:spPr>
        <p:txBody>
          <a:bodyPr/>
          <a:lstStyle>
            <a:lvl1pPr>
              <a:defRPr b="1"/>
            </a:lvl1pPr>
          </a:lstStyle>
          <a:p>
            <a:pPr>
              <a:defRPr/>
            </a:pPr>
            <a:fld id="{CAA6EF1B-3426-4C63-9E7F-548F56D0E688}" type="slidenum">
              <a:rPr lang="ko-KR" altLang="en-US" smtClean="0"/>
              <a:pPr>
                <a:defRPr/>
              </a:pPr>
              <a:t>‹#›</a:t>
            </a:fld>
            <a:endParaRPr lang="ko-KR" altLang="en-US" dirty="0"/>
          </a:p>
        </p:txBody>
      </p:sp>
    </p:spTree>
    <p:extLst>
      <p:ext uri="{BB962C8B-B14F-4D97-AF65-F5344CB8AC3E}">
        <p14:creationId xmlns:p14="http://schemas.microsoft.com/office/powerpoint/2010/main" val="27820652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smtClean="0"/>
              <a:t>마스터 제목 스타일 편집</a:t>
            </a:r>
            <a:endParaRPr lang="ko-KR" altLang="en-US"/>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lvl1pPr>
              <a:defRPr/>
            </a:lvl1pPr>
          </a:lstStyle>
          <a:p>
            <a:fld id="{2240CDBD-162A-47EC-B54D-C7EE496DF4C1}" type="datetimeFigureOut">
              <a:rPr lang="ko-KR" altLang="en-US"/>
              <a:pPr/>
              <a:t>2016-11-16</a:t>
            </a:fld>
            <a:endParaRPr lang="ko-KR" altLang="en-US"/>
          </a:p>
        </p:txBody>
      </p:sp>
      <p:sp>
        <p:nvSpPr>
          <p:cNvPr id="5" name="바닥글 개체 틀 4"/>
          <p:cNvSpPr>
            <a:spLocks noGrp="1"/>
          </p:cNvSpPr>
          <p:nvPr>
            <p:ph type="ftr" sz="quarter" idx="11"/>
          </p:nvPr>
        </p:nvSpPr>
        <p:spPr/>
        <p:txBody>
          <a:bodyPr/>
          <a:lstStyle>
            <a:lvl1pPr>
              <a:defRPr/>
            </a:lvl1pPr>
          </a:lstStyle>
          <a:p>
            <a:endParaRPr lang="ko-KR" altLang="en-US"/>
          </a:p>
        </p:txBody>
      </p:sp>
      <p:sp>
        <p:nvSpPr>
          <p:cNvPr id="6" name="슬라이드 번호 개체 틀 5"/>
          <p:cNvSpPr>
            <a:spLocks noGrp="1"/>
          </p:cNvSpPr>
          <p:nvPr>
            <p:ph type="sldNum" sz="quarter" idx="12"/>
          </p:nvPr>
        </p:nvSpPr>
        <p:spPr/>
        <p:txBody>
          <a:bodyPr/>
          <a:lstStyle>
            <a:lvl1pPr>
              <a:defRPr/>
            </a:lvl1pPr>
          </a:lstStyle>
          <a:p>
            <a:fld id="{49849023-269E-4F14-983F-B95BAA2D6EF4}" type="slidenum">
              <a:rPr lang="ko-KR" altLang="en-US"/>
              <a:pPr/>
              <a:t>‹#›</a:t>
            </a:fld>
            <a:endParaRPr lang="ko-KR" altLang="en-US"/>
          </a:p>
        </p:txBody>
      </p:sp>
    </p:spTree>
    <p:extLst>
      <p:ext uri="{BB962C8B-B14F-4D97-AF65-F5344CB8AC3E}">
        <p14:creationId xmlns:p14="http://schemas.microsoft.com/office/powerpoint/2010/main" val="35241947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lvl1pPr>
              <a:defRPr/>
            </a:lvl1pPr>
          </a:lstStyle>
          <a:p>
            <a:fld id="{72B8FA63-E30A-457C-9209-1D1EAA5A8E16}" type="datetimeFigureOut">
              <a:rPr lang="ko-KR" altLang="en-US"/>
              <a:pPr/>
              <a:t>2016-11-16</a:t>
            </a:fld>
            <a:endParaRPr lang="ko-KR" altLang="en-US"/>
          </a:p>
        </p:txBody>
      </p:sp>
      <p:sp>
        <p:nvSpPr>
          <p:cNvPr id="5" name="바닥글 개체 틀 4"/>
          <p:cNvSpPr>
            <a:spLocks noGrp="1"/>
          </p:cNvSpPr>
          <p:nvPr>
            <p:ph type="ftr" sz="quarter" idx="11"/>
          </p:nvPr>
        </p:nvSpPr>
        <p:spPr/>
        <p:txBody>
          <a:bodyPr/>
          <a:lstStyle>
            <a:lvl1pPr>
              <a:defRPr/>
            </a:lvl1pPr>
          </a:lstStyle>
          <a:p>
            <a:endParaRPr lang="ko-KR" altLang="en-US"/>
          </a:p>
        </p:txBody>
      </p:sp>
      <p:sp>
        <p:nvSpPr>
          <p:cNvPr id="6" name="슬라이드 번호 개체 틀 5"/>
          <p:cNvSpPr>
            <a:spLocks noGrp="1"/>
          </p:cNvSpPr>
          <p:nvPr>
            <p:ph type="sldNum" sz="quarter" idx="12"/>
          </p:nvPr>
        </p:nvSpPr>
        <p:spPr/>
        <p:txBody>
          <a:bodyPr/>
          <a:lstStyle>
            <a:lvl1pPr>
              <a:defRPr/>
            </a:lvl1pPr>
          </a:lstStyle>
          <a:p>
            <a:fld id="{78B07341-95FD-4A36-A4AA-763502469ECD}" type="slidenum">
              <a:rPr lang="ko-KR" altLang="en-US"/>
              <a:pPr/>
              <a:t>‹#›</a:t>
            </a:fld>
            <a:endParaRPr lang="ko-KR" altLang="en-US"/>
          </a:p>
        </p:txBody>
      </p:sp>
    </p:spTree>
    <p:extLst>
      <p:ext uri="{BB962C8B-B14F-4D97-AF65-F5344CB8AC3E}">
        <p14:creationId xmlns:p14="http://schemas.microsoft.com/office/powerpoint/2010/main" val="13504985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lvl1pPr>
              <a:defRPr/>
            </a:lvl1pPr>
          </a:lstStyle>
          <a:p>
            <a:fld id="{D472D206-D290-4B33-AB31-497FB6BB785F}" type="datetimeFigureOut">
              <a:rPr lang="ko-KR" altLang="en-US"/>
              <a:pPr/>
              <a:t>2016-11-16</a:t>
            </a:fld>
            <a:endParaRPr lang="ko-KR" altLang="en-US"/>
          </a:p>
        </p:txBody>
      </p:sp>
      <p:sp>
        <p:nvSpPr>
          <p:cNvPr id="5" name="바닥글 개체 틀 4"/>
          <p:cNvSpPr>
            <a:spLocks noGrp="1"/>
          </p:cNvSpPr>
          <p:nvPr>
            <p:ph type="ftr" sz="quarter" idx="11"/>
          </p:nvPr>
        </p:nvSpPr>
        <p:spPr/>
        <p:txBody>
          <a:bodyPr/>
          <a:lstStyle>
            <a:lvl1pPr>
              <a:defRPr/>
            </a:lvl1pPr>
          </a:lstStyle>
          <a:p>
            <a:endParaRPr lang="ko-KR" altLang="en-US"/>
          </a:p>
        </p:txBody>
      </p:sp>
      <p:sp>
        <p:nvSpPr>
          <p:cNvPr id="6" name="슬라이드 번호 개체 틀 5"/>
          <p:cNvSpPr>
            <a:spLocks noGrp="1"/>
          </p:cNvSpPr>
          <p:nvPr>
            <p:ph type="sldNum" sz="quarter" idx="12"/>
          </p:nvPr>
        </p:nvSpPr>
        <p:spPr/>
        <p:txBody>
          <a:bodyPr/>
          <a:lstStyle>
            <a:lvl1pPr>
              <a:defRPr/>
            </a:lvl1pPr>
          </a:lstStyle>
          <a:p>
            <a:fld id="{EBD270A5-C988-46B4-A15E-4E4939203A49}" type="slidenum">
              <a:rPr lang="ko-KR" altLang="en-US"/>
              <a:pPr/>
              <a:t>‹#›</a:t>
            </a:fld>
            <a:endParaRPr lang="ko-KR" altLang="en-US"/>
          </a:p>
        </p:txBody>
      </p:sp>
    </p:spTree>
    <p:extLst>
      <p:ext uri="{BB962C8B-B14F-4D97-AF65-F5344CB8AC3E}">
        <p14:creationId xmlns:p14="http://schemas.microsoft.com/office/powerpoint/2010/main" val="23924594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3"/>
          <p:cNvSpPr>
            <a:spLocks noGrp="1"/>
          </p:cNvSpPr>
          <p:nvPr>
            <p:ph type="dt" sz="half" idx="10"/>
          </p:nvPr>
        </p:nvSpPr>
        <p:spPr/>
        <p:txBody>
          <a:bodyPr/>
          <a:lstStyle>
            <a:lvl1pPr>
              <a:defRPr/>
            </a:lvl1pPr>
          </a:lstStyle>
          <a:p>
            <a:fld id="{C1A4FC6E-DE6D-465B-878A-971AF4D10F2F}" type="datetimeFigureOut">
              <a:rPr lang="ko-KR" altLang="en-US"/>
              <a:pPr/>
              <a:t>2016-11-16</a:t>
            </a:fld>
            <a:endParaRPr lang="ko-KR" altLang="en-US"/>
          </a:p>
        </p:txBody>
      </p:sp>
      <p:sp>
        <p:nvSpPr>
          <p:cNvPr id="6" name="바닥글 개체 틀 4"/>
          <p:cNvSpPr>
            <a:spLocks noGrp="1"/>
          </p:cNvSpPr>
          <p:nvPr>
            <p:ph type="ftr" sz="quarter" idx="11"/>
          </p:nvPr>
        </p:nvSpPr>
        <p:spPr/>
        <p:txBody>
          <a:bodyPr/>
          <a:lstStyle>
            <a:lvl1pPr>
              <a:defRPr/>
            </a:lvl1pPr>
          </a:lstStyle>
          <a:p>
            <a:endParaRPr lang="ko-KR" altLang="en-US"/>
          </a:p>
        </p:txBody>
      </p:sp>
      <p:sp>
        <p:nvSpPr>
          <p:cNvPr id="7" name="슬라이드 번호 개체 틀 5"/>
          <p:cNvSpPr>
            <a:spLocks noGrp="1"/>
          </p:cNvSpPr>
          <p:nvPr>
            <p:ph type="sldNum" sz="quarter" idx="12"/>
          </p:nvPr>
        </p:nvSpPr>
        <p:spPr/>
        <p:txBody>
          <a:bodyPr/>
          <a:lstStyle>
            <a:lvl1pPr>
              <a:defRPr/>
            </a:lvl1pPr>
          </a:lstStyle>
          <a:p>
            <a:fld id="{86A902AF-8FD7-423D-AC29-486DE49E8638}" type="slidenum">
              <a:rPr lang="ko-KR" altLang="en-US"/>
              <a:pPr/>
              <a:t>‹#›</a:t>
            </a:fld>
            <a:endParaRPr lang="ko-KR" altLang="en-US"/>
          </a:p>
        </p:txBody>
      </p:sp>
    </p:spTree>
    <p:extLst>
      <p:ext uri="{BB962C8B-B14F-4D97-AF65-F5344CB8AC3E}">
        <p14:creationId xmlns:p14="http://schemas.microsoft.com/office/powerpoint/2010/main" val="1885008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Tree>
    <p:extLst>
      <p:ext uri="{BB962C8B-B14F-4D97-AF65-F5344CB8AC3E}">
        <p14:creationId xmlns:p14="http://schemas.microsoft.com/office/powerpoint/2010/main" val="26267193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3"/>
          <p:cNvSpPr>
            <a:spLocks noGrp="1"/>
          </p:cNvSpPr>
          <p:nvPr>
            <p:ph type="dt" sz="half" idx="10"/>
          </p:nvPr>
        </p:nvSpPr>
        <p:spPr/>
        <p:txBody>
          <a:bodyPr/>
          <a:lstStyle>
            <a:lvl1pPr>
              <a:defRPr/>
            </a:lvl1pPr>
          </a:lstStyle>
          <a:p>
            <a:fld id="{77043982-8EC5-429F-B21F-EAC72D48439F}" type="datetimeFigureOut">
              <a:rPr lang="ko-KR" altLang="en-US"/>
              <a:pPr/>
              <a:t>2016-11-16</a:t>
            </a:fld>
            <a:endParaRPr lang="ko-KR" altLang="en-US"/>
          </a:p>
        </p:txBody>
      </p:sp>
      <p:sp>
        <p:nvSpPr>
          <p:cNvPr id="8" name="바닥글 개체 틀 4"/>
          <p:cNvSpPr>
            <a:spLocks noGrp="1"/>
          </p:cNvSpPr>
          <p:nvPr>
            <p:ph type="ftr" sz="quarter" idx="11"/>
          </p:nvPr>
        </p:nvSpPr>
        <p:spPr/>
        <p:txBody>
          <a:bodyPr/>
          <a:lstStyle>
            <a:lvl1pPr>
              <a:defRPr/>
            </a:lvl1pPr>
          </a:lstStyle>
          <a:p>
            <a:endParaRPr lang="ko-KR" altLang="en-US"/>
          </a:p>
        </p:txBody>
      </p:sp>
      <p:sp>
        <p:nvSpPr>
          <p:cNvPr id="9" name="슬라이드 번호 개체 틀 5"/>
          <p:cNvSpPr>
            <a:spLocks noGrp="1"/>
          </p:cNvSpPr>
          <p:nvPr>
            <p:ph type="sldNum" sz="quarter" idx="12"/>
          </p:nvPr>
        </p:nvSpPr>
        <p:spPr/>
        <p:txBody>
          <a:bodyPr/>
          <a:lstStyle>
            <a:lvl1pPr>
              <a:defRPr/>
            </a:lvl1pPr>
          </a:lstStyle>
          <a:p>
            <a:fld id="{1B1A6E71-8478-4178-9F18-2EDE888C3BC0}" type="slidenum">
              <a:rPr lang="ko-KR" altLang="en-US"/>
              <a:pPr/>
              <a:t>‹#›</a:t>
            </a:fld>
            <a:endParaRPr lang="ko-KR" altLang="en-US"/>
          </a:p>
        </p:txBody>
      </p:sp>
    </p:spTree>
    <p:extLst>
      <p:ext uri="{BB962C8B-B14F-4D97-AF65-F5344CB8AC3E}">
        <p14:creationId xmlns:p14="http://schemas.microsoft.com/office/powerpoint/2010/main" val="1625450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3"/>
          <p:cNvSpPr>
            <a:spLocks noGrp="1"/>
          </p:cNvSpPr>
          <p:nvPr>
            <p:ph type="dt" sz="half" idx="10"/>
          </p:nvPr>
        </p:nvSpPr>
        <p:spPr/>
        <p:txBody>
          <a:bodyPr/>
          <a:lstStyle>
            <a:lvl1pPr>
              <a:defRPr/>
            </a:lvl1pPr>
          </a:lstStyle>
          <a:p>
            <a:fld id="{C9E0A0E7-CE5F-46ED-A831-154D5E8BE255}" type="datetimeFigureOut">
              <a:rPr lang="ko-KR" altLang="en-US"/>
              <a:pPr/>
              <a:t>2016-11-16</a:t>
            </a:fld>
            <a:endParaRPr lang="ko-KR" altLang="en-US"/>
          </a:p>
        </p:txBody>
      </p:sp>
      <p:sp>
        <p:nvSpPr>
          <p:cNvPr id="4" name="바닥글 개체 틀 4"/>
          <p:cNvSpPr>
            <a:spLocks noGrp="1"/>
          </p:cNvSpPr>
          <p:nvPr>
            <p:ph type="ftr" sz="quarter" idx="11"/>
          </p:nvPr>
        </p:nvSpPr>
        <p:spPr/>
        <p:txBody>
          <a:bodyPr/>
          <a:lstStyle>
            <a:lvl1pPr>
              <a:defRPr/>
            </a:lvl1pPr>
          </a:lstStyle>
          <a:p>
            <a:endParaRPr lang="ko-KR" altLang="en-US"/>
          </a:p>
        </p:txBody>
      </p:sp>
      <p:sp>
        <p:nvSpPr>
          <p:cNvPr id="5" name="슬라이드 번호 개체 틀 5"/>
          <p:cNvSpPr>
            <a:spLocks noGrp="1"/>
          </p:cNvSpPr>
          <p:nvPr>
            <p:ph type="sldNum" sz="quarter" idx="12"/>
          </p:nvPr>
        </p:nvSpPr>
        <p:spPr/>
        <p:txBody>
          <a:bodyPr/>
          <a:lstStyle>
            <a:lvl1pPr>
              <a:defRPr/>
            </a:lvl1pPr>
          </a:lstStyle>
          <a:p>
            <a:fld id="{F54E0494-1727-4F0B-9099-E9060EEA34EA}" type="slidenum">
              <a:rPr lang="ko-KR" altLang="en-US"/>
              <a:pPr/>
              <a:t>‹#›</a:t>
            </a:fld>
            <a:endParaRPr lang="ko-KR" altLang="en-US"/>
          </a:p>
        </p:txBody>
      </p:sp>
    </p:spTree>
    <p:extLst>
      <p:ext uri="{BB962C8B-B14F-4D97-AF65-F5344CB8AC3E}">
        <p14:creationId xmlns:p14="http://schemas.microsoft.com/office/powerpoint/2010/main" val="11735308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3"/>
          <p:cNvSpPr>
            <a:spLocks noGrp="1"/>
          </p:cNvSpPr>
          <p:nvPr>
            <p:ph type="dt" sz="half" idx="10"/>
          </p:nvPr>
        </p:nvSpPr>
        <p:spPr/>
        <p:txBody>
          <a:bodyPr/>
          <a:lstStyle>
            <a:lvl1pPr>
              <a:defRPr/>
            </a:lvl1pPr>
          </a:lstStyle>
          <a:p>
            <a:fld id="{1B2E93A1-9D87-4BD3-A1B1-46F7616FBC88}" type="datetimeFigureOut">
              <a:rPr lang="ko-KR" altLang="en-US"/>
              <a:pPr/>
              <a:t>2016-11-16</a:t>
            </a:fld>
            <a:endParaRPr lang="ko-KR" altLang="en-US"/>
          </a:p>
        </p:txBody>
      </p:sp>
      <p:sp>
        <p:nvSpPr>
          <p:cNvPr id="3" name="바닥글 개체 틀 4"/>
          <p:cNvSpPr>
            <a:spLocks noGrp="1"/>
          </p:cNvSpPr>
          <p:nvPr>
            <p:ph type="ftr" sz="quarter" idx="11"/>
          </p:nvPr>
        </p:nvSpPr>
        <p:spPr/>
        <p:txBody>
          <a:bodyPr/>
          <a:lstStyle>
            <a:lvl1pPr>
              <a:defRPr/>
            </a:lvl1pPr>
          </a:lstStyle>
          <a:p>
            <a:endParaRPr lang="ko-KR" altLang="en-US"/>
          </a:p>
        </p:txBody>
      </p:sp>
      <p:sp>
        <p:nvSpPr>
          <p:cNvPr id="4" name="슬라이드 번호 개체 틀 5"/>
          <p:cNvSpPr>
            <a:spLocks noGrp="1"/>
          </p:cNvSpPr>
          <p:nvPr>
            <p:ph type="sldNum" sz="quarter" idx="12"/>
          </p:nvPr>
        </p:nvSpPr>
        <p:spPr/>
        <p:txBody>
          <a:bodyPr/>
          <a:lstStyle>
            <a:lvl1pPr>
              <a:defRPr/>
            </a:lvl1pPr>
          </a:lstStyle>
          <a:p>
            <a:fld id="{4C5DAFC8-FF0E-4663-9210-4AD8B89742F6}" type="slidenum">
              <a:rPr lang="ko-KR" altLang="en-US"/>
              <a:pPr/>
              <a:t>‹#›</a:t>
            </a:fld>
            <a:endParaRPr lang="ko-KR" altLang="en-US"/>
          </a:p>
        </p:txBody>
      </p:sp>
    </p:spTree>
    <p:extLst>
      <p:ext uri="{BB962C8B-B14F-4D97-AF65-F5344CB8AC3E}">
        <p14:creationId xmlns:p14="http://schemas.microsoft.com/office/powerpoint/2010/main" val="19863829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smtClean="0"/>
              <a:t>마스터 제목 스타일 편집</a:t>
            </a:r>
            <a:endParaRPr lang="ko-KR" altLang="en-US"/>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3"/>
          <p:cNvSpPr>
            <a:spLocks noGrp="1"/>
          </p:cNvSpPr>
          <p:nvPr>
            <p:ph type="dt" sz="half" idx="10"/>
          </p:nvPr>
        </p:nvSpPr>
        <p:spPr/>
        <p:txBody>
          <a:bodyPr/>
          <a:lstStyle>
            <a:lvl1pPr>
              <a:defRPr/>
            </a:lvl1pPr>
          </a:lstStyle>
          <a:p>
            <a:fld id="{FDA0C02A-52C6-40D3-A279-81FC622C664C}" type="datetimeFigureOut">
              <a:rPr lang="ko-KR" altLang="en-US"/>
              <a:pPr/>
              <a:t>2016-11-16</a:t>
            </a:fld>
            <a:endParaRPr lang="ko-KR" altLang="en-US"/>
          </a:p>
        </p:txBody>
      </p:sp>
      <p:sp>
        <p:nvSpPr>
          <p:cNvPr id="6" name="바닥글 개체 틀 4"/>
          <p:cNvSpPr>
            <a:spLocks noGrp="1"/>
          </p:cNvSpPr>
          <p:nvPr>
            <p:ph type="ftr" sz="quarter" idx="11"/>
          </p:nvPr>
        </p:nvSpPr>
        <p:spPr/>
        <p:txBody>
          <a:bodyPr/>
          <a:lstStyle>
            <a:lvl1pPr>
              <a:defRPr/>
            </a:lvl1pPr>
          </a:lstStyle>
          <a:p>
            <a:endParaRPr lang="ko-KR" altLang="en-US"/>
          </a:p>
        </p:txBody>
      </p:sp>
      <p:sp>
        <p:nvSpPr>
          <p:cNvPr id="7" name="슬라이드 번호 개체 틀 5"/>
          <p:cNvSpPr>
            <a:spLocks noGrp="1"/>
          </p:cNvSpPr>
          <p:nvPr>
            <p:ph type="sldNum" sz="quarter" idx="12"/>
          </p:nvPr>
        </p:nvSpPr>
        <p:spPr/>
        <p:txBody>
          <a:bodyPr/>
          <a:lstStyle>
            <a:lvl1pPr>
              <a:defRPr/>
            </a:lvl1pPr>
          </a:lstStyle>
          <a:p>
            <a:fld id="{84EBFB49-7D22-4250-842B-7FCFFC1958F1}" type="slidenum">
              <a:rPr lang="ko-KR" altLang="en-US"/>
              <a:pPr/>
              <a:t>‹#›</a:t>
            </a:fld>
            <a:endParaRPr lang="ko-KR" altLang="en-US"/>
          </a:p>
        </p:txBody>
      </p:sp>
    </p:spTree>
    <p:extLst>
      <p:ext uri="{BB962C8B-B14F-4D97-AF65-F5344CB8AC3E}">
        <p14:creationId xmlns:p14="http://schemas.microsoft.com/office/powerpoint/2010/main" val="9072869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ko-KR" altLang="en-US" noProof="0" smtClean="0"/>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3"/>
          <p:cNvSpPr>
            <a:spLocks noGrp="1"/>
          </p:cNvSpPr>
          <p:nvPr>
            <p:ph type="dt" sz="half" idx="10"/>
          </p:nvPr>
        </p:nvSpPr>
        <p:spPr/>
        <p:txBody>
          <a:bodyPr/>
          <a:lstStyle>
            <a:lvl1pPr>
              <a:defRPr/>
            </a:lvl1pPr>
          </a:lstStyle>
          <a:p>
            <a:fld id="{384B8645-FB74-4649-973D-49CE2D02FEB0}" type="datetimeFigureOut">
              <a:rPr lang="ko-KR" altLang="en-US"/>
              <a:pPr/>
              <a:t>2016-11-16</a:t>
            </a:fld>
            <a:endParaRPr lang="ko-KR" altLang="en-US"/>
          </a:p>
        </p:txBody>
      </p:sp>
      <p:sp>
        <p:nvSpPr>
          <p:cNvPr id="6" name="바닥글 개체 틀 4"/>
          <p:cNvSpPr>
            <a:spLocks noGrp="1"/>
          </p:cNvSpPr>
          <p:nvPr>
            <p:ph type="ftr" sz="quarter" idx="11"/>
          </p:nvPr>
        </p:nvSpPr>
        <p:spPr/>
        <p:txBody>
          <a:bodyPr/>
          <a:lstStyle>
            <a:lvl1pPr>
              <a:defRPr/>
            </a:lvl1pPr>
          </a:lstStyle>
          <a:p>
            <a:endParaRPr lang="ko-KR" altLang="en-US"/>
          </a:p>
        </p:txBody>
      </p:sp>
      <p:sp>
        <p:nvSpPr>
          <p:cNvPr id="7" name="슬라이드 번호 개체 틀 5"/>
          <p:cNvSpPr>
            <a:spLocks noGrp="1"/>
          </p:cNvSpPr>
          <p:nvPr>
            <p:ph type="sldNum" sz="quarter" idx="12"/>
          </p:nvPr>
        </p:nvSpPr>
        <p:spPr/>
        <p:txBody>
          <a:bodyPr/>
          <a:lstStyle>
            <a:lvl1pPr>
              <a:defRPr/>
            </a:lvl1pPr>
          </a:lstStyle>
          <a:p>
            <a:fld id="{5AE1B44F-63C1-49A6-923C-E336A21B787A}" type="slidenum">
              <a:rPr lang="ko-KR" altLang="en-US"/>
              <a:pPr/>
              <a:t>‹#›</a:t>
            </a:fld>
            <a:endParaRPr lang="ko-KR" altLang="en-US"/>
          </a:p>
        </p:txBody>
      </p:sp>
    </p:spTree>
    <p:extLst>
      <p:ext uri="{BB962C8B-B14F-4D97-AF65-F5344CB8AC3E}">
        <p14:creationId xmlns:p14="http://schemas.microsoft.com/office/powerpoint/2010/main" val="12902517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lvl1pPr>
              <a:defRPr/>
            </a:lvl1pPr>
          </a:lstStyle>
          <a:p>
            <a:fld id="{8D09C18E-EC3A-44DA-ABCD-5F56711EE203}" type="datetimeFigureOut">
              <a:rPr lang="ko-KR" altLang="en-US"/>
              <a:pPr/>
              <a:t>2016-11-16</a:t>
            </a:fld>
            <a:endParaRPr lang="ko-KR" altLang="en-US"/>
          </a:p>
        </p:txBody>
      </p:sp>
      <p:sp>
        <p:nvSpPr>
          <p:cNvPr id="5" name="바닥글 개체 틀 4"/>
          <p:cNvSpPr>
            <a:spLocks noGrp="1"/>
          </p:cNvSpPr>
          <p:nvPr>
            <p:ph type="ftr" sz="quarter" idx="11"/>
          </p:nvPr>
        </p:nvSpPr>
        <p:spPr/>
        <p:txBody>
          <a:bodyPr/>
          <a:lstStyle>
            <a:lvl1pPr>
              <a:defRPr/>
            </a:lvl1pPr>
          </a:lstStyle>
          <a:p>
            <a:endParaRPr lang="ko-KR" altLang="en-US"/>
          </a:p>
        </p:txBody>
      </p:sp>
      <p:sp>
        <p:nvSpPr>
          <p:cNvPr id="6" name="슬라이드 번호 개체 틀 5"/>
          <p:cNvSpPr>
            <a:spLocks noGrp="1"/>
          </p:cNvSpPr>
          <p:nvPr>
            <p:ph type="sldNum" sz="quarter" idx="12"/>
          </p:nvPr>
        </p:nvSpPr>
        <p:spPr/>
        <p:txBody>
          <a:bodyPr/>
          <a:lstStyle>
            <a:lvl1pPr>
              <a:defRPr/>
            </a:lvl1pPr>
          </a:lstStyle>
          <a:p>
            <a:fld id="{7C632ED9-EE85-4A4E-B406-28E9D81F5FE2}" type="slidenum">
              <a:rPr lang="ko-KR" altLang="en-US"/>
              <a:pPr/>
              <a:t>‹#›</a:t>
            </a:fld>
            <a:endParaRPr lang="ko-KR" altLang="en-US"/>
          </a:p>
        </p:txBody>
      </p:sp>
    </p:spTree>
    <p:extLst>
      <p:ext uri="{BB962C8B-B14F-4D97-AF65-F5344CB8AC3E}">
        <p14:creationId xmlns:p14="http://schemas.microsoft.com/office/powerpoint/2010/main" val="7598595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lvl1pPr>
              <a:defRPr/>
            </a:lvl1pPr>
          </a:lstStyle>
          <a:p>
            <a:fld id="{3B9B1043-6391-493C-857B-0F02EC3D5CA7}" type="datetimeFigureOut">
              <a:rPr lang="ko-KR" altLang="en-US"/>
              <a:pPr/>
              <a:t>2016-11-16</a:t>
            </a:fld>
            <a:endParaRPr lang="ko-KR" altLang="en-US"/>
          </a:p>
        </p:txBody>
      </p:sp>
      <p:sp>
        <p:nvSpPr>
          <p:cNvPr id="5" name="바닥글 개체 틀 4"/>
          <p:cNvSpPr>
            <a:spLocks noGrp="1"/>
          </p:cNvSpPr>
          <p:nvPr>
            <p:ph type="ftr" sz="quarter" idx="11"/>
          </p:nvPr>
        </p:nvSpPr>
        <p:spPr/>
        <p:txBody>
          <a:bodyPr/>
          <a:lstStyle>
            <a:lvl1pPr>
              <a:defRPr/>
            </a:lvl1pPr>
          </a:lstStyle>
          <a:p>
            <a:endParaRPr lang="ko-KR" altLang="en-US"/>
          </a:p>
        </p:txBody>
      </p:sp>
      <p:sp>
        <p:nvSpPr>
          <p:cNvPr id="6" name="슬라이드 번호 개체 틀 5"/>
          <p:cNvSpPr>
            <a:spLocks noGrp="1"/>
          </p:cNvSpPr>
          <p:nvPr>
            <p:ph type="sldNum" sz="quarter" idx="12"/>
          </p:nvPr>
        </p:nvSpPr>
        <p:spPr/>
        <p:txBody>
          <a:bodyPr/>
          <a:lstStyle>
            <a:lvl1pPr>
              <a:defRPr/>
            </a:lvl1pPr>
          </a:lstStyle>
          <a:p>
            <a:fld id="{6E2EA9A9-D815-45DD-947D-E0163D8F7E5A}" type="slidenum">
              <a:rPr lang="ko-KR" altLang="en-US"/>
              <a:pPr/>
              <a:t>‹#›</a:t>
            </a:fld>
            <a:endParaRPr lang="ko-KR" altLang="en-US"/>
          </a:p>
        </p:txBody>
      </p:sp>
    </p:spTree>
    <p:extLst>
      <p:ext uri="{BB962C8B-B14F-4D97-AF65-F5344CB8AC3E}">
        <p14:creationId xmlns:p14="http://schemas.microsoft.com/office/powerpoint/2010/main" val="15309582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smtClean="0"/>
              <a:t>마스터 제목 스타일 편집</a:t>
            </a:r>
            <a:endParaRPr lang="ko-KR" altLang="en-US"/>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lvl1pPr>
              <a:defRPr/>
            </a:lvl1pPr>
          </a:lstStyle>
          <a:p>
            <a:fld id="{FAE49ED5-A9F3-4B23-B773-E75C242F94E9}" type="datetimeFigureOut">
              <a:rPr lang="ko-KR" altLang="en-US"/>
              <a:pPr/>
              <a:t>2016-11-16</a:t>
            </a:fld>
            <a:endParaRPr lang="ko-KR" altLang="en-US"/>
          </a:p>
        </p:txBody>
      </p:sp>
      <p:sp>
        <p:nvSpPr>
          <p:cNvPr id="5" name="바닥글 개체 틀 4"/>
          <p:cNvSpPr>
            <a:spLocks noGrp="1"/>
          </p:cNvSpPr>
          <p:nvPr>
            <p:ph type="ftr" sz="quarter" idx="11"/>
          </p:nvPr>
        </p:nvSpPr>
        <p:spPr/>
        <p:txBody>
          <a:bodyPr/>
          <a:lstStyle>
            <a:lvl1pPr>
              <a:defRPr/>
            </a:lvl1pPr>
          </a:lstStyle>
          <a:p>
            <a:endParaRPr lang="ko-KR" altLang="en-US"/>
          </a:p>
        </p:txBody>
      </p:sp>
      <p:sp>
        <p:nvSpPr>
          <p:cNvPr id="6" name="슬라이드 번호 개체 틀 5"/>
          <p:cNvSpPr>
            <a:spLocks noGrp="1"/>
          </p:cNvSpPr>
          <p:nvPr>
            <p:ph type="sldNum" sz="quarter" idx="12"/>
          </p:nvPr>
        </p:nvSpPr>
        <p:spPr/>
        <p:txBody>
          <a:bodyPr/>
          <a:lstStyle>
            <a:lvl1pPr>
              <a:defRPr/>
            </a:lvl1pPr>
          </a:lstStyle>
          <a:p>
            <a:fld id="{14B0F370-4554-40C9-BC0A-B3675FF8E6B6}" type="slidenum">
              <a:rPr lang="ko-KR" altLang="en-US"/>
              <a:pPr/>
              <a:t>‹#›</a:t>
            </a:fld>
            <a:endParaRPr lang="ko-KR" altLang="en-US"/>
          </a:p>
        </p:txBody>
      </p:sp>
    </p:spTree>
    <p:extLst>
      <p:ext uri="{BB962C8B-B14F-4D97-AF65-F5344CB8AC3E}">
        <p14:creationId xmlns:p14="http://schemas.microsoft.com/office/powerpoint/2010/main" val="8903403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lvl1pPr>
              <a:defRPr/>
            </a:lvl1pPr>
          </a:lstStyle>
          <a:p>
            <a:fld id="{BF146EB5-5D9E-4F23-8304-E6FCFC993197}" type="datetimeFigureOut">
              <a:rPr lang="ko-KR" altLang="en-US"/>
              <a:pPr/>
              <a:t>2016-11-16</a:t>
            </a:fld>
            <a:endParaRPr lang="ko-KR" altLang="en-US"/>
          </a:p>
        </p:txBody>
      </p:sp>
      <p:sp>
        <p:nvSpPr>
          <p:cNvPr id="5" name="바닥글 개체 틀 4"/>
          <p:cNvSpPr>
            <a:spLocks noGrp="1"/>
          </p:cNvSpPr>
          <p:nvPr>
            <p:ph type="ftr" sz="quarter" idx="11"/>
          </p:nvPr>
        </p:nvSpPr>
        <p:spPr/>
        <p:txBody>
          <a:bodyPr/>
          <a:lstStyle>
            <a:lvl1pPr>
              <a:defRPr/>
            </a:lvl1pPr>
          </a:lstStyle>
          <a:p>
            <a:endParaRPr lang="ko-KR" altLang="en-US"/>
          </a:p>
        </p:txBody>
      </p:sp>
      <p:sp>
        <p:nvSpPr>
          <p:cNvPr id="6" name="슬라이드 번호 개체 틀 5"/>
          <p:cNvSpPr>
            <a:spLocks noGrp="1"/>
          </p:cNvSpPr>
          <p:nvPr>
            <p:ph type="sldNum" sz="quarter" idx="12"/>
          </p:nvPr>
        </p:nvSpPr>
        <p:spPr/>
        <p:txBody>
          <a:bodyPr/>
          <a:lstStyle>
            <a:lvl1pPr>
              <a:defRPr/>
            </a:lvl1pPr>
          </a:lstStyle>
          <a:p>
            <a:fld id="{096FA026-E480-4BD7-9C72-0E54A5976603}" type="slidenum">
              <a:rPr lang="ko-KR" altLang="en-US"/>
              <a:pPr/>
              <a:t>‹#›</a:t>
            </a:fld>
            <a:endParaRPr lang="ko-KR" altLang="en-US"/>
          </a:p>
        </p:txBody>
      </p:sp>
    </p:spTree>
    <p:extLst>
      <p:ext uri="{BB962C8B-B14F-4D97-AF65-F5344CB8AC3E}">
        <p14:creationId xmlns:p14="http://schemas.microsoft.com/office/powerpoint/2010/main" val="34697841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lvl1pPr>
              <a:defRPr/>
            </a:lvl1pPr>
          </a:lstStyle>
          <a:p>
            <a:fld id="{23D970E6-7840-4FE4-A210-F82F99086A1C}" type="datetimeFigureOut">
              <a:rPr lang="ko-KR" altLang="en-US"/>
              <a:pPr/>
              <a:t>2016-11-16</a:t>
            </a:fld>
            <a:endParaRPr lang="ko-KR" altLang="en-US"/>
          </a:p>
        </p:txBody>
      </p:sp>
      <p:sp>
        <p:nvSpPr>
          <p:cNvPr id="5" name="바닥글 개체 틀 4"/>
          <p:cNvSpPr>
            <a:spLocks noGrp="1"/>
          </p:cNvSpPr>
          <p:nvPr>
            <p:ph type="ftr" sz="quarter" idx="11"/>
          </p:nvPr>
        </p:nvSpPr>
        <p:spPr/>
        <p:txBody>
          <a:bodyPr/>
          <a:lstStyle>
            <a:lvl1pPr>
              <a:defRPr/>
            </a:lvl1pPr>
          </a:lstStyle>
          <a:p>
            <a:endParaRPr lang="ko-KR" altLang="en-US"/>
          </a:p>
        </p:txBody>
      </p:sp>
      <p:sp>
        <p:nvSpPr>
          <p:cNvPr id="6" name="슬라이드 번호 개체 틀 5"/>
          <p:cNvSpPr>
            <a:spLocks noGrp="1"/>
          </p:cNvSpPr>
          <p:nvPr>
            <p:ph type="sldNum" sz="quarter" idx="12"/>
          </p:nvPr>
        </p:nvSpPr>
        <p:spPr/>
        <p:txBody>
          <a:bodyPr/>
          <a:lstStyle>
            <a:lvl1pPr>
              <a:defRPr/>
            </a:lvl1pPr>
          </a:lstStyle>
          <a:p>
            <a:fld id="{74BBA527-57C2-4351-95BA-DE731E10A2A8}" type="slidenum">
              <a:rPr lang="ko-KR" altLang="en-US"/>
              <a:pPr/>
              <a:t>‹#›</a:t>
            </a:fld>
            <a:endParaRPr lang="ko-KR" altLang="en-US"/>
          </a:p>
        </p:txBody>
      </p:sp>
    </p:spTree>
    <p:extLst>
      <p:ext uri="{BB962C8B-B14F-4D97-AF65-F5344CB8AC3E}">
        <p14:creationId xmlns:p14="http://schemas.microsoft.com/office/powerpoint/2010/main" val="269752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ko-KR" altLang="en-US" smtClean="0"/>
              <a:t>마스터 텍스트 스타일을 편집합니다</a:t>
            </a:r>
          </a:p>
        </p:txBody>
      </p:sp>
      <p:sp>
        <p:nvSpPr>
          <p:cNvPr id="4" name="슬라이드 번호 개체 틀 3"/>
          <p:cNvSpPr>
            <a:spLocks noGrp="1"/>
          </p:cNvSpPr>
          <p:nvPr>
            <p:ph type="sldNum" sz="quarter" idx="10"/>
          </p:nvPr>
        </p:nvSpPr>
        <p:spPr>
          <a:xfrm>
            <a:off x="7000875" y="6240463"/>
            <a:ext cx="1905000" cy="457200"/>
          </a:xfrm>
        </p:spPr>
        <p:txBody>
          <a:bodyPr/>
          <a:lstStyle>
            <a:lvl1pPr>
              <a:defRPr/>
            </a:lvl1pPr>
          </a:lstStyle>
          <a:p>
            <a:fld id="{9402A2B7-5303-4473-A91B-3F3B6909D3D7}" type="slidenum">
              <a:rPr lang="en-US" altLang="ko-KR"/>
              <a:pPr/>
              <a:t>‹#›</a:t>
            </a:fld>
            <a:endParaRPr lang="en-US" altLang="ko-KR" sz="1000"/>
          </a:p>
        </p:txBody>
      </p:sp>
    </p:spTree>
    <p:extLst>
      <p:ext uri="{BB962C8B-B14F-4D97-AF65-F5344CB8AC3E}">
        <p14:creationId xmlns:p14="http://schemas.microsoft.com/office/powerpoint/2010/main" val="12493323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3"/>
          <p:cNvSpPr>
            <a:spLocks noGrp="1"/>
          </p:cNvSpPr>
          <p:nvPr>
            <p:ph type="dt" sz="half" idx="10"/>
          </p:nvPr>
        </p:nvSpPr>
        <p:spPr/>
        <p:txBody>
          <a:bodyPr/>
          <a:lstStyle>
            <a:lvl1pPr>
              <a:defRPr/>
            </a:lvl1pPr>
          </a:lstStyle>
          <a:p>
            <a:fld id="{F99FFA2D-F850-4573-9905-689A4711956B}" type="datetimeFigureOut">
              <a:rPr lang="ko-KR" altLang="en-US"/>
              <a:pPr/>
              <a:t>2016-11-16</a:t>
            </a:fld>
            <a:endParaRPr lang="ko-KR" altLang="en-US"/>
          </a:p>
        </p:txBody>
      </p:sp>
      <p:sp>
        <p:nvSpPr>
          <p:cNvPr id="6" name="바닥글 개체 틀 4"/>
          <p:cNvSpPr>
            <a:spLocks noGrp="1"/>
          </p:cNvSpPr>
          <p:nvPr>
            <p:ph type="ftr" sz="quarter" idx="11"/>
          </p:nvPr>
        </p:nvSpPr>
        <p:spPr/>
        <p:txBody>
          <a:bodyPr/>
          <a:lstStyle>
            <a:lvl1pPr>
              <a:defRPr/>
            </a:lvl1pPr>
          </a:lstStyle>
          <a:p>
            <a:endParaRPr lang="ko-KR" altLang="en-US"/>
          </a:p>
        </p:txBody>
      </p:sp>
      <p:sp>
        <p:nvSpPr>
          <p:cNvPr id="7" name="슬라이드 번호 개체 틀 5"/>
          <p:cNvSpPr>
            <a:spLocks noGrp="1"/>
          </p:cNvSpPr>
          <p:nvPr>
            <p:ph type="sldNum" sz="quarter" idx="12"/>
          </p:nvPr>
        </p:nvSpPr>
        <p:spPr/>
        <p:txBody>
          <a:bodyPr/>
          <a:lstStyle>
            <a:lvl1pPr>
              <a:defRPr/>
            </a:lvl1pPr>
          </a:lstStyle>
          <a:p>
            <a:fld id="{07E44B9C-1138-4E17-9F55-94B5F7D6619B}" type="slidenum">
              <a:rPr lang="ko-KR" altLang="en-US"/>
              <a:pPr/>
              <a:t>‹#›</a:t>
            </a:fld>
            <a:endParaRPr lang="ko-KR" altLang="en-US"/>
          </a:p>
        </p:txBody>
      </p:sp>
    </p:spTree>
    <p:extLst>
      <p:ext uri="{BB962C8B-B14F-4D97-AF65-F5344CB8AC3E}">
        <p14:creationId xmlns:p14="http://schemas.microsoft.com/office/powerpoint/2010/main" val="9928240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3"/>
          <p:cNvSpPr>
            <a:spLocks noGrp="1"/>
          </p:cNvSpPr>
          <p:nvPr>
            <p:ph type="dt" sz="half" idx="10"/>
          </p:nvPr>
        </p:nvSpPr>
        <p:spPr/>
        <p:txBody>
          <a:bodyPr/>
          <a:lstStyle>
            <a:lvl1pPr>
              <a:defRPr/>
            </a:lvl1pPr>
          </a:lstStyle>
          <a:p>
            <a:fld id="{39AC5749-7572-4C94-B37F-0E02062889D2}" type="datetimeFigureOut">
              <a:rPr lang="ko-KR" altLang="en-US"/>
              <a:pPr/>
              <a:t>2016-11-16</a:t>
            </a:fld>
            <a:endParaRPr lang="ko-KR" altLang="en-US"/>
          </a:p>
        </p:txBody>
      </p:sp>
      <p:sp>
        <p:nvSpPr>
          <p:cNvPr id="8" name="바닥글 개체 틀 4"/>
          <p:cNvSpPr>
            <a:spLocks noGrp="1"/>
          </p:cNvSpPr>
          <p:nvPr>
            <p:ph type="ftr" sz="quarter" idx="11"/>
          </p:nvPr>
        </p:nvSpPr>
        <p:spPr/>
        <p:txBody>
          <a:bodyPr/>
          <a:lstStyle>
            <a:lvl1pPr>
              <a:defRPr/>
            </a:lvl1pPr>
          </a:lstStyle>
          <a:p>
            <a:endParaRPr lang="ko-KR" altLang="en-US"/>
          </a:p>
        </p:txBody>
      </p:sp>
      <p:sp>
        <p:nvSpPr>
          <p:cNvPr id="9" name="슬라이드 번호 개체 틀 5"/>
          <p:cNvSpPr>
            <a:spLocks noGrp="1"/>
          </p:cNvSpPr>
          <p:nvPr>
            <p:ph type="sldNum" sz="quarter" idx="12"/>
          </p:nvPr>
        </p:nvSpPr>
        <p:spPr/>
        <p:txBody>
          <a:bodyPr/>
          <a:lstStyle>
            <a:lvl1pPr>
              <a:defRPr/>
            </a:lvl1pPr>
          </a:lstStyle>
          <a:p>
            <a:fld id="{5CB5E1A5-2652-49C7-8953-10343D9466BD}" type="slidenum">
              <a:rPr lang="ko-KR" altLang="en-US"/>
              <a:pPr/>
              <a:t>‹#›</a:t>
            </a:fld>
            <a:endParaRPr lang="ko-KR" altLang="en-US"/>
          </a:p>
        </p:txBody>
      </p:sp>
    </p:spTree>
    <p:extLst>
      <p:ext uri="{BB962C8B-B14F-4D97-AF65-F5344CB8AC3E}">
        <p14:creationId xmlns:p14="http://schemas.microsoft.com/office/powerpoint/2010/main" val="26915089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3"/>
          <p:cNvSpPr>
            <a:spLocks noGrp="1"/>
          </p:cNvSpPr>
          <p:nvPr>
            <p:ph type="dt" sz="half" idx="10"/>
          </p:nvPr>
        </p:nvSpPr>
        <p:spPr/>
        <p:txBody>
          <a:bodyPr/>
          <a:lstStyle>
            <a:lvl1pPr>
              <a:defRPr/>
            </a:lvl1pPr>
          </a:lstStyle>
          <a:p>
            <a:fld id="{BEC9537D-68F5-4062-9A0A-A9AA73640A2D}" type="datetimeFigureOut">
              <a:rPr lang="ko-KR" altLang="en-US"/>
              <a:pPr/>
              <a:t>2016-11-16</a:t>
            </a:fld>
            <a:endParaRPr lang="ko-KR" altLang="en-US"/>
          </a:p>
        </p:txBody>
      </p:sp>
      <p:sp>
        <p:nvSpPr>
          <p:cNvPr id="4" name="바닥글 개체 틀 4"/>
          <p:cNvSpPr>
            <a:spLocks noGrp="1"/>
          </p:cNvSpPr>
          <p:nvPr>
            <p:ph type="ftr" sz="quarter" idx="11"/>
          </p:nvPr>
        </p:nvSpPr>
        <p:spPr/>
        <p:txBody>
          <a:bodyPr/>
          <a:lstStyle>
            <a:lvl1pPr>
              <a:defRPr/>
            </a:lvl1pPr>
          </a:lstStyle>
          <a:p>
            <a:endParaRPr lang="ko-KR" altLang="en-US"/>
          </a:p>
        </p:txBody>
      </p:sp>
      <p:sp>
        <p:nvSpPr>
          <p:cNvPr id="5" name="슬라이드 번호 개체 틀 5"/>
          <p:cNvSpPr>
            <a:spLocks noGrp="1"/>
          </p:cNvSpPr>
          <p:nvPr>
            <p:ph type="sldNum" sz="quarter" idx="12"/>
          </p:nvPr>
        </p:nvSpPr>
        <p:spPr/>
        <p:txBody>
          <a:bodyPr/>
          <a:lstStyle>
            <a:lvl1pPr>
              <a:defRPr/>
            </a:lvl1pPr>
          </a:lstStyle>
          <a:p>
            <a:fld id="{757D8BE0-D732-441C-A3D8-EB9285B15076}" type="slidenum">
              <a:rPr lang="ko-KR" altLang="en-US"/>
              <a:pPr/>
              <a:t>‹#›</a:t>
            </a:fld>
            <a:endParaRPr lang="ko-KR" altLang="en-US"/>
          </a:p>
        </p:txBody>
      </p:sp>
    </p:spTree>
    <p:extLst>
      <p:ext uri="{BB962C8B-B14F-4D97-AF65-F5344CB8AC3E}">
        <p14:creationId xmlns:p14="http://schemas.microsoft.com/office/powerpoint/2010/main" val="34476688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3"/>
          <p:cNvSpPr>
            <a:spLocks noGrp="1"/>
          </p:cNvSpPr>
          <p:nvPr>
            <p:ph type="dt" sz="half" idx="10"/>
          </p:nvPr>
        </p:nvSpPr>
        <p:spPr/>
        <p:txBody>
          <a:bodyPr/>
          <a:lstStyle>
            <a:lvl1pPr>
              <a:defRPr/>
            </a:lvl1pPr>
          </a:lstStyle>
          <a:p>
            <a:fld id="{4BAE5796-188C-4602-A960-747250447D0F}" type="datetimeFigureOut">
              <a:rPr lang="ko-KR" altLang="en-US"/>
              <a:pPr/>
              <a:t>2016-11-16</a:t>
            </a:fld>
            <a:endParaRPr lang="ko-KR" altLang="en-US"/>
          </a:p>
        </p:txBody>
      </p:sp>
      <p:sp>
        <p:nvSpPr>
          <p:cNvPr id="3" name="바닥글 개체 틀 4"/>
          <p:cNvSpPr>
            <a:spLocks noGrp="1"/>
          </p:cNvSpPr>
          <p:nvPr>
            <p:ph type="ftr" sz="quarter" idx="11"/>
          </p:nvPr>
        </p:nvSpPr>
        <p:spPr/>
        <p:txBody>
          <a:bodyPr/>
          <a:lstStyle>
            <a:lvl1pPr>
              <a:defRPr/>
            </a:lvl1pPr>
          </a:lstStyle>
          <a:p>
            <a:endParaRPr lang="ko-KR" altLang="en-US"/>
          </a:p>
        </p:txBody>
      </p:sp>
      <p:sp>
        <p:nvSpPr>
          <p:cNvPr id="4" name="슬라이드 번호 개체 틀 5"/>
          <p:cNvSpPr>
            <a:spLocks noGrp="1"/>
          </p:cNvSpPr>
          <p:nvPr>
            <p:ph type="sldNum" sz="quarter" idx="12"/>
          </p:nvPr>
        </p:nvSpPr>
        <p:spPr/>
        <p:txBody>
          <a:bodyPr/>
          <a:lstStyle>
            <a:lvl1pPr>
              <a:defRPr/>
            </a:lvl1pPr>
          </a:lstStyle>
          <a:p>
            <a:fld id="{70D29304-EDF5-45DF-9577-EEAAF07E4A80}" type="slidenum">
              <a:rPr lang="ko-KR" altLang="en-US"/>
              <a:pPr/>
              <a:t>‹#›</a:t>
            </a:fld>
            <a:endParaRPr lang="ko-KR" altLang="en-US"/>
          </a:p>
        </p:txBody>
      </p:sp>
    </p:spTree>
    <p:extLst>
      <p:ext uri="{BB962C8B-B14F-4D97-AF65-F5344CB8AC3E}">
        <p14:creationId xmlns:p14="http://schemas.microsoft.com/office/powerpoint/2010/main" val="5598534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smtClean="0"/>
              <a:t>마스터 제목 스타일 편집</a:t>
            </a:r>
            <a:endParaRPr lang="ko-KR" altLang="en-US"/>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3"/>
          <p:cNvSpPr>
            <a:spLocks noGrp="1"/>
          </p:cNvSpPr>
          <p:nvPr>
            <p:ph type="dt" sz="half" idx="10"/>
          </p:nvPr>
        </p:nvSpPr>
        <p:spPr/>
        <p:txBody>
          <a:bodyPr/>
          <a:lstStyle>
            <a:lvl1pPr>
              <a:defRPr/>
            </a:lvl1pPr>
          </a:lstStyle>
          <a:p>
            <a:fld id="{31B7D086-2E22-4C5F-A071-6BEE733F7CD2}" type="datetimeFigureOut">
              <a:rPr lang="ko-KR" altLang="en-US"/>
              <a:pPr/>
              <a:t>2016-11-16</a:t>
            </a:fld>
            <a:endParaRPr lang="ko-KR" altLang="en-US"/>
          </a:p>
        </p:txBody>
      </p:sp>
      <p:sp>
        <p:nvSpPr>
          <p:cNvPr id="6" name="바닥글 개체 틀 4"/>
          <p:cNvSpPr>
            <a:spLocks noGrp="1"/>
          </p:cNvSpPr>
          <p:nvPr>
            <p:ph type="ftr" sz="quarter" idx="11"/>
          </p:nvPr>
        </p:nvSpPr>
        <p:spPr/>
        <p:txBody>
          <a:bodyPr/>
          <a:lstStyle>
            <a:lvl1pPr>
              <a:defRPr/>
            </a:lvl1pPr>
          </a:lstStyle>
          <a:p>
            <a:endParaRPr lang="ko-KR" altLang="en-US"/>
          </a:p>
        </p:txBody>
      </p:sp>
      <p:sp>
        <p:nvSpPr>
          <p:cNvPr id="7" name="슬라이드 번호 개체 틀 5"/>
          <p:cNvSpPr>
            <a:spLocks noGrp="1"/>
          </p:cNvSpPr>
          <p:nvPr>
            <p:ph type="sldNum" sz="quarter" idx="12"/>
          </p:nvPr>
        </p:nvSpPr>
        <p:spPr/>
        <p:txBody>
          <a:bodyPr/>
          <a:lstStyle>
            <a:lvl1pPr>
              <a:defRPr/>
            </a:lvl1pPr>
          </a:lstStyle>
          <a:p>
            <a:fld id="{21AC6D70-F5DE-41FA-B9ED-8D343734B611}" type="slidenum">
              <a:rPr lang="ko-KR" altLang="en-US"/>
              <a:pPr/>
              <a:t>‹#›</a:t>
            </a:fld>
            <a:endParaRPr lang="ko-KR" altLang="en-US"/>
          </a:p>
        </p:txBody>
      </p:sp>
    </p:spTree>
    <p:extLst>
      <p:ext uri="{BB962C8B-B14F-4D97-AF65-F5344CB8AC3E}">
        <p14:creationId xmlns:p14="http://schemas.microsoft.com/office/powerpoint/2010/main" val="3460998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ko-KR" altLang="en-US" noProof="0" smtClean="0"/>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3"/>
          <p:cNvSpPr>
            <a:spLocks noGrp="1"/>
          </p:cNvSpPr>
          <p:nvPr>
            <p:ph type="dt" sz="half" idx="10"/>
          </p:nvPr>
        </p:nvSpPr>
        <p:spPr/>
        <p:txBody>
          <a:bodyPr/>
          <a:lstStyle>
            <a:lvl1pPr>
              <a:defRPr/>
            </a:lvl1pPr>
          </a:lstStyle>
          <a:p>
            <a:fld id="{5AD8B7E3-B228-454D-9662-91072AA284DF}" type="datetimeFigureOut">
              <a:rPr lang="ko-KR" altLang="en-US"/>
              <a:pPr/>
              <a:t>2016-11-16</a:t>
            </a:fld>
            <a:endParaRPr lang="ko-KR" altLang="en-US"/>
          </a:p>
        </p:txBody>
      </p:sp>
      <p:sp>
        <p:nvSpPr>
          <p:cNvPr id="6" name="바닥글 개체 틀 4"/>
          <p:cNvSpPr>
            <a:spLocks noGrp="1"/>
          </p:cNvSpPr>
          <p:nvPr>
            <p:ph type="ftr" sz="quarter" idx="11"/>
          </p:nvPr>
        </p:nvSpPr>
        <p:spPr/>
        <p:txBody>
          <a:bodyPr/>
          <a:lstStyle>
            <a:lvl1pPr>
              <a:defRPr/>
            </a:lvl1pPr>
          </a:lstStyle>
          <a:p>
            <a:endParaRPr lang="ko-KR" altLang="en-US"/>
          </a:p>
        </p:txBody>
      </p:sp>
      <p:sp>
        <p:nvSpPr>
          <p:cNvPr id="7" name="슬라이드 번호 개체 틀 5"/>
          <p:cNvSpPr>
            <a:spLocks noGrp="1"/>
          </p:cNvSpPr>
          <p:nvPr>
            <p:ph type="sldNum" sz="quarter" idx="12"/>
          </p:nvPr>
        </p:nvSpPr>
        <p:spPr/>
        <p:txBody>
          <a:bodyPr/>
          <a:lstStyle>
            <a:lvl1pPr>
              <a:defRPr/>
            </a:lvl1pPr>
          </a:lstStyle>
          <a:p>
            <a:fld id="{A13DDA23-554F-4BA3-B698-C015F25DC515}" type="slidenum">
              <a:rPr lang="ko-KR" altLang="en-US"/>
              <a:pPr/>
              <a:t>‹#›</a:t>
            </a:fld>
            <a:endParaRPr lang="ko-KR" altLang="en-US"/>
          </a:p>
        </p:txBody>
      </p:sp>
    </p:spTree>
    <p:extLst>
      <p:ext uri="{BB962C8B-B14F-4D97-AF65-F5344CB8AC3E}">
        <p14:creationId xmlns:p14="http://schemas.microsoft.com/office/powerpoint/2010/main" val="19702241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lvl1pPr>
              <a:defRPr/>
            </a:lvl1pPr>
          </a:lstStyle>
          <a:p>
            <a:fld id="{52F7936C-6835-481C-A24C-D3BF06EF97E1}" type="datetimeFigureOut">
              <a:rPr lang="ko-KR" altLang="en-US"/>
              <a:pPr/>
              <a:t>2016-11-16</a:t>
            </a:fld>
            <a:endParaRPr lang="ko-KR" altLang="en-US"/>
          </a:p>
        </p:txBody>
      </p:sp>
      <p:sp>
        <p:nvSpPr>
          <p:cNvPr id="5" name="바닥글 개체 틀 4"/>
          <p:cNvSpPr>
            <a:spLocks noGrp="1"/>
          </p:cNvSpPr>
          <p:nvPr>
            <p:ph type="ftr" sz="quarter" idx="11"/>
          </p:nvPr>
        </p:nvSpPr>
        <p:spPr/>
        <p:txBody>
          <a:bodyPr/>
          <a:lstStyle>
            <a:lvl1pPr>
              <a:defRPr/>
            </a:lvl1pPr>
          </a:lstStyle>
          <a:p>
            <a:endParaRPr lang="ko-KR" altLang="en-US"/>
          </a:p>
        </p:txBody>
      </p:sp>
      <p:sp>
        <p:nvSpPr>
          <p:cNvPr id="6" name="슬라이드 번호 개체 틀 5"/>
          <p:cNvSpPr>
            <a:spLocks noGrp="1"/>
          </p:cNvSpPr>
          <p:nvPr>
            <p:ph type="sldNum" sz="quarter" idx="12"/>
          </p:nvPr>
        </p:nvSpPr>
        <p:spPr/>
        <p:txBody>
          <a:bodyPr/>
          <a:lstStyle>
            <a:lvl1pPr>
              <a:defRPr/>
            </a:lvl1pPr>
          </a:lstStyle>
          <a:p>
            <a:fld id="{133B78CA-8DD4-41B1-82D3-EE24F2EDDDAA}" type="slidenum">
              <a:rPr lang="ko-KR" altLang="en-US"/>
              <a:pPr/>
              <a:t>‹#›</a:t>
            </a:fld>
            <a:endParaRPr lang="ko-KR" altLang="en-US"/>
          </a:p>
        </p:txBody>
      </p:sp>
    </p:spTree>
    <p:extLst>
      <p:ext uri="{BB962C8B-B14F-4D97-AF65-F5344CB8AC3E}">
        <p14:creationId xmlns:p14="http://schemas.microsoft.com/office/powerpoint/2010/main" val="24629379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lvl1pPr>
              <a:defRPr/>
            </a:lvl1pPr>
          </a:lstStyle>
          <a:p>
            <a:fld id="{FE9B023C-0D79-4F0F-956F-A57BD2C29D75}" type="datetimeFigureOut">
              <a:rPr lang="ko-KR" altLang="en-US"/>
              <a:pPr/>
              <a:t>2016-11-16</a:t>
            </a:fld>
            <a:endParaRPr lang="ko-KR" altLang="en-US"/>
          </a:p>
        </p:txBody>
      </p:sp>
      <p:sp>
        <p:nvSpPr>
          <p:cNvPr id="5" name="바닥글 개체 틀 4"/>
          <p:cNvSpPr>
            <a:spLocks noGrp="1"/>
          </p:cNvSpPr>
          <p:nvPr>
            <p:ph type="ftr" sz="quarter" idx="11"/>
          </p:nvPr>
        </p:nvSpPr>
        <p:spPr/>
        <p:txBody>
          <a:bodyPr/>
          <a:lstStyle>
            <a:lvl1pPr>
              <a:defRPr/>
            </a:lvl1pPr>
          </a:lstStyle>
          <a:p>
            <a:endParaRPr lang="ko-KR" altLang="en-US"/>
          </a:p>
        </p:txBody>
      </p:sp>
      <p:sp>
        <p:nvSpPr>
          <p:cNvPr id="6" name="슬라이드 번호 개체 틀 5"/>
          <p:cNvSpPr>
            <a:spLocks noGrp="1"/>
          </p:cNvSpPr>
          <p:nvPr>
            <p:ph type="sldNum" sz="quarter" idx="12"/>
          </p:nvPr>
        </p:nvSpPr>
        <p:spPr/>
        <p:txBody>
          <a:bodyPr/>
          <a:lstStyle>
            <a:lvl1pPr>
              <a:defRPr/>
            </a:lvl1pPr>
          </a:lstStyle>
          <a:p>
            <a:fld id="{B070AFEF-6A86-4E29-BF65-BA0B19D1119F}" type="slidenum">
              <a:rPr lang="ko-KR" altLang="en-US"/>
              <a:pPr/>
              <a:t>‹#›</a:t>
            </a:fld>
            <a:endParaRPr lang="ko-KR" altLang="en-US"/>
          </a:p>
        </p:txBody>
      </p:sp>
    </p:spTree>
    <p:extLst>
      <p:ext uri="{BB962C8B-B14F-4D97-AF65-F5344CB8AC3E}">
        <p14:creationId xmlns:p14="http://schemas.microsoft.com/office/powerpoint/2010/main" val="15645164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smtClean="0"/>
              <a:t>마스터 제목 스타일 편집</a:t>
            </a:r>
            <a:endParaRPr lang="ko-KR" altLang="en-US"/>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lvl1pPr>
              <a:defRPr/>
            </a:lvl1pPr>
          </a:lstStyle>
          <a:p>
            <a:endParaRPr lang="ko-KR" altLang="en-US"/>
          </a:p>
        </p:txBody>
      </p:sp>
      <p:sp>
        <p:nvSpPr>
          <p:cNvPr id="5" name="바닥글 개체 틀 4"/>
          <p:cNvSpPr>
            <a:spLocks noGrp="1"/>
          </p:cNvSpPr>
          <p:nvPr>
            <p:ph type="ftr" sz="quarter" idx="11"/>
          </p:nvPr>
        </p:nvSpPr>
        <p:spPr/>
        <p:txBody>
          <a:bodyPr/>
          <a:lstStyle>
            <a:lvl1pPr>
              <a:defRPr/>
            </a:lvl1pPr>
          </a:lstStyle>
          <a:p>
            <a:endParaRPr lang="ko-KR" altLang="en-US"/>
          </a:p>
        </p:txBody>
      </p:sp>
      <p:sp>
        <p:nvSpPr>
          <p:cNvPr id="6" name="슬라이드 번호 개체 틀 5"/>
          <p:cNvSpPr>
            <a:spLocks noGrp="1"/>
          </p:cNvSpPr>
          <p:nvPr>
            <p:ph type="sldNum" sz="quarter" idx="12"/>
          </p:nvPr>
        </p:nvSpPr>
        <p:spPr/>
        <p:txBody>
          <a:bodyPr/>
          <a:lstStyle>
            <a:lvl1pPr>
              <a:defRPr/>
            </a:lvl1pPr>
          </a:lstStyle>
          <a:p>
            <a:fld id="{531D674D-6432-41AE-B83A-46E0332F6C9D}" type="slidenum">
              <a:rPr lang="ko-KR" altLang="en-US"/>
              <a:pPr/>
              <a:t>‹#›</a:t>
            </a:fld>
            <a:endParaRPr lang="ko-KR" altLang="en-US"/>
          </a:p>
        </p:txBody>
      </p:sp>
    </p:spTree>
    <p:extLst>
      <p:ext uri="{BB962C8B-B14F-4D97-AF65-F5344CB8AC3E}">
        <p14:creationId xmlns:p14="http://schemas.microsoft.com/office/powerpoint/2010/main" val="16474710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lvl1pPr>
              <a:defRPr/>
            </a:lvl1pPr>
          </a:lstStyle>
          <a:p>
            <a:endParaRPr lang="ko-KR" altLang="en-US"/>
          </a:p>
        </p:txBody>
      </p:sp>
      <p:sp>
        <p:nvSpPr>
          <p:cNvPr id="5" name="바닥글 개체 틀 4"/>
          <p:cNvSpPr>
            <a:spLocks noGrp="1"/>
          </p:cNvSpPr>
          <p:nvPr>
            <p:ph type="ftr" sz="quarter" idx="11"/>
          </p:nvPr>
        </p:nvSpPr>
        <p:spPr/>
        <p:txBody>
          <a:bodyPr/>
          <a:lstStyle>
            <a:lvl1pPr>
              <a:defRPr/>
            </a:lvl1pPr>
          </a:lstStyle>
          <a:p>
            <a:endParaRPr lang="ko-KR" altLang="en-US"/>
          </a:p>
        </p:txBody>
      </p:sp>
      <p:sp>
        <p:nvSpPr>
          <p:cNvPr id="6" name="슬라이드 번호 개체 틀 5"/>
          <p:cNvSpPr>
            <a:spLocks noGrp="1"/>
          </p:cNvSpPr>
          <p:nvPr>
            <p:ph type="sldNum" sz="quarter" idx="12"/>
          </p:nvPr>
        </p:nvSpPr>
        <p:spPr/>
        <p:txBody>
          <a:bodyPr/>
          <a:lstStyle>
            <a:lvl1pPr>
              <a:defRPr/>
            </a:lvl1pPr>
          </a:lstStyle>
          <a:p>
            <a:fld id="{1DE0270C-0C10-46F4-9431-54564CA9D17C}" type="slidenum">
              <a:rPr lang="ko-KR" altLang="en-US"/>
              <a:pPr/>
              <a:t>‹#›</a:t>
            </a:fld>
            <a:endParaRPr lang="ko-KR" altLang="en-US"/>
          </a:p>
        </p:txBody>
      </p:sp>
    </p:spTree>
    <p:extLst>
      <p:ext uri="{BB962C8B-B14F-4D97-AF65-F5344CB8AC3E}">
        <p14:creationId xmlns:p14="http://schemas.microsoft.com/office/powerpoint/2010/main" val="2689572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609600" y="1295400"/>
            <a:ext cx="40005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4762500" y="1295400"/>
            <a:ext cx="40005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슬라이드 번호 개체 틀 4"/>
          <p:cNvSpPr>
            <a:spLocks noGrp="1"/>
          </p:cNvSpPr>
          <p:nvPr>
            <p:ph type="sldNum" sz="quarter" idx="10"/>
          </p:nvPr>
        </p:nvSpPr>
        <p:spPr>
          <a:xfrm>
            <a:off x="7000875" y="6240463"/>
            <a:ext cx="1905000" cy="457200"/>
          </a:xfrm>
        </p:spPr>
        <p:txBody>
          <a:bodyPr/>
          <a:lstStyle>
            <a:lvl1pPr>
              <a:defRPr/>
            </a:lvl1pPr>
          </a:lstStyle>
          <a:p>
            <a:fld id="{46FC87E7-139E-46B6-B37D-94F7E54379A1}" type="slidenum">
              <a:rPr lang="en-US" altLang="ko-KR"/>
              <a:pPr/>
              <a:t>‹#›</a:t>
            </a:fld>
            <a:endParaRPr lang="en-US" altLang="ko-KR" sz="1000"/>
          </a:p>
        </p:txBody>
      </p:sp>
    </p:spTree>
    <p:extLst>
      <p:ext uri="{BB962C8B-B14F-4D97-AF65-F5344CB8AC3E}">
        <p14:creationId xmlns:p14="http://schemas.microsoft.com/office/powerpoint/2010/main" val="12497759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lvl1pPr>
              <a:defRPr/>
            </a:lvl1pPr>
          </a:lstStyle>
          <a:p>
            <a:endParaRPr lang="ko-KR" altLang="en-US"/>
          </a:p>
        </p:txBody>
      </p:sp>
      <p:sp>
        <p:nvSpPr>
          <p:cNvPr id="5" name="바닥글 개체 틀 4"/>
          <p:cNvSpPr>
            <a:spLocks noGrp="1"/>
          </p:cNvSpPr>
          <p:nvPr>
            <p:ph type="ftr" sz="quarter" idx="11"/>
          </p:nvPr>
        </p:nvSpPr>
        <p:spPr/>
        <p:txBody>
          <a:bodyPr/>
          <a:lstStyle>
            <a:lvl1pPr>
              <a:defRPr/>
            </a:lvl1pPr>
          </a:lstStyle>
          <a:p>
            <a:endParaRPr lang="ko-KR" altLang="en-US"/>
          </a:p>
        </p:txBody>
      </p:sp>
      <p:sp>
        <p:nvSpPr>
          <p:cNvPr id="6" name="슬라이드 번호 개체 틀 5"/>
          <p:cNvSpPr>
            <a:spLocks noGrp="1"/>
          </p:cNvSpPr>
          <p:nvPr>
            <p:ph type="sldNum" sz="quarter" idx="12"/>
          </p:nvPr>
        </p:nvSpPr>
        <p:spPr/>
        <p:txBody>
          <a:bodyPr/>
          <a:lstStyle>
            <a:lvl1pPr>
              <a:defRPr/>
            </a:lvl1pPr>
          </a:lstStyle>
          <a:p>
            <a:fld id="{BCB656E3-206B-407A-ABE4-241F8E8560C6}" type="slidenum">
              <a:rPr lang="ko-KR" altLang="en-US"/>
              <a:pPr/>
              <a:t>‹#›</a:t>
            </a:fld>
            <a:endParaRPr lang="ko-KR" altLang="en-US"/>
          </a:p>
        </p:txBody>
      </p:sp>
    </p:spTree>
    <p:extLst>
      <p:ext uri="{BB962C8B-B14F-4D97-AF65-F5344CB8AC3E}">
        <p14:creationId xmlns:p14="http://schemas.microsoft.com/office/powerpoint/2010/main" val="245891408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3"/>
          <p:cNvSpPr>
            <a:spLocks noGrp="1"/>
          </p:cNvSpPr>
          <p:nvPr>
            <p:ph type="dt" sz="half" idx="10"/>
          </p:nvPr>
        </p:nvSpPr>
        <p:spPr/>
        <p:txBody>
          <a:bodyPr/>
          <a:lstStyle>
            <a:lvl1pPr>
              <a:defRPr/>
            </a:lvl1pPr>
          </a:lstStyle>
          <a:p>
            <a:endParaRPr lang="ko-KR" altLang="en-US"/>
          </a:p>
        </p:txBody>
      </p:sp>
      <p:sp>
        <p:nvSpPr>
          <p:cNvPr id="6" name="바닥글 개체 틀 4"/>
          <p:cNvSpPr>
            <a:spLocks noGrp="1"/>
          </p:cNvSpPr>
          <p:nvPr>
            <p:ph type="ftr" sz="quarter" idx="11"/>
          </p:nvPr>
        </p:nvSpPr>
        <p:spPr/>
        <p:txBody>
          <a:bodyPr/>
          <a:lstStyle>
            <a:lvl1pPr>
              <a:defRPr/>
            </a:lvl1pPr>
          </a:lstStyle>
          <a:p>
            <a:endParaRPr lang="ko-KR" altLang="en-US"/>
          </a:p>
        </p:txBody>
      </p:sp>
      <p:sp>
        <p:nvSpPr>
          <p:cNvPr id="7" name="슬라이드 번호 개체 틀 5"/>
          <p:cNvSpPr>
            <a:spLocks noGrp="1"/>
          </p:cNvSpPr>
          <p:nvPr>
            <p:ph type="sldNum" sz="quarter" idx="12"/>
          </p:nvPr>
        </p:nvSpPr>
        <p:spPr/>
        <p:txBody>
          <a:bodyPr/>
          <a:lstStyle>
            <a:lvl1pPr>
              <a:defRPr/>
            </a:lvl1pPr>
          </a:lstStyle>
          <a:p>
            <a:fld id="{3D23608E-B9B8-4A3C-8028-9DE3F12DE76F}" type="slidenum">
              <a:rPr lang="ko-KR" altLang="en-US"/>
              <a:pPr/>
              <a:t>‹#›</a:t>
            </a:fld>
            <a:endParaRPr lang="ko-KR" altLang="en-US"/>
          </a:p>
        </p:txBody>
      </p:sp>
    </p:spTree>
    <p:extLst>
      <p:ext uri="{BB962C8B-B14F-4D97-AF65-F5344CB8AC3E}">
        <p14:creationId xmlns:p14="http://schemas.microsoft.com/office/powerpoint/2010/main" val="26405807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3"/>
          <p:cNvSpPr>
            <a:spLocks noGrp="1"/>
          </p:cNvSpPr>
          <p:nvPr>
            <p:ph type="dt" sz="half" idx="10"/>
          </p:nvPr>
        </p:nvSpPr>
        <p:spPr/>
        <p:txBody>
          <a:bodyPr/>
          <a:lstStyle>
            <a:lvl1pPr>
              <a:defRPr/>
            </a:lvl1pPr>
          </a:lstStyle>
          <a:p>
            <a:endParaRPr lang="ko-KR" altLang="en-US"/>
          </a:p>
        </p:txBody>
      </p:sp>
      <p:sp>
        <p:nvSpPr>
          <p:cNvPr id="8" name="바닥글 개체 틀 4"/>
          <p:cNvSpPr>
            <a:spLocks noGrp="1"/>
          </p:cNvSpPr>
          <p:nvPr>
            <p:ph type="ftr" sz="quarter" idx="11"/>
          </p:nvPr>
        </p:nvSpPr>
        <p:spPr/>
        <p:txBody>
          <a:bodyPr/>
          <a:lstStyle>
            <a:lvl1pPr>
              <a:defRPr/>
            </a:lvl1pPr>
          </a:lstStyle>
          <a:p>
            <a:endParaRPr lang="ko-KR" altLang="en-US"/>
          </a:p>
        </p:txBody>
      </p:sp>
      <p:sp>
        <p:nvSpPr>
          <p:cNvPr id="9" name="슬라이드 번호 개체 틀 5"/>
          <p:cNvSpPr>
            <a:spLocks noGrp="1"/>
          </p:cNvSpPr>
          <p:nvPr>
            <p:ph type="sldNum" sz="quarter" idx="12"/>
          </p:nvPr>
        </p:nvSpPr>
        <p:spPr/>
        <p:txBody>
          <a:bodyPr/>
          <a:lstStyle>
            <a:lvl1pPr>
              <a:defRPr/>
            </a:lvl1pPr>
          </a:lstStyle>
          <a:p>
            <a:fld id="{CBCF2222-1A46-4D0B-9DAA-0B038CD197C4}" type="slidenum">
              <a:rPr lang="ko-KR" altLang="en-US"/>
              <a:pPr/>
              <a:t>‹#›</a:t>
            </a:fld>
            <a:endParaRPr lang="ko-KR" altLang="en-US"/>
          </a:p>
        </p:txBody>
      </p:sp>
    </p:spTree>
    <p:extLst>
      <p:ext uri="{BB962C8B-B14F-4D97-AF65-F5344CB8AC3E}">
        <p14:creationId xmlns:p14="http://schemas.microsoft.com/office/powerpoint/2010/main" val="15301565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3"/>
          <p:cNvSpPr>
            <a:spLocks noGrp="1"/>
          </p:cNvSpPr>
          <p:nvPr>
            <p:ph type="dt" sz="half" idx="10"/>
          </p:nvPr>
        </p:nvSpPr>
        <p:spPr/>
        <p:txBody>
          <a:bodyPr/>
          <a:lstStyle>
            <a:lvl1pPr>
              <a:defRPr/>
            </a:lvl1pPr>
          </a:lstStyle>
          <a:p>
            <a:endParaRPr lang="ko-KR" altLang="en-US"/>
          </a:p>
        </p:txBody>
      </p:sp>
      <p:sp>
        <p:nvSpPr>
          <p:cNvPr id="4" name="바닥글 개체 틀 4"/>
          <p:cNvSpPr>
            <a:spLocks noGrp="1"/>
          </p:cNvSpPr>
          <p:nvPr>
            <p:ph type="ftr" sz="quarter" idx="11"/>
          </p:nvPr>
        </p:nvSpPr>
        <p:spPr/>
        <p:txBody>
          <a:bodyPr/>
          <a:lstStyle>
            <a:lvl1pPr>
              <a:defRPr/>
            </a:lvl1pPr>
          </a:lstStyle>
          <a:p>
            <a:endParaRPr lang="ko-KR" altLang="en-US"/>
          </a:p>
        </p:txBody>
      </p:sp>
      <p:sp>
        <p:nvSpPr>
          <p:cNvPr id="5" name="슬라이드 번호 개체 틀 5"/>
          <p:cNvSpPr>
            <a:spLocks noGrp="1"/>
          </p:cNvSpPr>
          <p:nvPr>
            <p:ph type="sldNum" sz="quarter" idx="12"/>
          </p:nvPr>
        </p:nvSpPr>
        <p:spPr/>
        <p:txBody>
          <a:bodyPr/>
          <a:lstStyle>
            <a:lvl1pPr>
              <a:defRPr/>
            </a:lvl1pPr>
          </a:lstStyle>
          <a:p>
            <a:fld id="{57DA6C1C-FBC6-453A-9658-BBEFF3E101D1}" type="slidenum">
              <a:rPr lang="ko-KR" altLang="en-US"/>
              <a:pPr/>
              <a:t>‹#›</a:t>
            </a:fld>
            <a:endParaRPr lang="ko-KR" altLang="en-US"/>
          </a:p>
        </p:txBody>
      </p:sp>
    </p:spTree>
    <p:extLst>
      <p:ext uri="{BB962C8B-B14F-4D97-AF65-F5344CB8AC3E}">
        <p14:creationId xmlns:p14="http://schemas.microsoft.com/office/powerpoint/2010/main" val="223261431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3"/>
          <p:cNvSpPr>
            <a:spLocks noGrp="1"/>
          </p:cNvSpPr>
          <p:nvPr>
            <p:ph type="dt" sz="half" idx="10"/>
          </p:nvPr>
        </p:nvSpPr>
        <p:spPr/>
        <p:txBody>
          <a:bodyPr/>
          <a:lstStyle>
            <a:lvl1pPr>
              <a:defRPr/>
            </a:lvl1pPr>
          </a:lstStyle>
          <a:p>
            <a:endParaRPr lang="ko-KR" altLang="en-US"/>
          </a:p>
        </p:txBody>
      </p:sp>
      <p:sp>
        <p:nvSpPr>
          <p:cNvPr id="3" name="바닥글 개체 틀 4"/>
          <p:cNvSpPr>
            <a:spLocks noGrp="1"/>
          </p:cNvSpPr>
          <p:nvPr>
            <p:ph type="ftr" sz="quarter" idx="11"/>
          </p:nvPr>
        </p:nvSpPr>
        <p:spPr/>
        <p:txBody>
          <a:bodyPr/>
          <a:lstStyle>
            <a:lvl1pPr>
              <a:defRPr/>
            </a:lvl1pPr>
          </a:lstStyle>
          <a:p>
            <a:endParaRPr lang="ko-KR" altLang="en-US"/>
          </a:p>
        </p:txBody>
      </p:sp>
      <p:sp>
        <p:nvSpPr>
          <p:cNvPr id="4" name="슬라이드 번호 개체 틀 5"/>
          <p:cNvSpPr>
            <a:spLocks noGrp="1"/>
          </p:cNvSpPr>
          <p:nvPr>
            <p:ph type="sldNum" sz="quarter" idx="12"/>
          </p:nvPr>
        </p:nvSpPr>
        <p:spPr/>
        <p:txBody>
          <a:bodyPr/>
          <a:lstStyle>
            <a:lvl1pPr>
              <a:defRPr/>
            </a:lvl1pPr>
          </a:lstStyle>
          <a:p>
            <a:fld id="{62954780-3343-4768-81DF-73B444703FDD}" type="slidenum">
              <a:rPr lang="ko-KR" altLang="en-US"/>
              <a:pPr/>
              <a:t>‹#›</a:t>
            </a:fld>
            <a:endParaRPr lang="ko-KR" altLang="en-US"/>
          </a:p>
        </p:txBody>
      </p:sp>
    </p:spTree>
    <p:extLst>
      <p:ext uri="{BB962C8B-B14F-4D97-AF65-F5344CB8AC3E}">
        <p14:creationId xmlns:p14="http://schemas.microsoft.com/office/powerpoint/2010/main" val="219269351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smtClean="0"/>
              <a:t>마스터 제목 스타일 편집</a:t>
            </a:r>
            <a:endParaRPr lang="ko-KR" altLang="en-US"/>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3"/>
          <p:cNvSpPr>
            <a:spLocks noGrp="1"/>
          </p:cNvSpPr>
          <p:nvPr>
            <p:ph type="dt" sz="half" idx="10"/>
          </p:nvPr>
        </p:nvSpPr>
        <p:spPr/>
        <p:txBody>
          <a:bodyPr/>
          <a:lstStyle>
            <a:lvl1pPr>
              <a:defRPr/>
            </a:lvl1pPr>
          </a:lstStyle>
          <a:p>
            <a:endParaRPr lang="ko-KR" altLang="en-US"/>
          </a:p>
        </p:txBody>
      </p:sp>
      <p:sp>
        <p:nvSpPr>
          <p:cNvPr id="6" name="바닥글 개체 틀 4"/>
          <p:cNvSpPr>
            <a:spLocks noGrp="1"/>
          </p:cNvSpPr>
          <p:nvPr>
            <p:ph type="ftr" sz="quarter" idx="11"/>
          </p:nvPr>
        </p:nvSpPr>
        <p:spPr/>
        <p:txBody>
          <a:bodyPr/>
          <a:lstStyle>
            <a:lvl1pPr>
              <a:defRPr/>
            </a:lvl1pPr>
          </a:lstStyle>
          <a:p>
            <a:endParaRPr lang="ko-KR" altLang="en-US"/>
          </a:p>
        </p:txBody>
      </p:sp>
      <p:sp>
        <p:nvSpPr>
          <p:cNvPr id="7" name="슬라이드 번호 개체 틀 5"/>
          <p:cNvSpPr>
            <a:spLocks noGrp="1"/>
          </p:cNvSpPr>
          <p:nvPr>
            <p:ph type="sldNum" sz="quarter" idx="12"/>
          </p:nvPr>
        </p:nvSpPr>
        <p:spPr/>
        <p:txBody>
          <a:bodyPr/>
          <a:lstStyle>
            <a:lvl1pPr>
              <a:defRPr/>
            </a:lvl1pPr>
          </a:lstStyle>
          <a:p>
            <a:fld id="{B7995A49-35DF-4580-A077-398F2738FB8F}" type="slidenum">
              <a:rPr lang="ko-KR" altLang="en-US"/>
              <a:pPr/>
              <a:t>‹#›</a:t>
            </a:fld>
            <a:endParaRPr lang="ko-KR" altLang="en-US"/>
          </a:p>
        </p:txBody>
      </p:sp>
    </p:spTree>
    <p:extLst>
      <p:ext uri="{BB962C8B-B14F-4D97-AF65-F5344CB8AC3E}">
        <p14:creationId xmlns:p14="http://schemas.microsoft.com/office/powerpoint/2010/main" val="179088655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ko-KR" altLang="en-US" noProof="0" smtClean="0"/>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3"/>
          <p:cNvSpPr>
            <a:spLocks noGrp="1"/>
          </p:cNvSpPr>
          <p:nvPr>
            <p:ph type="dt" sz="half" idx="10"/>
          </p:nvPr>
        </p:nvSpPr>
        <p:spPr/>
        <p:txBody>
          <a:bodyPr/>
          <a:lstStyle>
            <a:lvl1pPr>
              <a:defRPr/>
            </a:lvl1pPr>
          </a:lstStyle>
          <a:p>
            <a:endParaRPr lang="ko-KR" altLang="en-US"/>
          </a:p>
        </p:txBody>
      </p:sp>
      <p:sp>
        <p:nvSpPr>
          <p:cNvPr id="6" name="바닥글 개체 틀 4"/>
          <p:cNvSpPr>
            <a:spLocks noGrp="1"/>
          </p:cNvSpPr>
          <p:nvPr>
            <p:ph type="ftr" sz="quarter" idx="11"/>
          </p:nvPr>
        </p:nvSpPr>
        <p:spPr/>
        <p:txBody>
          <a:bodyPr/>
          <a:lstStyle>
            <a:lvl1pPr>
              <a:defRPr/>
            </a:lvl1pPr>
          </a:lstStyle>
          <a:p>
            <a:endParaRPr lang="ko-KR" altLang="en-US"/>
          </a:p>
        </p:txBody>
      </p:sp>
      <p:sp>
        <p:nvSpPr>
          <p:cNvPr id="7" name="슬라이드 번호 개체 틀 5"/>
          <p:cNvSpPr>
            <a:spLocks noGrp="1"/>
          </p:cNvSpPr>
          <p:nvPr>
            <p:ph type="sldNum" sz="quarter" idx="12"/>
          </p:nvPr>
        </p:nvSpPr>
        <p:spPr/>
        <p:txBody>
          <a:bodyPr/>
          <a:lstStyle>
            <a:lvl1pPr>
              <a:defRPr/>
            </a:lvl1pPr>
          </a:lstStyle>
          <a:p>
            <a:fld id="{419014F1-89C3-44B2-9D10-62264ADB9EFA}" type="slidenum">
              <a:rPr lang="ko-KR" altLang="en-US"/>
              <a:pPr/>
              <a:t>‹#›</a:t>
            </a:fld>
            <a:endParaRPr lang="ko-KR" altLang="en-US"/>
          </a:p>
        </p:txBody>
      </p:sp>
    </p:spTree>
    <p:extLst>
      <p:ext uri="{BB962C8B-B14F-4D97-AF65-F5344CB8AC3E}">
        <p14:creationId xmlns:p14="http://schemas.microsoft.com/office/powerpoint/2010/main" val="20875949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lvl1pPr>
              <a:defRPr/>
            </a:lvl1pPr>
          </a:lstStyle>
          <a:p>
            <a:endParaRPr lang="ko-KR" altLang="en-US"/>
          </a:p>
        </p:txBody>
      </p:sp>
      <p:sp>
        <p:nvSpPr>
          <p:cNvPr id="5" name="바닥글 개체 틀 4"/>
          <p:cNvSpPr>
            <a:spLocks noGrp="1"/>
          </p:cNvSpPr>
          <p:nvPr>
            <p:ph type="ftr" sz="quarter" idx="11"/>
          </p:nvPr>
        </p:nvSpPr>
        <p:spPr/>
        <p:txBody>
          <a:bodyPr/>
          <a:lstStyle>
            <a:lvl1pPr>
              <a:defRPr/>
            </a:lvl1pPr>
          </a:lstStyle>
          <a:p>
            <a:endParaRPr lang="ko-KR" altLang="en-US"/>
          </a:p>
        </p:txBody>
      </p:sp>
      <p:sp>
        <p:nvSpPr>
          <p:cNvPr id="6" name="슬라이드 번호 개체 틀 5"/>
          <p:cNvSpPr>
            <a:spLocks noGrp="1"/>
          </p:cNvSpPr>
          <p:nvPr>
            <p:ph type="sldNum" sz="quarter" idx="12"/>
          </p:nvPr>
        </p:nvSpPr>
        <p:spPr/>
        <p:txBody>
          <a:bodyPr/>
          <a:lstStyle>
            <a:lvl1pPr>
              <a:defRPr/>
            </a:lvl1pPr>
          </a:lstStyle>
          <a:p>
            <a:fld id="{331C4F3A-72DF-41F5-A78C-0AC82FC6C4DB}" type="slidenum">
              <a:rPr lang="ko-KR" altLang="en-US"/>
              <a:pPr/>
              <a:t>‹#›</a:t>
            </a:fld>
            <a:endParaRPr lang="ko-KR" altLang="en-US"/>
          </a:p>
        </p:txBody>
      </p:sp>
    </p:spTree>
    <p:extLst>
      <p:ext uri="{BB962C8B-B14F-4D97-AF65-F5344CB8AC3E}">
        <p14:creationId xmlns:p14="http://schemas.microsoft.com/office/powerpoint/2010/main" val="407897064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lvl1pPr>
              <a:defRPr/>
            </a:lvl1pPr>
          </a:lstStyle>
          <a:p>
            <a:endParaRPr lang="ko-KR" altLang="en-US"/>
          </a:p>
        </p:txBody>
      </p:sp>
      <p:sp>
        <p:nvSpPr>
          <p:cNvPr id="5" name="바닥글 개체 틀 4"/>
          <p:cNvSpPr>
            <a:spLocks noGrp="1"/>
          </p:cNvSpPr>
          <p:nvPr>
            <p:ph type="ftr" sz="quarter" idx="11"/>
          </p:nvPr>
        </p:nvSpPr>
        <p:spPr/>
        <p:txBody>
          <a:bodyPr/>
          <a:lstStyle>
            <a:lvl1pPr>
              <a:defRPr/>
            </a:lvl1pPr>
          </a:lstStyle>
          <a:p>
            <a:endParaRPr lang="ko-KR" altLang="en-US"/>
          </a:p>
        </p:txBody>
      </p:sp>
      <p:sp>
        <p:nvSpPr>
          <p:cNvPr id="6" name="슬라이드 번호 개체 틀 5"/>
          <p:cNvSpPr>
            <a:spLocks noGrp="1"/>
          </p:cNvSpPr>
          <p:nvPr>
            <p:ph type="sldNum" sz="quarter" idx="12"/>
          </p:nvPr>
        </p:nvSpPr>
        <p:spPr/>
        <p:txBody>
          <a:bodyPr/>
          <a:lstStyle>
            <a:lvl1pPr>
              <a:defRPr/>
            </a:lvl1pPr>
          </a:lstStyle>
          <a:p>
            <a:fld id="{96ACB097-55FC-42EF-AD6F-AB3162F61648}" type="slidenum">
              <a:rPr lang="ko-KR" altLang="en-US"/>
              <a:pPr/>
              <a:t>‹#›</a:t>
            </a:fld>
            <a:endParaRPr lang="ko-KR" altLang="en-US"/>
          </a:p>
        </p:txBody>
      </p:sp>
    </p:spTree>
    <p:extLst>
      <p:ext uri="{BB962C8B-B14F-4D97-AF65-F5344CB8AC3E}">
        <p14:creationId xmlns:p14="http://schemas.microsoft.com/office/powerpoint/2010/main" val="2135476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1143000"/>
          </a:xfrm>
        </p:spPr>
        <p:txBody>
          <a:bodyPr/>
          <a:lstStyle>
            <a:lvl1pPr>
              <a:defRPr/>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슬라이드 번호 개체 틀 6"/>
          <p:cNvSpPr>
            <a:spLocks noGrp="1"/>
          </p:cNvSpPr>
          <p:nvPr>
            <p:ph type="sldNum" sz="quarter" idx="10"/>
          </p:nvPr>
        </p:nvSpPr>
        <p:spPr>
          <a:xfrm>
            <a:off x="7000875" y="6240463"/>
            <a:ext cx="1905000" cy="457200"/>
          </a:xfrm>
        </p:spPr>
        <p:txBody>
          <a:bodyPr/>
          <a:lstStyle>
            <a:lvl1pPr>
              <a:defRPr/>
            </a:lvl1pPr>
          </a:lstStyle>
          <a:p>
            <a:fld id="{3075D844-74CE-419F-9466-D8C0FB5D7C44}" type="slidenum">
              <a:rPr lang="en-US" altLang="ko-KR"/>
              <a:pPr/>
              <a:t>‹#›</a:t>
            </a:fld>
            <a:endParaRPr lang="en-US" altLang="ko-KR" sz="1000"/>
          </a:p>
        </p:txBody>
      </p:sp>
    </p:spTree>
    <p:extLst>
      <p:ext uri="{BB962C8B-B14F-4D97-AF65-F5344CB8AC3E}">
        <p14:creationId xmlns:p14="http://schemas.microsoft.com/office/powerpoint/2010/main" val="2771320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슬라이드 번호 개체 틀 2"/>
          <p:cNvSpPr>
            <a:spLocks noGrp="1"/>
          </p:cNvSpPr>
          <p:nvPr>
            <p:ph type="sldNum" sz="quarter" idx="10"/>
          </p:nvPr>
        </p:nvSpPr>
        <p:spPr>
          <a:xfrm>
            <a:off x="7000875" y="6240463"/>
            <a:ext cx="1905000" cy="457200"/>
          </a:xfrm>
        </p:spPr>
        <p:txBody>
          <a:bodyPr/>
          <a:lstStyle>
            <a:lvl1pPr>
              <a:defRPr/>
            </a:lvl1pPr>
          </a:lstStyle>
          <a:p>
            <a:fld id="{EBEDD3AC-F526-42BE-928A-3A70F5EB75BF}" type="slidenum">
              <a:rPr lang="en-US" altLang="ko-KR"/>
              <a:pPr/>
              <a:t>‹#›</a:t>
            </a:fld>
            <a:endParaRPr lang="en-US" altLang="ko-KR" sz="1000"/>
          </a:p>
        </p:txBody>
      </p:sp>
    </p:spTree>
    <p:extLst>
      <p:ext uri="{BB962C8B-B14F-4D97-AF65-F5344CB8AC3E}">
        <p14:creationId xmlns:p14="http://schemas.microsoft.com/office/powerpoint/2010/main" val="2836101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슬라이드 번호 개체 틀 1"/>
          <p:cNvSpPr>
            <a:spLocks noGrp="1"/>
          </p:cNvSpPr>
          <p:nvPr>
            <p:ph type="sldNum" sz="quarter" idx="10"/>
          </p:nvPr>
        </p:nvSpPr>
        <p:spPr>
          <a:xfrm>
            <a:off x="7000875" y="6240463"/>
            <a:ext cx="1905000" cy="457200"/>
          </a:xfrm>
        </p:spPr>
        <p:txBody>
          <a:bodyPr/>
          <a:lstStyle>
            <a:lvl1pPr>
              <a:defRPr/>
            </a:lvl1pPr>
          </a:lstStyle>
          <a:p>
            <a:fld id="{CEDACEAD-C319-4031-9F75-AD10A62FFAE3}" type="slidenum">
              <a:rPr lang="en-US" altLang="ko-KR"/>
              <a:pPr/>
              <a:t>‹#›</a:t>
            </a:fld>
            <a:endParaRPr lang="en-US" altLang="ko-KR" sz="1000"/>
          </a:p>
        </p:txBody>
      </p:sp>
    </p:spTree>
    <p:extLst>
      <p:ext uri="{BB962C8B-B14F-4D97-AF65-F5344CB8AC3E}">
        <p14:creationId xmlns:p14="http://schemas.microsoft.com/office/powerpoint/2010/main" val="3141644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lstStyle>
            <a:lvl1pPr algn="l">
              <a:defRPr sz="2000" b="1"/>
            </a:lvl1pPr>
          </a:lstStyle>
          <a:p>
            <a:r>
              <a:rPr lang="ko-KR" altLang="en-US" smtClean="0"/>
              <a:t>마스터 제목 스타일 편집</a:t>
            </a:r>
            <a:endParaRPr lang="ko-KR" altLang="en-US"/>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슬라이드 번호 개체 틀 4"/>
          <p:cNvSpPr>
            <a:spLocks noGrp="1"/>
          </p:cNvSpPr>
          <p:nvPr>
            <p:ph type="sldNum" sz="quarter" idx="10"/>
          </p:nvPr>
        </p:nvSpPr>
        <p:spPr>
          <a:xfrm>
            <a:off x="7000875" y="6240463"/>
            <a:ext cx="1905000" cy="457200"/>
          </a:xfrm>
        </p:spPr>
        <p:txBody>
          <a:bodyPr/>
          <a:lstStyle>
            <a:lvl1pPr>
              <a:defRPr/>
            </a:lvl1pPr>
          </a:lstStyle>
          <a:p>
            <a:fld id="{96D5F340-C603-43C9-AFD0-020B8B904189}" type="slidenum">
              <a:rPr lang="en-US" altLang="ko-KR"/>
              <a:pPr/>
              <a:t>‹#›</a:t>
            </a:fld>
            <a:endParaRPr lang="en-US" altLang="ko-KR" sz="1000"/>
          </a:p>
        </p:txBody>
      </p:sp>
    </p:spTree>
    <p:extLst>
      <p:ext uri="{BB962C8B-B14F-4D97-AF65-F5344CB8AC3E}">
        <p14:creationId xmlns:p14="http://schemas.microsoft.com/office/powerpoint/2010/main" val="4189096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ko-KR" altLang="en-US" noProof="0" smtClean="0"/>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슬라이드 번호 개체 틀 4"/>
          <p:cNvSpPr>
            <a:spLocks noGrp="1"/>
          </p:cNvSpPr>
          <p:nvPr>
            <p:ph type="sldNum" sz="quarter" idx="10"/>
          </p:nvPr>
        </p:nvSpPr>
        <p:spPr>
          <a:xfrm>
            <a:off x="7000875" y="6240463"/>
            <a:ext cx="1905000" cy="457200"/>
          </a:xfrm>
        </p:spPr>
        <p:txBody>
          <a:bodyPr/>
          <a:lstStyle>
            <a:lvl1pPr>
              <a:defRPr/>
            </a:lvl1pPr>
          </a:lstStyle>
          <a:p>
            <a:fld id="{16238BFD-8519-4D96-AC23-38C6C18D6F8E}" type="slidenum">
              <a:rPr lang="en-US" altLang="ko-KR"/>
              <a:pPr/>
              <a:t>‹#›</a:t>
            </a:fld>
            <a:endParaRPr lang="en-US" altLang="ko-KR" sz="1000"/>
          </a:p>
        </p:txBody>
      </p:sp>
    </p:spTree>
    <p:extLst>
      <p:ext uri="{BB962C8B-B14F-4D97-AF65-F5344CB8AC3E}">
        <p14:creationId xmlns:p14="http://schemas.microsoft.com/office/powerpoint/2010/main" val="397583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Line 2"/>
          <p:cNvSpPr>
            <a:spLocks noChangeShapeType="1"/>
          </p:cNvSpPr>
          <p:nvPr/>
        </p:nvSpPr>
        <p:spPr bwMode="auto">
          <a:xfrm>
            <a:off x="0" y="1143000"/>
            <a:ext cx="8026400" cy="0"/>
          </a:xfrm>
          <a:prstGeom prst="line">
            <a:avLst/>
          </a:prstGeom>
          <a:noFill/>
          <a:ln w="50800">
            <a:solidFill>
              <a:srgbClr val="3366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굴림" charset="0"/>
              <a:cs typeface="굴림" charset="0"/>
            </a:endParaRPr>
          </a:p>
        </p:txBody>
      </p:sp>
      <p:sp>
        <p:nvSpPr>
          <p:cNvPr id="1027" name="Rectangle 3"/>
          <p:cNvSpPr>
            <a:spLocks noGrp="1" noChangeArrowheads="1"/>
          </p:cNvSpPr>
          <p:nvPr>
            <p:ph type="title"/>
          </p:nvPr>
        </p:nvSpPr>
        <p:spPr bwMode="auto">
          <a:xfrm>
            <a:off x="701675" y="400050"/>
            <a:ext cx="7451725"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2075" tIns="46038" rIns="92075" bIns="46038" numCol="1" anchor="b" anchorCtr="0" compatLnSpc="1">
            <a:prstTxWarp prst="textNoShape">
              <a:avLst/>
            </a:prstTxWarp>
          </a:bodyPr>
          <a:lstStyle/>
          <a:p>
            <a:pPr lvl="0"/>
            <a:r>
              <a:rPr lang="ko-KR" altLang="en-US"/>
              <a:t>마스터 제목 유형 편집</a:t>
            </a:r>
          </a:p>
        </p:txBody>
      </p:sp>
      <p:sp>
        <p:nvSpPr>
          <p:cNvPr id="1028" name="Rectangle 4"/>
          <p:cNvSpPr>
            <a:spLocks noGrp="1" noChangeArrowheads="1"/>
          </p:cNvSpPr>
          <p:nvPr>
            <p:ph type="body" idx="1"/>
          </p:nvPr>
        </p:nvSpPr>
        <p:spPr bwMode="auto">
          <a:xfrm>
            <a:off x="609600" y="1295400"/>
            <a:ext cx="81534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2075" tIns="46038" rIns="92075" bIns="46038" numCol="1" anchor="t" anchorCtr="0" compatLnSpc="1">
            <a:prstTxWarp prst="textNoShape">
              <a:avLst/>
            </a:prstTxWarp>
          </a:bodyPr>
          <a:lstStyle/>
          <a:p>
            <a:pPr lvl="0"/>
            <a:r>
              <a:rPr lang="ko-KR" altLang="en-US"/>
              <a:t>마스터 문자열 유형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1029" name="Line 8"/>
          <p:cNvSpPr>
            <a:spLocks noChangeShapeType="1"/>
          </p:cNvSpPr>
          <p:nvPr/>
        </p:nvSpPr>
        <p:spPr bwMode="auto">
          <a:xfrm>
            <a:off x="1619250" y="6742113"/>
            <a:ext cx="7200900" cy="0"/>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anchor="ctr">
            <a:spAutoFit/>
          </a:bodyPr>
          <a:lstStyle/>
          <a:p>
            <a:pPr>
              <a:defRPr/>
            </a:pPr>
            <a:endParaRPr lang="en-US">
              <a:latin typeface="Arial" charset="0"/>
              <a:ea typeface="굴림" charset="0"/>
              <a:cs typeface="굴림" charset="0"/>
            </a:endParaRPr>
          </a:p>
        </p:txBody>
      </p:sp>
      <p:sp>
        <p:nvSpPr>
          <p:cNvPr id="1030" name="Text Box 9"/>
          <p:cNvSpPr txBox="1">
            <a:spLocks noChangeArrowheads="1"/>
          </p:cNvSpPr>
          <p:nvPr/>
        </p:nvSpPr>
        <p:spPr bwMode="auto">
          <a:xfrm>
            <a:off x="3708400" y="6453188"/>
            <a:ext cx="1905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600">
                <a:solidFill>
                  <a:schemeClr val="tx1"/>
                </a:solidFill>
                <a:latin typeface="Arial" pitchFamily="34" charset="0"/>
                <a:ea typeface="굴림" pitchFamily="50" charset="-127"/>
              </a:defRPr>
            </a:lvl1pPr>
            <a:lvl2pPr marL="742950" indent="-285750" eaLnBrk="0" hangingPunct="0">
              <a:defRPr kumimoji="1" sz="1600">
                <a:solidFill>
                  <a:schemeClr val="tx1"/>
                </a:solidFill>
                <a:latin typeface="Arial" pitchFamily="34" charset="0"/>
                <a:ea typeface="굴림" pitchFamily="50" charset="-127"/>
              </a:defRPr>
            </a:lvl2pPr>
            <a:lvl3pPr marL="1143000" indent="-228600" eaLnBrk="0" hangingPunct="0">
              <a:defRPr kumimoji="1" sz="1600">
                <a:solidFill>
                  <a:schemeClr val="tx1"/>
                </a:solidFill>
                <a:latin typeface="Arial" pitchFamily="34" charset="0"/>
                <a:ea typeface="굴림" pitchFamily="50" charset="-127"/>
              </a:defRPr>
            </a:lvl3pPr>
            <a:lvl4pPr marL="1600200" indent="-228600" eaLnBrk="0" hangingPunct="0">
              <a:defRPr kumimoji="1" sz="1600">
                <a:solidFill>
                  <a:schemeClr val="tx1"/>
                </a:solidFill>
                <a:latin typeface="Arial" pitchFamily="34" charset="0"/>
                <a:ea typeface="굴림" pitchFamily="50" charset="-127"/>
              </a:defRPr>
            </a:lvl4pPr>
            <a:lvl5pPr marL="2057400" indent="-228600" eaLnBrk="0" hangingPunct="0">
              <a:defRPr kumimoji="1" sz="1600">
                <a:solidFill>
                  <a:schemeClr val="tx1"/>
                </a:solidFill>
                <a:latin typeface="Arial" pitchFamily="34" charset="0"/>
                <a:ea typeface="굴림" pitchFamily="50" charset="-127"/>
              </a:defRPr>
            </a:lvl5pPr>
            <a:lvl6pPr marL="2514600" indent="-228600" eaLnBrk="0" fontAlgn="base" hangingPunct="0">
              <a:spcBef>
                <a:spcPct val="0"/>
              </a:spcBef>
              <a:spcAft>
                <a:spcPct val="0"/>
              </a:spcAft>
              <a:defRPr kumimoji="1" sz="1600">
                <a:solidFill>
                  <a:schemeClr val="tx1"/>
                </a:solidFill>
                <a:latin typeface="Arial" pitchFamily="34" charset="0"/>
                <a:ea typeface="굴림" pitchFamily="50" charset="-127"/>
              </a:defRPr>
            </a:lvl6pPr>
            <a:lvl7pPr marL="2971800" indent="-228600" eaLnBrk="0" fontAlgn="base" hangingPunct="0">
              <a:spcBef>
                <a:spcPct val="0"/>
              </a:spcBef>
              <a:spcAft>
                <a:spcPct val="0"/>
              </a:spcAft>
              <a:defRPr kumimoji="1" sz="1600">
                <a:solidFill>
                  <a:schemeClr val="tx1"/>
                </a:solidFill>
                <a:latin typeface="Arial" pitchFamily="34" charset="0"/>
                <a:ea typeface="굴림" pitchFamily="50" charset="-127"/>
              </a:defRPr>
            </a:lvl7pPr>
            <a:lvl8pPr marL="3429000" indent="-228600" eaLnBrk="0" fontAlgn="base" hangingPunct="0">
              <a:spcBef>
                <a:spcPct val="0"/>
              </a:spcBef>
              <a:spcAft>
                <a:spcPct val="0"/>
              </a:spcAft>
              <a:defRPr kumimoji="1" sz="1600">
                <a:solidFill>
                  <a:schemeClr val="tx1"/>
                </a:solidFill>
                <a:latin typeface="Arial" pitchFamily="34" charset="0"/>
                <a:ea typeface="굴림" pitchFamily="50" charset="-127"/>
              </a:defRPr>
            </a:lvl8pPr>
            <a:lvl9pPr marL="3886200" indent="-228600" eaLnBrk="0" fontAlgn="base" hangingPunct="0">
              <a:spcBef>
                <a:spcPct val="0"/>
              </a:spcBef>
              <a:spcAft>
                <a:spcPct val="0"/>
              </a:spcAft>
              <a:defRPr kumimoji="1" sz="1600">
                <a:solidFill>
                  <a:schemeClr val="tx1"/>
                </a:solidFill>
                <a:latin typeface="Arial" pitchFamily="34" charset="0"/>
                <a:ea typeface="굴림" pitchFamily="50" charset="-127"/>
              </a:defRPr>
            </a:lvl9pPr>
          </a:lstStyle>
          <a:p>
            <a:pPr latinLnBrk="0">
              <a:spcBef>
                <a:spcPct val="50000"/>
              </a:spcBef>
            </a:pPr>
            <a:r>
              <a:rPr lang="en-US" altLang="ko-KR" sz="1400" b="1"/>
              <a:t>Prof. Younghee Lee</a:t>
            </a:r>
            <a:endParaRPr lang="en-US" altLang="ko-KR"/>
          </a:p>
        </p:txBody>
      </p:sp>
      <p:pic>
        <p:nvPicPr>
          <p:cNvPr id="1031" name="Picture 14" descr="http://imgnews.naver.com/image/277/2009/02/24/2009022410005795830_1.jp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7950" y="6381750"/>
            <a:ext cx="136842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슬라이드 번호 개체 틀 1"/>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0" latinLnBrk="0" hangingPunct="0">
              <a:defRPr sz="1200">
                <a:solidFill>
                  <a:srgbClr val="898989"/>
                </a:solidFill>
              </a:defRPr>
            </a:lvl1pPr>
          </a:lstStyle>
          <a:p>
            <a:fld id="{5621ECD6-F548-4B63-8C64-2C4E0412DC11}" type="slidenum">
              <a:rPr lang="ko-KR" altLang="en-US"/>
              <a:pPr/>
              <a:t>‹#›</a:t>
            </a:fld>
            <a:endParaRPr lang="ko-KR" altLang="en-US"/>
          </a:p>
        </p:txBody>
      </p:sp>
    </p:spTree>
  </p:cSld>
  <p:clrMap bg1="lt1" tx1="dk1" bg2="lt2" tx2="dk2" accent1="accent1" accent2="accent2" accent3="accent3" accent4="accent4" accent5="accent5" accent6="accent6" hlink="hlink" folHlink="folHlink"/>
  <p:sldLayoutIdLst>
    <p:sldLayoutId id="2147484030" r:id="rId1"/>
    <p:sldLayoutId id="2147484031" r:id="rId2"/>
    <p:sldLayoutId id="2147484032" r:id="rId3"/>
    <p:sldLayoutId id="2147484033" r:id="rId4"/>
    <p:sldLayoutId id="2147484034" r:id="rId5"/>
    <p:sldLayoutId id="2147484035" r:id="rId6"/>
    <p:sldLayoutId id="2147484036" r:id="rId7"/>
    <p:sldLayoutId id="2147484037" r:id="rId8"/>
    <p:sldLayoutId id="2147484038" r:id="rId9"/>
    <p:sldLayoutId id="2147484039" r:id="rId10"/>
    <p:sldLayoutId id="2147484040" r:id="rId11"/>
    <p:sldLayoutId id="2147484041" r:id="rId12"/>
    <p:sldLayoutId id="2147484042" r:id="rId13"/>
    <p:sldLayoutId id="2147484045" r:id="rId14"/>
    <p:sldLayoutId id="2147484046" r:id="rId15"/>
  </p:sldLayoutIdLst>
  <p:hf hdr="0" ftr="0" dt="0"/>
  <p:txStyles>
    <p:titleStyle>
      <a:lvl1pPr algn="l" rtl="0" eaLnBrk="0" fontAlgn="base" latinLnBrk="1" hangingPunct="0">
        <a:spcBef>
          <a:spcPct val="0"/>
        </a:spcBef>
        <a:spcAft>
          <a:spcPct val="0"/>
        </a:spcAft>
        <a:defRPr kumimoji="1" sz="3600" b="1">
          <a:solidFill>
            <a:srgbClr val="000099"/>
          </a:solidFill>
          <a:latin typeface="+mj-lt"/>
          <a:ea typeface="+mj-ea"/>
          <a:cs typeface="굴림" charset="0"/>
        </a:defRPr>
      </a:lvl1pPr>
      <a:lvl2pPr algn="l" rtl="0" eaLnBrk="0" fontAlgn="base" latinLnBrk="1" hangingPunct="0">
        <a:spcBef>
          <a:spcPct val="0"/>
        </a:spcBef>
        <a:spcAft>
          <a:spcPct val="0"/>
        </a:spcAft>
        <a:defRPr kumimoji="1" sz="3600" b="1">
          <a:solidFill>
            <a:srgbClr val="000099"/>
          </a:solidFill>
          <a:latin typeface="굴림" pitchFamily="50" charset="-127"/>
          <a:ea typeface="굴림" pitchFamily="50" charset="-127"/>
          <a:cs typeface="굴림" charset="0"/>
        </a:defRPr>
      </a:lvl2pPr>
      <a:lvl3pPr algn="l" rtl="0" eaLnBrk="0" fontAlgn="base" latinLnBrk="1" hangingPunct="0">
        <a:spcBef>
          <a:spcPct val="0"/>
        </a:spcBef>
        <a:spcAft>
          <a:spcPct val="0"/>
        </a:spcAft>
        <a:defRPr kumimoji="1" sz="3600" b="1">
          <a:solidFill>
            <a:srgbClr val="000099"/>
          </a:solidFill>
          <a:latin typeface="굴림" pitchFamily="50" charset="-127"/>
          <a:ea typeface="굴림" pitchFamily="50" charset="-127"/>
          <a:cs typeface="굴림" charset="0"/>
        </a:defRPr>
      </a:lvl3pPr>
      <a:lvl4pPr algn="l" rtl="0" eaLnBrk="0" fontAlgn="base" latinLnBrk="1" hangingPunct="0">
        <a:spcBef>
          <a:spcPct val="0"/>
        </a:spcBef>
        <a:spcAft>
          <a:spcPct val="0"/>
        </a:spcAft>
        <a:defRPr kumimoji="1" sz="3600" b="1">
          <a:solidFill>
            <a:srgbClr val="000099"/>
          </a:solidFill>
          <a:latin typeface="굴림" pitchFamily="50" charset="-127"/>
          <a:ea typeface="굴림" pitchFamily="50" charset="-127"/>
          <a:cs typeface="굴림" charset="0"/>
        </a:defRPr>
      </a:lvl4pPr>
      <a:lvl5pPr algn="l" rtl="0" eaLnBrk="0" fontAlgn="base" latinLnBrk="1" hangingPunct="0">
        <a:spcBef>
          <a:spcPct val="0"/>
        </a:spcBef>
        <a:spcAft>
          <a:spcPct val="0"/>
        </a:spcAft>
        <a:defRPr kumimoji="1" sz="3600" b="1">
          <a:solidFill>
            <a:srgbClr val="000099"/>
          </a:solidFill>
          <a:latin typeface="굴림" pitchFamily="50" charset="-127"/>
          <a:ea typeface="굴림" pitchFamily="50" charset="-127"/>
          <a:cs typeface="굴림" charset="0"/>
        </a:defRPr>
      </a:lvl5pPr>
      <a:lvl6pPr marL="457200" algn="l" rtl="0" fontAlgn="base" latinLnBrk="1">
        <a:spcBef>
          <a:spcPct val="0"/>
        </a:spcBef>
        <a:spcAft>
          <a:spcPct val="0"/>
        </a:spcAft>
        <a:defRPr kumimoji="1" sz="3600" b="1">
          <a:solidFill>
            <a:srgbClr val="000099"/>
          </a:solidFill>
          <a:latin typeface="굴림" pitchFamily="50" charset="-127"/>
          <a:ea typeface="굴림" pitchFamily="50" charset="-127"/>
        </a:defRPr>
      </a:lvl6pPr>
      <a:lvl7pPr marL="914400" algn="l" rtl="0" fontAlgn="base" latinLnBrk="1">
        <a:spcBef>
          <a:spcPct val="0"/>
        </a:spcBef>
        <a:spcAft>
          <a:spcPct val="0"/>
        </a:spcAft>
        <a:defRPr kumimoji="1" sz="3600" b="1">
          <a:solidFill>
            <a:srgbClr val="000099"/>
          </a:solidFill>
          <a:latin typeface="굴림" pitchFamily="50" charset="-127"/>
          <a:ea typeface="굴림" pitchFamily="50" charset="-127"/>
        </a:defRPr>
      </a:lvl7pPr>
      <a:lvl8pPr marL="1371600" algn="l" rtl="0" fontAlgn="base" latinLnBrk="1">
        <a:spcBef>
          <a:spcPct val="0"/>
        </a:spcBef>
        <a:spcAft>
          <a:spcPct val="0"/>
        </a:spcAft>
        <a:defRPr kumimoji="1" sz="3600" b="1">
          <a:solidFill>
            <a:srgbClr val="000099"/>
          </a:solidFill>
          <a:latin typeface="굴림" pitchFamily="50" charset="-127"/>
          <a:ea typeface="굴림" pitchFamily="50" charset="-127"/>
        </a:defRPr>
      </a:lvl8pPr>
      <a:lvl9pPr marL="1828800" algn="l" rtl="0" fontAlgn="base" latinLnBrk="1">
        <a:spcBef>
          <a:spcPct val="0"/>
        </a:spcBef>
        <a:spcAft>
          <a:spcPct val="0"/>
        </a:spcAft>
        <a:defRPr kumimoji="1" sz="3600" b="1">
          <a:solidFill>
            <a:srgbClr val="000099"/>
          </a:solidFill>
          <a:latin typeface="굴림" pitchFamily="50" charset="-127"/>
          <a:ea typeface="굴림" pitchFamily="50" charset="-127"/>
        </a:defRPr>
      </a:lvl9pPr>
    </p:titleStyle>
    <p:bodyStyle>
      <a:lvl1pPr marL="342900" indent="-342900" algn="l" rtl="0" eaLnBrk="0" fontAlgn="base" latinLnBrk="1" hangingPunct="0">
        <a:spcBef>
          <a:spcPct val="20000"/>
        </a:spcBef>
        <a:spcAft>
          <a:spcPct val="0"/>
        </a:spcAft>
        <a:buClr>
          <a:schemeClr val="accent2"/>
        </a:buClr>
        <a:buSzPct val="75000"/>
        <a:buFont typeface="Monotype Sorts" charset="2"/>
        <a:buChar char="u"/>
        <a:defRPr kumimoji="1" sz="2800">
          <a:solidFill>
            <a:schemeClr val="tx1"/>
          </a:solidFill>
          <a:latin typeface="+mn-lt"/>
          <a:ea typeface="+mn-ea"/>
          <a:cs typeface="굴림" charset="0"/>
        </a:defRPr>
      </a:lvl1pPr>
      <a:lvl2pPr marL="742950" indent="-285750" algn="l" rtl="0" eaLnBrk="0" fontAlgn="base" latinLnBrk="1" hangingPunct="0">
        <a:spcBef>
          <a:spcPct val="20000"/>
        </a:spcBef>
        <a:spcAft>
          <a:spcPct val="0"/>
        </a:spcAft>
        <a:buClr>
          <a:schemeClr val="tx1"/>
        </a:buClr>
        <a:buChar char="–"/>
        <a:defRPr kumimoji="1" sz="2400">
          <a:solidFill>
            <a:schemeClr val="tx1"/>
          </a:solidFill>
          <a:latin typeface="+mn-lt"/>
          <a:ea typeface="+mn-ea"/>
          <a:cs typeface="굴림" charset="0"/>
        </a:defRPr>
      </a:lvl2pPr>
      <a:lvl3pPr marL="1143000" indent="-228600" algn="l" rtl="0" eaLnBrk="0" fontAlgn="base" latinLnBrk="1" hangingPunct="0">
        <a:spcBef>
          <a:spcPct val="20000"/>
        </a:spcBef>
        <a:spcAft>
          <a:spcPct val="0"/>
        </a:spcAft>
        <a:buClr>
          <a:schemeClr val="tx1"/>
        </a:buClr>
        <a:buChar char="»"/>
        <a:defRPr kumimoji="1">
          <a:solidFill>
            <a:schemeClr val="tx1"/>
          </a:solidFill>
          <a:latin typeface="+mn-lt"/>
          <a:ea typeface="+mn-ea"/>
          <a:cs typeface="굴림" charset="0"/>
        </a:defRPr>
      </a:lvl3pPr>
      <a:lvl4pPr marL="1600200" indent="-228600" algn="l" rtl="0" eaLnBrk="0" fontAlgn="base" latinLnBrk="1" hangingPunct="0">
        <a:spcBef>
          <a:spcPct val="20000"/>
        </a:spcBef>
        <a:spcAft>
          <a:spcPct val="0"/>
        </a:spcAft>
        <a:buClr>
          <a:schemeClr val="accent2"/>
        </a:buClr>
        <a:buSzPct val="65000"/>
        <a:buFont typeface="Monotype Sorts" charset="2"/>
        <a:buChar char="u"/>
        <a:defRPr kumimoji="1">
          <a:solidFill>
            <a:schemeClr val="tx1"/>
          </a:solidFill>
          <a:latin typeface="+mn-lt"/>
          <a:ea typeface="+mn-ea"/>
          <a:cs typeface="굴림" charset="0"/>
        </a:defRPr>
      </a:lvl4pPr>
      <a:lvl5pPr marL="2057400" indent="-228600" algn="l" rtl="0" eaLnBrk="0" fontAlgn="base" latinLnBrk="1" hangingPunct="0">
        <a:spcBef>
          <a:spcPct val="20000"/>
        </a:spcBef>
        <a:spcAft>
          <a:spcPct val="0"/>
        </a:spcAft>
        <a:buClr>
          <a:schemeClr val="tx1"/>
        </a:buClr>
        <a:buChar char="–"/>
        <a:defRPr kumimoji="1">
          <a:solidFill>
            <a:schemeClr val="tx1"/>
          </a:solidFill>
          <a:latin typeface="+mn-lt"/>
          <a:ea typeface="+mn-ea"/>
          <a:cs typeface="굴림" charset="0"/>
        </a:defRPr>
      </a:lvl5pPr>
      <a:lvl6pPr marL="2514600" indent="-228600" algn="l" rtl="0" fontAlgn="base" latinLnBrk="1">
        <a:spcBef>
          <a:spcPct val="20000"/>
        </a:spcBef>
        <a:spcAft>
          <a:spcPct val="0"/>
        </a:spcAft>
        <a:buClr>
          <a:schemeClr val="tx1"/>
        </a:buClr>
        <a:buChar char="–"/>
        <a:defRPr kumimoji="1">
          <a:solidFill>
            <a:schemeClr val="tx1"/>
          </a:solidFill>
          <a:latin typeface="+mn-lt"/>
          <a:ea typeface="+mn-ea"/>
        </a:defRPr>
      </a:lvl6pPr>
      <a:lvl7pPr marL="2971800" indent="-228600" algn="l" rtl="0" fontAlgn="base" latinLnBrk="1">
        <a:spcBef>
          <a:spcPct val="20000"/>
        </a:spcBef>
        <a:spcAft>
          <a:spcPct val="0"/>
        </a:spcAft>
        <a:buClr>
          <a:schemeClr val="tx1"/>
        </a:buClr>
        <a:buChar char="–"/>
        <a:defRPr kumimoji="1">
          <a:solidFill>
            <a:schemeClr val="tx1"/>
          </a:solidFill>
          <a:latin typeface="+mn-lt"/>
          <a:ea typeface="+mn-ea"/>
        </a:defRPr>
      </a:lvl7pPr>
      <a:lvl8pPr marL="3429000" indent="-228600" algn="l" rtl="0" fontAlgn="base" latinLnBrk="1">
        <a:spcBef>
          <a:spcPct val="20000"/>
        </a:spcBef>
        <a:spcAft>
          <a:spcPct val="0"/>
        </a:spcAft>
        <a:buClr>
          <a:schemeClr val="tx1"/>
        </a:buClr>
        <a:buChar char="–"/>
        <a:defRPr kumimoji="1">
          <a:solidFill>
            <a:schemeClr val="tx1"/>
          </a:solidFill>
          <a:latin typeface="+mn-lt"/>
          <a:ea typeface="+mn-ea"/>
        </a:defRPr>
      </a:lvl8pPr>
      <a:lvl9pPr marL="3886200" indent="-228600" algn="l" rtl="0" fontAlgn="base" latinLnBrk="1">
        <a:spcBef>
          <a:spcPct val="20000"/>
        </a:spcBef>
        <a:spcAft>
          <a:spcPct val="0"/>
        </a:spcAft>
        <a:buClr>
          <a:schemeClr val="tx1"/>
        </a:buClr>
        <a:buChar char="–"/>
        <a:defRPr kumimoji="1">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338" name="제목 개체 틀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ko-KR" altLang="en-US" smtClean="0"/>
              <a:t>마스터 제목 스타일 편집</a:t>
            </a:r>
          </a:p>
        </p:txBody>
      </p:sp>
      <p:sp>
        <p:nvSpPr>
          <p:cNvPr id="14339" name="텍스트 개체 틀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eaLnBrk="0" latinLnBrk="0" hangingPunct="0">
              <a:defRPr sz="1200">
                <a:solidFill>
                  <a:srgbClr val="898989"/>
                </a:solidFill>
              </a:defRPr>
            </a:lvl1pPr>
          </a:lstStyle>
          <a:p>
            <a:fld id="{AD97C94C-5411-43A7-BD80-5653C38686CC}" type="datetimeFigureOut">
              <a:rPr lang="ko-KR" altLang="en-US"/>
              <a:pPr/>
              <a:t>2016-11-16</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eaLnBrk="0" latinLnBrk="0" hangingPunct="0">
              <a:defRPr sz="1200">
                <a:solidFill>
                  <a:srgbClr val="898989"/>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0" latinLnBrk="0" hangingPunct="0">
              <a:defRPr sz="1200">
                <a:solidFill>
                  <a:srgbClr val="898989"/>
                </a:solidFill>
              </a:defRPr>
            </a:lvl1pPr>
          </a:lstStyle>
          <a:p>
            <a:fld id="{B364C18B-12D0-4192-A660-08D3F7317F9F}" type="slidenum">
              <a:rPr lang="ko-KR" altLang="en-US"/>
              <a:pPr/>
              <a:t>‹#›</a:t>
            </a:fld>
            <a:endParaRPr lang="ko-KR" altLang="en-US"/>
          </a:p>
        </p:txBody>
      </p:sp>
    </p:spTree>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Lst>
  <p:txStyles>
    <p:titleStyle>
      <a:lvl1pPr algn="ctr" rtl="0" eaLnBrk="0" fontAlgn="base" latinLnBrk="1" hangingPunct="0">
        <a:spcBef>
          <a:spcPct val="0"/>
        </a:spcBef>
        <a:spcAft>
          <a:spcPct val="0"/>
        </a:spcAft>
        <a:defRPr sz="4400" kern="1200">
          <a:solidFill>
            <a:schemeClr val="tx1"/>
          </a:solidFill>
          <a:latin typeface="+mj-lt"/>
          <a:ea typeface="+mj-ea"/>
          <a:cs typeface="맑은 고딕" charset="0"/>
        </a:defRPr>
      </a:lvl1pPr>
      <a:lvl2pPr algn="ctr" rtl="0" eaLnBrk="0" fontAlgn="base" latinLnBrk="1" hangingPunct="0">
        <a:spcBef>
          <a:spcPct val="0"/>
        </a:spcBef>
        <a:spcAft>
          <a:spcPct val="0"/>
        </a:spcAft>
        <a:defRPr sz="4400">
          <a:solidFill>
            <a:schemeClr val="tx1"/>
          </a:solidFill>
          <a:latin typeface="맑은 고딕" charset="0"/>
          <a:ea typeface="맑은 고딕" charset="0"/>
          <a:cs typeface="맑은 고딕" charset="0"/>
        </a:defRPr>
      </a:lvl2pPr>
      <a:lvl3pPr algn="ctr" rtl="0" eaLnBrk="0" fontAlgn="base" latinLnBrk="1" hangingPunct="0">
        <a:spcBef>
          <a:spcPct val="0"/>
        </a:spcBef>
        <a:spcAft>
          <a:spcPct val="0"/>
        </a:spcAft>
        <a:defRPr sz="4400">
          <a:solidFill>
            <a:schemeClr val="tx1"/>
          </a:solidFill>
          <a:latin typeface="맑은 고딕" charset="0"/>
          <a:ea typeface="맑은 고딕" charset="0"/>
          <a:cs typeface="맑은 고딕" charset="0"/>
        </a:defRPr>
      </a:lvl3pPr>
      <a:lvl4pPr algn="ctr" rtl="0" eaLnBrk="0" fontAlgn="base" latinLnBrk="1" hangingPunct="0">
        <a:spcBef>
          <a:spcPct val="0"/>
        </a:spcBef>
        <a:spcAft>
          <a:spcPct val="0"/>
        </a:spcAft>
        <a:defRPr sz="4400">
          <a:solidFill>
            <a:schemeClr val="tx1"/>
          </a:solidFill>
          <a:latin typeface="맑은 고딕" charset="0"/>
          <a:ea typeface="맑은 고딕" charset="0"/>
          <a:cs typeface="맑은 고딕" charset="0"/>
        </a:defRPr>
      </a:lvl4pPr>
      <a:lvl5pPr algn="ctr" rtl="0" eaLnBrk="0" fontAlgn="base" latinLnBrk="1" hangingPunct="0">
        <a:spcBef>
          <a:spcPct val="0"/>
        </a:spcBef>
        <a:spcAft>
          <a:spcPct val="0"/>
        </a:spcAft>
        <a:defRPr sz="4400">
          <a:solidFill>
            <a:schemeClr val="tx1"/>
          </a:solidFill>
          <a:latin typeface="맑은 고딕" charset="0"/>
          <a:ea typeface="맑은 고딕" charset="0"/>
          <a:cs typeface="맑은 고딕" charset="0"/>
        </a:defRPr>
      </a:lvl5pPr>
      <a:lvl6pPr marL="457200" algn="ctr" rtl="0" fontAlgn="base" latinLnBrk="1">
        <a:spcBef>
          <a:spcPct val="0"/>
        </a:spcBef>
        <a:spcAft>
          <a:spcPct val="0"/>
        </a:spcAft>
        <a:defRPr sz="4400">
          <a:solidFill>
            <a:schemeClr val="tx1"/>
          </a:solidFill>
          <a:latin typeface="맑은 고딕" charset="0"/>
          <a:ea typeface="맑은 고딕" charset="0"/>
          <a:cs typeface="맑은 고딕" charset="0"/>
        </a:defRPr>
      </a:lvl6pPr>
      <a:lvl7pPr marL="914400" algn="ctr" rtl="0" fontAlgn="base" latinLnBrk="1">
        <a:spcBef>
          <a:spcPct val="0"/>
        </a:spcBef>
        <a:spcAft>
          <a:spcPct val="0"/>
        </a:spcAft>
        <a:defRPr sz="4400">
          <a:solidFill>
            <a:schemeClr val="tx1"/>
          </a:solidFill>
          <a:latin typeface="맑은 고딕" charset="0"/>
          <a:ea typeface="맑은 고딕" charset="0"/>
          <a:cs typeface="맑은 고딕" charset="0"/>
        </a:defRPr>
      </a:lvl7pPr>
      <a:lvl8pPr marL="1371600" algn="ctr" rtl="0" fontAlgn="base" latinLnBrk="1">
        <a:spcBef>
          <a:spcPct val="0"/>
        </a:spcBef>
        <a:spcAft>
          <a:spcPct val="0"/>
        </a:spcAft>
        <a:defRPr sz="4400">
          <a:solidFill>
            <a:schemeClr val="tx1"/>
          </a:solidFill>
          <a:latin typeface="맑은 고딕" charset="0"/>
          <a:ea typeface="맑은 고딕" charset="0"/>
          <a:cs typeface="맑은 고딕" charset="0"/>
        </a:defRPr>
      </a:lvl8pPr>
      <a:lvl9pPr marL="1828800" algn="ctr" rtl="0" fontAlgn="base" latinLnBrk="1">
        <a:spcBef>
          <a:spcPct val="0"/>
        </a:spcBef>
        <a:spcAft>
          <a:spcPct val="0"/>
        </a:spcAft>
        <a:defRPr sz="4400">
          <a:solidFill>
            <a:schemeClr val="tx1"/>
          </a:solidFill>
          <a:latin typeface="맑은 고딕" charset="0"/>
          <a:ea typeface="맑은 고딕" charset="0"/>
          <a:cs typeface="맑은 고딕" charset="0"/>
        </a:defRPr>
      </a:lvl9pPr>
    </p:titleStyle>
    <p:bodyStyle>
      <a:lvl1pPr marL="342900" indent="-342900" algn="l" rtl="0" eaLnBrk="0" fontAlgn="base" latinLnBrk="1" hangingPunct="0">
        <a:spcBef>
          <a:spcPct val="20000"/>
        </a:spcBef>
        <a:spcAft>
          <a:spcPct val="0"/>
        </a:spcAft>
        <a:buFont typeface="Arial" pitchFamily="34" charset="0"/>
        <a:buChar char="•"/>
        <a:defRPr sz="3200" kern="1200">
          <a:solidFill>
            <a:schemeClr val="tx1"/>
          </a:solidFill>
          <a:latin typeface="+mn-lt"/>
          <a:ea typeface="+mn-ea"/>
          <a:cs typeface="맑은 고딕" charset="0"/>
        </a:defRPr>
      </a:lvl1pPr>
      <a:lvl2pPr marL="742950" indent="-285750" algn="l" rtl="0" eaLnBrk="0" fontAlgn="base" latinLnBrk="1" hangingPunct="0">
        <a:spcBef>
          <a:spcPct val="20000"/>
        </a:spcBef>
        <a:spcAft>
          <a:spcPct val="0"/>
        </a:spcAft>
        <a:buFont typeface="Arial" pitchFamily="34" charset="0"/>
        <a:buChar char="–"/>
        <a:defRPr sz="2800" kern="1200">
          <a:solidFill>
            <a:schemeClr val="tx1"/>
          </a:solidFill>
          <a:latin typeface="+mn-lt"/>
          <a:ea typeface="+mn-ea"/>
          <a:cs typeface="맑은 고딕" charset="0"/>
        </a:defRPr>
      </a:lvl2pPr>
      <a:lvl3pPr marL="1143000" indent="-228600" algn="l" rtl="0" eaLnBrk="0" fontAlgn="base" latinLnBrk="1" hangingPunct="0">
        <a:spcBef>
          <a:spcPct val="20000"/>
        </a:spcBef>
        <a:spcAft>
          <a:spcPct val="0"/>
        </a:spcAft>
        <a:buFont typeface="Arial" pitchFamily="34" charset="0"/>
        <a:buChar char="•"/>
        <a:defRPr sz="2400" kern="1200">
          <a:solidFill>
            <a:schemeClr val="tx1"/>
          </a:solidFill>
          <a:latin typeface="+mn-lt"/>
          <a:ea typeface="+mn-ea"/>
          <a:cs typeface="맑은 고딕" charset="0"/>
        </a:defRPr>
      </a:lvl3pPr>
      <a:lvl4pPr marL="1600200" indent="-228600" algn="l" rtl="0" eaLnBrk="0" fontAlgn="base" latinLnBrk="1" hangingPunct="0">
        <a:spcBef>
          <a:spcPct val="20000"/>
        </a:spcBef>
        <a:spcAft>
          <a:spcPct val="0"/>
        </a:spcAft>
        <a:buFont typeface="Arial" pitchFamily="34" charset="0"/>
        <a:buChar char="–"/>
        <a:defRPr sz="2000" kern="1200">
          <a:solidFill>
            <a:schemeClr val="tx1"/>
          </a:solidFill>
          <a:latin typeface="+mn-lt"/>
          <a:ea typeface="+mn-ea"/>
          <a:cs typeface="맑은 고딕" charset="0"/>
        </a:defRPr>
      </a:lvl4pPr>
      <a:lvl5pPr marL="2057400" indent="-228600" algn="l" rtl="0" eaLnBrk="0" fontAlgn="base" latinLnBrk="1" hangingPunct="0">
        <a:spcBef>
          <a:spcPct val="20000"/>
        </a:spcBef>
        <a:spcAft>
          <a:spcPct val="0"/>
        </a:spcAft>
        <a:buFont typeface="Arial" pitchFamily="34" charset="0"/>
        <a:buChar char="»"/>
        <a:defRPr sz="2000" kern="1200">
          <a:solidFill>
            <a:schemeClr val="tx1"/>
          </a:solidFill>
          <a:latin typeface="+mn-lt"/>
          <a:ea typeface="+mn-ea"/>
          <a:cs typeface="맑은 고딕"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6626" name="제목 개체 틀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ko-KR" altLang="en-US" smtClean="0"/>
              <a:t>마스터 제목 스타일 편집</a:t>
            </a:r>
          </a:p>
        </p:txBody>
      </p:sp>
      <p:sp>
        <p:nvSpPr>
          <p:cNvPr id="26627" name="텍스트 개체 틀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eaLnBrk="0" latinLnBrk="0" hangingPunct="0">
              <a:defRPr sz="1200">
                <a:solidFill>
                  <a:srgbClr val="898989"/>
                </a:solidFill>
              </a:defRPr>
            </a:lvl1pPr>
          </a:lstStyle>
          <a:p>
            <a:fld id="{D2F87966-3DDB-461C-AFC0-730BD3F555EC}" type="datetimeFigureOut">
              <a:rPr lang="ko-KR" altLang="en-US"/>
              <a:pPr/>
              <a:t>2016-11-16</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eaLnBrk="0" latinLnBrk="0" hangingPunct="0">
              <a:defRPr sz="1200">
                <a:solidFill>
                  <a:srgbClr val="898989"/>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0" latinLnBrk="0" hangingPunct="0">
              <a:defRPr sz="1200">
                <a:solidFill>
                  <a:srgbClr val="898989"/>
                </a:solidFill>
              </a:defRPr>
            </a:lvl1pPr>
          </a:lstStyle>
          <a:p>
            <a:fld id="{390B3EB5-9F31-4B03-BCA4-0B08C3E90F77}" type="slidenum">
              <a:rPr lang="ko-KR" altLang="en-US"/>
              <a:pPr/>
              <a:t>‹#›</a:t>
            </a:fld>
            <a:endParaRPr lang="ko-KR" altLang="en-US"/>
          </a:p>
        </p:txBody>
      </p:sp>
    </p:spTree>
  </p:cSld>
  <p:clrMap bg1="lt1" tx1="dk1" bg2="lt2" tx2="dk2" accent1="accent1" accent2="accent2" accent3="accent3" accent4="accent4" accent5="accent5" accent6="accent6" hlink="hlink" folHlink="fol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Lst>
  <p:txStyles>
    <p:titleStyle>
      <a:lvl1pPr algn="ctr" rtl="0" eaLnBrk="0" fontAlgn="base" latinLnBrk="1" hangingPunct="0">
        <a:spcBef>
          <a:spcPct val="0"/>
        </a:spcBef>
        <a:spcAft>
          <a:spcPct val="0"/>
        </a:spcAft>
        <a:defRPr sz="4400" kern="1200">
          <a:solidFill>
            <a:schemeClr val="tx1"/>
          </a:solidFill>
          <a:latin typeface="+mj-lt"/>
          <a:ea typeface="+mj-ea"/>
          <a:cs typeface="맑은 고딕" charset="0"/>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cs typeface="맑은 고딕" charset="0"/>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cs typeface="맑은 고딕" charset="0"/>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cs typeface="맑은 고딕" charset="0"/>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cs typeface="맑은 고딕" charset="0"/>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p:titleStyle>
    <p:bodyStyle>
      <a:lvl1pPr marL="342900" indent="-342900" algn="l" rtl="0" eaLnBrk="0" fontAlgn="base" latinLnBrk="1" hangingPunct="0">
        <a:spcBef>
          <a:spcPct val="20000"/>
        </a:spcBef>
        <a:spcAft>
          <a:spcPct val="0"/>
        </a:spcAft>
        <a:buFont typeface="Arial" pitchFamily="34" charset="0"/>
        <a:buChar char="•"/>
        <a:defRPr sz="3200" kern="1200">
          <a:solidFill>
            <a:schemeClr val="tx1"/>
          </a:solidFill>
          <a:latin typeface="+mn-lt"/>
          <a:ea typeface="+mn-ea"/>
          <a:cs typeface="맑은 고딕" charset="0"/>
        </a:defRPr>
      </a:lvl1pPr>
      <a:lvl2pPr marL="742950" indent="-285750" algn="l" rtl="0" eaLnBrk="0" fontAlgn="base" latinLnBrk="1" hangingPunct="0">
        <a:spcBef>
          <a:spcPct val="20000"/>
        </a:spcBef>
        <a:spcAft>
          <a:spcPct val="0"/>
        </a:spcAft>
        <a:buFont typeface="Arial" pitchFamily="34" charset="0"/>
        <a:buChar char="–"/>
        <a:defRPr sz="2800" kern="1200">
          <a:solidFill>
            <a:schemeClr val="tx1"/>
          </a:solidFill>
          <a:latin typeface="+mn-lt"/>
          <a:ea typeface="+mn-ea"/>
          <a:cs typeface="맑은 고딕" charset="0"/>
        </a:defRPr>
      </a:lvl2pPr>
      <a:lvl3pPr marL="1143000" indent="-228600" algn="l" rtl="0" eaLnBrk="0" fontAlgn="base" latinLnBrk="1" hangingPunct="0">
        <a:spcBef>
          <a:spcPct val="20000"/>
        </a:spcBef>
        <a:spcAft>
          <a:spcPct val="0"/>
        </a:spcAft>
        <a:buFont typeface="Arial" pitchFamily="34" charset="0"/>
        <a:buChar char="•"/>
        <a:defRPr sz="2400" kern="1200">
          <a:solidFill>
            <a:schemeClr val="tx1"/>
          </a:solidFill>
          <a:latin typeface="+mn-lt"/>
          <a:ea typeface="+mn-ea"/>
          <a:cs typeface="맑은 고딕" charset="0"/>
        </a:defRPr>
      </a:lvl3pPr>
      <a:lvl4pPr marL="1600200" indent="-228600" algn="l" rtl="0" eaLnBrk="0" fontAlgn="base" latinLnBrk="1" hangingPunct="0">
        <a:spcBef>
          <a:spcPct val="20000"/>
        </a:spcBef>
        <a:spcAft>
          <a:spcPct val="0"/>
        </a:spcAft>
        <a:buFont typeface="Arial" pitchFamily="34" charset="0"/>
        <a:buChar char="–"/>
        <a:defRPr sz="2000" kern="1200">
          <a:solidFill>
            <a:schemeClr val="tx1"/>
          </a:solidFill>
          <a:latin typeface="+mn-lt"/>
          <a:ea typeface="+mn-ea"/>
          <a:cs typeface="맑은 고딕" charset="0"/>
        </a:defRPr>
      </a:lvl4pPr>
      <a:lvl5pPr marL="2057400" indent="-228600" algn="l" rtl="0" eaLnBrk="0" fontAlgn="base" latinLnBrk="1" hangingPunct="0">
        <a:spcBef>
          <a:spcPct val="20000"/>
        </a:spcBef>
        <a:spcAft>
          <a:spcPct val="0"/>
        </a:spcAft>
        <a:buFont typeface="Arial" pitchFamily="34" charset="0"/>
        <a:buChar char="»"/>
        <a:defRPr sz="2000" kern="1200">
          <a:solidFill>
            <a:schemeClr val="tx1"/>
          </a:solidFill>
          <a:latin typeface="+mn-lt"/>
          <a:ea typeface="+mn-ea"/>
          <a:cs typeface="맑은 고딕"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8914" name="제목 개체 틀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ko-KR" altLang="en-US" smtClean="0"/>
              <a:t>마스터 제목 스타일 편집</a:t>
            </a:r>
          </a:p>
        </p:txBody>
      </p:sp>
      <p:sp>
        <p:nvSpPr>
          <p:cNvPr id="38915" name="텍스트 개체 틀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eaLnBrk="0" latinLnBrk="0" hangingPunct="0">
              <a:defRPr sz="1200">
                <a:solidFill>
                  <a:srgbClr val="898989"/>
                </a:solidFill>
              </a:defRPr>
            </a:lvl1pPr>
          </a:lstStyle>
          <a:p>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eaLnBrk="0" latinLnBrk="0" hangingPunct="0">
              <a:defRPr sz="1200">
                <a:solidFill>
                  <a:srgbClr val="898989"/>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0" latinLnBrk="0" hangingPunct="0">
              <a:defRPr sz="1200">
                <a:solidFill>
                  <a:srgbClr val="898989"/>
                </a:solidFill>
              </a:defRPr>
            </a:lvl1pPr>
          </a:lstStyle>
          <a:p>
            <a:fld id="{DFDB8E15-D83C-4460-B21B-3B4A1AB36250}" type="slidenum">
              <a:rPr lang="ko-KR" altLang="en-US"/>
              <a:pPr/>
              <a:t>‹#›</a:t>
            </a:fld>
            <a:endParaRPr lang="ko-KR" altLang="en-US"/>
          </a:p>
        </p:txBody>
      </p:sp>
    </p:spTree>
  </p:cSld>
  <p:clrMap bg1="lt1" tx1="dk1" bg2="lt2" tx2="dk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Lst>
  <p:hf hdr="0" ftr="0" dt="0"/>
  <p:txStyles>
    <p:titleStyle>
      <a:lvl1pPr algn="ctr" rtl="0" eaLnBrk="0" fontAlgn="base" latinLnBrk="1" hangingPunct="0">
        <a:spcBef>
          <a:spcPct val="0"/>
        </a:spcBef>
        <a:spcAft>
          <a:spcPct val="0"/>
        </a:spcAft>
        <a:defRPr sz="4400" kern="1200">
          <a:solidFill>
            <a:schemeClr val="tx1"/>
          </a:solidFill>
          <a:latin typeface="+mj-lt"/>
          <a:ea typeface="+mj-ea"/>
          <a:cs typeface="맑은 고딕" charset="0"/>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cs typeface="맑은 고딕" charset="0"/>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cs typeface="맑은 고딕" charset="0"/>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cs typeface="맑은 고딕" charset="0"/>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cs typeface="맑은 고딕" charset="0"/>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p:titleStyle>
    <p:bodyStyle>
      <a:lvl1pPr marL="342900" indent="-342900" algn="l" rtl="0" eaLnBrk="0" fontAlgn="base" latinLnBrk="1" hangingPunct="0">
        <a:spcBef>
          <a:spcPct val="20000"/>
        </a:spcBef>
        <a:spcAft>
          <a:spcPct val="0"/>
        </a:spcAft>
        <a:buFont typeface="Arial" pitchFamily="34" charset="0"/>
        <a:buChar char="•"/>
        <a:defRPr sz="3200" kern="1200">
          <a:solidFill>
            <a:schemeClr val="tx1"/>
          </a:solidFill>
          <a:latin typeface="+mn-lt"/>
          <a:ea typeface="+mn-ea"/>
          <a:cs typeface="맑은 고딕" charset="0"/>
        </a:defRPr>
      </a:lvl1pPr>
      <a:lvl2pPr marL="742950" indent="-285750" algn="l" rtl="0" eaLnBrk="0" fontAlgn="base" latinLnBrk="1" hangingPunct="0">
        <a:spcBef>
          <a:spcPct val="20000"/>
        </a:spcBef>
        <a:spcAft>
          <a:spcPct val="0"/>
        </a:spcAft>
        <a:buFont typeface="Arial" pitchFamily="34" charset="0"/>
        <a:buChar char="–"/>
        <a:defRPr sz="2800" kern="1200">
          <a:solidFill>
            <a:schemeClr val="tx1"/>
          </a:solidFill>
          <a:latin typeface="+mn-lt"/>
          <a:ea typeface="+mn-ea"/>
          <a:cs typeface="맑은 고딕" charset="0"/>
        </a:defRPr>
      </a:lvl2pPr>
      <a:lvl3pPr marL="1143000" indent="-228600" algn="l" rtl="0" eaLnBrk="0" fontAlgn="base" latinLnBrk="1" hangingPunct="0">
        <a:spcBef>
          <a:spcPct val="20000"/>
        </a:spcBef>
        <a:spcAft>
          <a:spcPct val="0"/>
        </a:spcAft>
        <a:buFont typeface="Arial" pitchFamily="34" charset="0"/>
        <a:buChar char="•"/>
        <a:defRPr sz="2400" kern="1200">
          <a:solidFill>
            <a:schemeClr val="tx1"/>
          </a:solidFill>
          <a:latin typeface="+mn-lt"/>
          <a:ea typeface="+mn-ea"/>
          <a:cs typeface="맑은 고딕" charset="0"/>
        </a:defRPr>
      </a:lvl3pPr>
      <a:lvl4pPr marL="1600200" indent="-228600" algn="l" rtl="0" eaLnBrk="0" fontAlgn="base" latinLnBrk="1" hangingPunct="0">
        <a:spcBef>
          <a:spcPct val="20000"/>
        </a:spcBef>
        <a:spcAft>
          <a:spcPct val="0"/>
        </a:spcAft>
        <a:buFont typeface="Arial" pitchFamily="34" charset="0"/>
        <a:buChar char="–"/>
        <a:defRPr sz="2000" kern="1200">
          <a:solidFill>
            <a:schemeClr val="tx1"/>
          </a:solidFill>
          <a:latin typeface="+mn-lt"/>
          <a:ea typeface="+mn-ea"/>
          <a:cs typeface="맑은 고딕" charset="0"/>
        </a:defRPr>
      </a:lvl4pPr>
      <a:lvl5pPr marL="2057400" indent="-228600" algn="l" rtl="0" eaLnBrk="0" fontAlgn="base" latinLnBrk="1" hangingPunct="0">
        <a:spcBef>
          <a:spcPct val="20000"/>
        </a:spcBef>
        <a:spcAft>
          <a:spcPct val="0"/>
        </a:spcAft>
        <a:buFont typeface="Arial" pitchFamily="34" charset="0"/>
        <a:buChar char="»"/>
        <a:defRPr sz="2000" kern="1200">
          <a:solidFill>
            <a:schemeClr val="tx1"/>
          </a:solidFill>
          <a:latin typeface="+mn-lt"/>
          <a:ea typeface="+mn-ea"/>
          <a:cs typeface="맑은 고딕"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iotivity.org/documentation/feature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graph.facebook.com/559089368"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graph.facebook.com/1113552728"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35.png"/><Relationship Id="rId4" Type="http://schemas.openxmlformats.org/officeDocument/2006/relationships/image" Target="../media/image34.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3.wmf"/><Relationship Id="rId5" Type="http://schemas.openxmlformats.org/officeDocument/2006/relationships/oleObject" Target="../embeddings/oleObject3.bin"/><Relationship Id="rId4" Type="http://schemas.openxmlformats.org/officeDocument/2006/relationships/image" Target="../media/image42.w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43.wmf"/><Relationship Id="rId5" Type="http://schemas.openxmlformats.org/officeDocument/2006/relationships/oleObject" Target="../embeddings/oleObject5.bin"/><Relationship Id="rId4" Type="http://schemas.openxmlformats.org/officeDocument/2006/relationships/image" Target="../media/image42.w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43.wmf"/><Relationship Id="rId5" Type="http://schemas.openxmlformats.org/officeDocument/2006/relationships/oleObject" Target="../embeddings/oleObject7.bin"/><Relationship Id="rId4" Type="http://schemas.openxmlformats.org/officeDocument/2006/relationships/image" Target="../media/image42.w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45.wmf"/></Relationships>
</file>

<file path=ppt/slides/_rels/slide71.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47.wmf"/></Relationships>
</file>

<file path=ppt/slides/_rels/slide72.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4.wmf"/></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ctrTitle" sz="quarter"/>
          </p:nvPr>
        </p:nvSpPr>
        <p:spPr>
          <a:xfrm>
            <a:off x="107950" y="1052513"/>
            <a:ext cx="8712200" cy="1143000"/>
          </a:xfrm>
          <a:extLst>
            <a:ext uri="{FAA26D3D-D897-4be2-8F04-BA451C77F1D7}">
              <ma14:placeholderFlag xmlns="" xmlns:ma14="http://schemas.microsoft.com/office/mac/drawingml/2011/main" val="1"/>
            </a:ext>
          </a:extLst>
        </p:spPr>
        <p:txBody>
          <a:bodyPr/>
          <a:lstStyle/>
          <a:p>
            <a:pPr eaLnBrk="1" hangingPunct="1"/>
            <a:r>
              <a:rPr lang="en-US" altLang="ko-KR" sz="4000" dirty="0" smtClean="0">
                <a:latin typeface="Arial" pitchFamily="34" charset="0"/>
              </a:rPr>
              <a:t>CS 540 Network </a:t>
            </a:r>
            <a:r>
              <a:rPr lang="en-US" altLang="ko-KR" sz="4000" dirty="0" smtClean="0">
                <a:latin typeface="Arial" pitchFamily="34" charset="0"/>
              </a:rPr>
              <a:t>Architecture</a:t>
            </a:r>
            <a:endParaRPr lang="en-US" altLang="ko-KR" dirty="0" smtClean="0">
              <a:latin typeface="Arial" pitchFamily="34" charset="0"/>
            </a:endParaRPr>
          </a:p>
        </p:txBody>
      </p:sp>
      <p:sp>
        <p:nvSpPr>
          <p:cNvPr id="18435" name="Rectangle 3"/>
          <p:cNvSpPr>
            <a:spLocks noGrp="1" noChangeArrowheads="1"/>
          </p:cNvSpPr>
          <p:nvPr>
            <p:ph type="subTitle" sz="quarter" idx="1"/>
          </p:nvPr>
        </p:nvSpPr>
        <p:spPr>
          <a:xfrm>
            <a:off x="179512" y="3068638"/>
            <a:ext cx="8640959" cy="1249362"/>
          </a:xfrm>
          <a:extLst>
            <a:ext uri="{FAA26D3D-D897-4be2-8F04-BA451C77F1D7}">
              <ma14:placeholderFlag xmlns="" xmlns:ma14="http://schemas.microsoft.com/office/mac/drawingml/2011/main" val="1"/>
            </a:ext>
          </a:extLst>
        </p:spPr>
        <p:txBody>
          <a:bodyPr/>
          <a:lstStyle/>
          <a:p>
            <a:pPr algn="r">
              <a:lnSpc>
                <a:spcPct val="90000"/>
              </a:lnSpc>
            </a:pPr>
            <a:r>
              <a:rPr lang="en-US" altLang="ko-KR" sz="2400" dirty="0" smtClean="0">
                <a:latin typeface="Arial" pitchFamily="34" charset="0"/>
                <a:cs typeface="Arial" pitchFamily="34" charset="0"/>
              </a:rPr>
              <a:t>Lecture 17 : </a:t>
            </a:r>
            <a:r>
              <a:rPr lang="en-US" altLang="ko-KR" sz="2400" dirty="0" smtClean="0">
                <a:latin typeface="Arial" pitchFamily="34" charset="0"/>
                <a:cs typeface="Arial" pitchFamily="34" charset="0"/>
              </a:rPr>
              <a:t> </a:t>
            </a:r>
            <a:r>
              <a:rPr lang="fr-FR" altLang="ko-KR" sz="2400" dirty="0" smtClean="0">
                <a:latin typeface="Arial" pitchFamily="34" charset="0"/>
                <a:cs typeface="Arial" pitchFamily="34" charset="0"/>
              </a:rPr>
              <a:t>IoT Networking</a:t>
            </a:r>
            <a:endParaRPr lang="en-US" altLang="ko-KR" sz="1600" dirty="0" smtClean="0">
              <a:latin typeface="Arial" pitchFamily="34" charset="0"/>
              <a:cs typeface="Arial" pitchFamily="34" charset="0"/>
            </a:endParaRPr>
          </a:p>
          <a:p>
            <a:pPr algn="r" eaLnBrk="1" hangingPunct="1">
              <a:lnSpc>
                <a:spcPct val="90000"/>
              </a:lnSpc>
              <a:buFont typeface="Monotype Sorts" charset="2"/>
              <a:buNone/>
            </a:pPr>
            <a:endParaRPr lang="en-US" altLang="ko-KR" sz="1600" dirty="0" smtClean="0">
              <a:latin typeface="Arial" pitchFamily="34" charset="0"/>
              <a:cs typeface="Arial" pitchFamily="34" charset="0"/>
            </a:endParaRPr>
          </a:p>
          <a:p>
            <a:pPr algn="r" eaLnBrk="1" hangingPunct="1">
              <a:lnSpc>
                <a:spcPct val="90000"/>
              </a:lnSpc>
              <a:buFont typeface="Monotype Sorts" charset="2"/>
              <a:buNone/>
            </a:pPr>
            <a:endParaRPr lang="en-US" altLang="ko-KR" sz="1600" dirty="0">
              <a:latin typeface="Arial" pitchFamily="34" charset="0"/>
              <a:cs typeface="Arial" pitchFamily="34" charset="0"/>
            </a:endParaRPr>
          </a:p>
          <a:p>
            <a:pPr algn="r" eaLnBrk="1" hangingPunct="1">
              <a:lnSpc>
                <a:spcPct val="90000"/>
              </a:lnSpc>
              <a:buFont typeface="Monotype Sorts" charset="2"/>
              <a:buNone/>
            </a:pPr>
            <a:endParaRPr lang="en-US" altLang="ko-KR" sz="1600" dirty="0" smtClean="0">
              <a:latin typeface="Arial" pitchFamily="34" charset="0"/>
              <a:cs typeface="Arial" pitchFamily="34" charset="0"/>
            </a:endParaRPr>
          </a:p>
          <a:p>
            <a:pPr eaLnBrk="1" hangingPunct="1">
              <a:lnSpc>
                <a:spcPct val="90000"/>
              </a:lnSpc>
              <a:buFont typeface="Monotype Sorts" charset="2"/>
              <a:buNone/>
            </a:pPr>
            <a:r>
              <a:rPr lang="en-US" altLang="ko-KR" sz="1800" b="1" dirty="0" smtClean="0">
                <a:latin typeface="Arial" pitchFamily="34" charset="0"/>
                <a:cs typeface="Arial" pitchFamily="34" charset="0"/>
              </a:rPr>
              <a:t>Prof. Younghee Lee</a:t>
            </a:r>
            <a:r>
              <a:rPr lang="en-US" altLang="ko-KR" dirty="0" smtClean="0">
                <a:latin typeface="Arial" pitchFamily="34" charset="0"/>
                <a:cs typeface="Arial" pitchFamily="34" charset="0"/>
              </a:rPr>
              <a:t> </a:t>
            </a:r>
          </a:p>
          <a:p>
            <a:pPr eaLnBrk="1" hangingPunct="1">
              <a:lnSpc>
                <a:spcPct val="90000"/>
              </a:lnSpc>
              <a:buFont typeface="Monotype Sorts" charset="2"/>
              <a:buNone/>
            </a:pPr>
            <a:endParaRPr lang="en-US" altLang="ko-KR" dirty="0" smtClean="0">
              <a:latin typeface="Arial" pitchFamily="34" charset="0"/>
              <a:cs typeface="Arial" pitchFamily="34" charset="0"/>
            </a:endParaRPr>
          </a:p>
          <a:p>
            <a:r>
              <a:rPr lang="en-US" altLang="ko-KR" sz="2000" i="1" dirty="0" smtClean="0">
                <a:solidFill>
                  <a:srgbClr val="990033"/>
                </a:solidFill>
                <a:latin typeface="Arial" pitchFamily="34" charset="0"/>
                <a:cs typeface="Arial" pitchFamily="34" charset="0"/>
              </a:rPr>
              <a:t> </a:t>
            </a:r>
            <a:endParaRPr lang="en-US" sz="1200" dirty="0">
              <a:latin typeface="Arial"/>
              <a:cs typeface="Arial"/>
            </a:endParaRPr>
          </a:p>
          <a:p>
            <a:pPr marL="723900" algn="l" eaLnBrk="1" hangingPunct="1">
              <a:lnSpc>
                <a:spcPct val="90000"/>
              </a:lnSpc>
              <a:buFont typeface="Monotype Sorts" charset="2"/>
              <a:buNone/>
            </a:pPr>
            <a:r>
              <a:rPr lang="en-US" altLang="ko-KR" sz="1200" i="1" dirty="0" smtClean="0">
                <a:solidFill>
                  <a:srgbClr val="990033"/>
                </a:solidFill>
                <a:latin typeface="Arial"/>
                <a:cs typeface="Arial"/>
              </a:rPr>
              <a:t> </a:t>
            </a:r>
            <a:endParaRPr lang="en-US" altLang="ko-KR" sz="1600" i="1" dirty="0" smtClean="0">
              <a:latin typeface="Arial"/>
              <a:cs typeface="Arial"/>
            </a:endParaRPr>
          </a:p>
          <a:p>
            <a:pPr marL="723900" algn="l" eaLnBrk="1" hangingPunct="1">
              <a:lnSpc>
                <a:spcPct val="90000"/>
              </a:lnSpc>
              <a:buFont typeface="Monotype Sorts" charset="2"/>
              <a:buNone/>
            </a:pPr>
            <a:r>
              <a:rPr lang="en-US" altLang="ko-KR" sz="1000" dirty="0" smtClean="0">
                <a:latin typeface="Arial"/>
                <a:cs typeface="Arial"/>
              </a:rPr>
              <a:t>						</a:t>
            </a:r>
            <a:r>
              <a:rPr lang="en-US" altLang="ko-KR" sz="1000" dirty="0" smtClean="0">
                <a:latin typeface="Arial" pitchFamily="34" charset="0"/>
                <a:cs typeface="Arial" pitchFamily="34" charset="0"/>
              </a:rPr>
              <a:t>	</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latin typeface="Arial" panose="020B0604020202020204" pitchFamily="34" charset="0"/>
                <a:cs typeface="Arial" panose="020B0604020202020204" pitchFamily="34" charset="0"/>
              </a:rPr>
              <a:t>AllSeen</a:t>
            </a:r>
            <a:r>
              <a:rPr lang="en-US" altLang="ko-KR" dirty="0" smtClean="0">
                <a:latin typeface="Arial" panose="020B0604020202020204" pitchFamily="34" charset="0"/>
                <a:cs typeface="Arial" panose="020B0604020202020204" pitchFamily="34" charset="0"/>
              </a:rPr>
              <a:t> Alliance</a:t>
            </a:r>
            <a:endParaRPr lang="ko-KR" altLang="en-US" dirty="0">
              <a:latin typeface="Arial" panose="020B0604020202020204" pitchFamily="34" charset="0"/>
              <a:cs typeface="Arial" panose="020B0604020202020204" pitchFamily="34" charset="0"/>
            </a:endParaRPr>
          </a:p>
        </p:txBody>
      </p:sp>
      <p:sp>
        <p:nvSpPr>
          <p:cNvPr id="3" name="내용 개체 틀 2"/>
          <p:cNvSpPr>
            <a:spLocks noGrp="1"/>
          </p:cNvSpPr>
          <p:nvPr>
            <p:ph idx="1"/>
          </p:nvPr>
        </p:nvSpPr>
        <p:spPr/>
        <p:txBody>
          <a:bodyPr>
            <a:normAutofit/>
          </a:bodyPr>
          <a:lstStyle/>
          <a:p>
            <a:r>
              <a:rPr lang="en-US" altLang="ko-KR" sz="2000" dirty="0" err="1">
                <a:latin typeface="Arial" panose="020B0604020202020204" pitchFamily="34" charset="0"/>
                <a:cs typeface="Arial" panose="020B0604020202020204" pitchFamily="34" charset="0"/>
              </a:rPr>
              <a:t>AllJoyn</a:t>
            </a:r>
            <a:r>
              <a:rPr lang="en-US" altLang="ko-KR" sz="2000" dirty="0">
                <a:latin typeface="Arial" panose="020B0604020202020204" pitchFamily="34" charset="0"/>
                <a:cs typeface="Arial" panose="020B0604020202020204" pitchFamily="34" charset="0"/>
              </a:rPr>
              <a:t> Software Framework: High-level architecture</a:t>
            </a:r>
          </a:p>
        </p:txBody>
      </p:sp>
      <p:pic>
        <p:nvPicPr>
          <p:cNvPr id="4" name="그림 3"/>
          <p:cNvPicPr>
            <a:picLocks noChangeAspect="1"/>
          </p:cNvPicPr>
          <p:nvPr/>
        </p:nvPicPr>
        <p:blipFill>
          <a:blip r:embed="rId2"/>
          <a:stretch>
            <a:fillRect/>
          </a:stretch>
        </p:blipFill>
        <p:spPr>
          <a:xfrm>
            <a:off x="218838" y="2060848"/>
            <a:ext cx="8706323" cy="4152211"/>
          </a:xfrm>
          <a:prstGeom prst="rect">
            <a:avLst/>
          </a:prstGeom>
        </p:spPr>
      </p:pic>
      <p:sp>
        <p:nvSpPr>
          <p:cNvPr id="5" name="TextBox 4"/>
          <p:cNvSpPr txBox="1"/>
          <p:nvPr/>
        </p:nvSpPr>
        <p:spPr>
          <a:xfrm>
            <a:off x="3275856" y="5200600"/>
            <a:ext cx="828092" cy="307777"/>
          </a:xfrm>
          <a:prstGeom prst="rect">
            <a:avLst/>
          </a:prstGeom>
          <a:solidFill>
            <a:schemeClr val="bg1"/>
          </a:solidFill>
        </p:spPr>
        <p:txBody>
          <a:bodyPr wrap="square" rtlCol="0">
            <a:spAutoFit/>
          </a:bodyPr>
          <a:lstStyle/>
          <a:p>
            <a:r>
              <a:rPr lang="en-US" altLang="ko-KR" sz="1400" dirty="0" smtClean="0"/>
              <a:t>D-bus</a:t>
            </a:r>
            <a:endParaRPr lang="ko-KR" altLang="en-US" sz="1400" dirty="0"/>
          </a:p>
        </p:txBody>
      </p:sp>
    </p:spTree>
    <p:extLst>
      <p:ext uri="{BB962C8B-B14F-4D97-AF65-F5344CB8AC3E}">
        <p14:creationId xmlns:p14="http://schemas.microsoft.com/office/powerpoint/2010/main" val="10642349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51520" y="400050"/>
            <a:ext cx="8568951" cy="647700"/>
          </a:xfrm>
        </p:spPr>
        <p:txBody>
          <a:bodyPr>
            <a:normAutofit fontScale="90000"/>
          </a:bodyPr>
          <a:lstStyle/>
          <a:p>
            <a:r>
              <a:rPr lang="en-US" altLang="ko-KR" sz="4000" dirty="0">
                <a:latin typeface="Arial" panose="020B0604020202020204" pitchFamily="34" charset="0"/>
                <a:cs typeface="Arial" panose="020B0604020202020204" pitchFamily="34" charset="0"/>
              </a:rPr>
              <a:t>Open Interconnect Consortium (OIC)</a:t>
            </a:r>
          </a:p>
        </p:txBody>
      </p:sp>
      <p:sp>
        <p:nvSpPr>
          <p:cNvPr id="3" name="내용 개체 틀 2"/>
          <p:cNvSpPr>
            <a:spLocks noGrp="1"/>
          </p:cNvSpPr>
          <p:nvPr>
            <p:ph idx="1"/>
          </p:nvPr>
        </p:nvSpPr>
        <p:spPr/>
        <p:txBody>
          <a:bodyPr>
            <a:normAutofit lnSpcReduction="10000"/>
          </a:bodyPr>
          <a:lstStyle/>
          <a:p>
            <a:r>
              <a:rPr lang="en-US" altLang="ko-KR" sz="2000" dirty="0">
                <a:latin typeface="Arial" panose="020B0604020202020204" pitchFamily="34" charset="0"/>
                <a:cs typeface="Arial" panose="020B0604020202020204" pitchFamily="34" charset="0"/>
              </a:rPr>
              <a:t>The Open Interconnect Consortium (OIC</a:t>
            </a:r>
            <a:r>
              <a:rPr lang="en-US" altLang="ko-KR" sz="2000" dirty="0" smtClean="0">
                <a:latin typeface="Arial" panose="020B0604020202020204" pitchFamily="34" charset="0"/>
                <a:cs typeface="Arial" panose="020B0604020202020204" pitchFamily="34" charset="0"/>
              </a:rPr>
              <a:t>) </a:t>
            </a:r>
            <a:r>
              <a:rPr lang="en-US" altLang="ko-KR" sz="2000" dirty="0">
                <a:latin typeface="Arial" panose="020B0604020202020204" pitchFamily="34" charset="0"/>
                <a:cs typeface="Arial" panose="020B0604020202020204" pitchFamily="34" charset="0"/>
              </a:rPr>
              <a:t>will define the connectivity requirements to improve interoperability between the billions of devices making up the Internet of Things (</a:t>
            </a:r>
            <a:r>
              <a:rPr lang="en-US" altLang="ko-KR" sz="2000" dirty="0" err="1">
                <a:latin typeface="Arial" panose="020B0604020202020204" pitchFamily="34" charset="0"/>
                <a:cs typeface="Arial" panose="020B0604020202020204" pitchFamily="34" charset="0"/>
              </a:rPr>
              <a:t>IoT</a:t>
            </a:r>
            <a:r>
              <a:rPr lang="en-US" altLang="ko-KR" sz="2000" dirty="0" smtClean="0">
                <a:latin typeface="Arial" panose="020B0604020202020204" pitchFamily="34" charset="0"/>
                <a:cs typeface="Arial" panose="020B0604020202020204" pitchFamily="34" charset="0"/>
              </a:rPr>
              <a:t>).</a:t>
            </a:r>
          </a:p>
          <a:p>
            <a:endParaRPr lang="en-US" altLang="ko-KR" sz="2000" dirty="0">
              <a:latin typeface="Arial" panose="020B0604020202020204" pitchFamily="34" charset="0"/>
              <a:cs typeface="Arial" panose="020B0604020202020204" pitchFamily="34" charset="0"/>
            </a:endParaRPr>
          </a:p>
          <a:p>
            <a:r>
              <a:rPr lang="en-US" altLang="ko-KR" sz="2000" dirty="0" smtClean="0">
                <a:latin typeface="Arial" panose="020B0604020202020204" pitchFamily="34" charset="0"/>
                <a:cs typeface="Arial" panose="020B0604020202020204" pitchFamily="34" charset="0"/>
              </a:rPr>
              <a:t>CISCO, Intel, Samsung, ETRI, KAIST, SNU …</a:t>
            </a:r>
          </a:p>
          <a:p>
            <a:endParaRPr lang="en-US" altLang="ko-KR" sz="2000" dirty="0">
              <a:latin typeface="Arial" panose="020B0604020202020204" pitchFamily="34" charset="0"/>
              <a:cs typeface="Arial" panose="020B0604020202020204" pitchFamily="34" charset="0"/>
            </a:endParaRPr>
          </a:p>
          <a:p>
            <a:r>
              <a:rPr lang="en-US" altLang="ko-KR" sz="2000" dirty="0">
                <a:latin typeface="Arial" panose="020B0604020202020204" pitchFamily="34" charset="0"/>
                <a:cs typeface="Arial" panose="020B0604020202020204" pitchFamily="34" charset="0"/>
              </a:rPr>
              <a:t>The OIC will deliver a specification, </a:t>
            </a:r>
            <a:r>
              <a:rPr lang="en-US" altLang="ko-KR" sz="2000" b="1" dirty="0">
                <a:latin typeface="Arial" panose="020B0604020202020204" pitchFamily="34" charset="0"/>
                <a:cs typeface="Arial" panose="020B0604020202020204" pitchFamily="34" charset="0"/>
              </a:rPr>
              <a:t>an open source implementation and a certification program</a:t>
            </a:r>
            <a:r>
              <a:rPr lang="en-US" altLang="ko-KR" sz="2000" dirty="0">
                <a:latin typeface="Arial" panose="020B0604020202020204" pitchFamily="34" charset="0"/>
                <a:cs typeface="Arial" panose="020B0604020202020204" pitchFamily="34" charset="0"/>
              </a:rPr>
              <a:t> ensuring interoperability regardless of form factor, operating system, service provider or transport technology creating a "Network of Everything</a:t>
            </a:r>
            <a:r>
              <a:rPr lang="en-US" altLang="ko-KR" sz="2000" dirty="0" smtClean="0">
                <a:latin typeface="Arial" panose="020B0604020202020204" pitchFamily="34" charset="0"/>
                <a:cs typeface="Arial" panose="020B0604020202020204" pitchFamily="34" charset="0"/>
              </a:rPr>
              <a:t>".</a:t>
            </a:r>
          </a:p>
          <a:p>
            <a:endParaRPr lang="en-US" altLang="ko-KR" sz="2000" dirty="0">
              <a:latin typeface="Arial" panose="020B0604020202020204" pitchFamily="34" charset="0"/>
              <a:cs typeface="Arial" panose="020B0604020202020204" pitchFamily="34" charset="0"/>
            </a:endParaRPr>
          </a:p>
          <a:p>
            <a:r>
              <a:rPr lang="en-US" altLang="ko-KR" sz="2000" dirty="0">
                <a:latin typeface="Arial" panose="020B0604020202020204" pitchFamily="34" charset="0"/>
                <a:cs typeface="Arial" panose="020B0604020202020204" pitchFamily="34" charset="0"/>
              </a:rPr>
              <a:t>The OIC </a:t>
            </a:r>
            <a:r>
              <a:rPr lang="en-US" altLang="ko-KR" sz="2000" b="1" dirty="0">
                <a:latin typeface="Arial" panose="020B0604020202020204" pitchFamily="34" charset="0"/>
                <a:cs typeface="Arial" panose="020B0604020202020204" pitchFamily="34" charset="0"/>
              </a:rPr>
              <a:t>invites the </a:t>
            </a:r>
            <a:r>
              <a:rPr lang="en-US" altLang="ko-KR" sz="2000" b="1" dirty="0" smtClean="0">
                <a:latin typeface="Arial" panose="020B0604020202020204" pitchFamily="34" charset="0"/>
                <a:cs typeface="Arial" panose="020B0604020202020204" pitchFamily="34" charset="0"/>
              </a:rPr>
              <a:t>industry </a:t>
            </a:r>
            <a:r>
              <a:rPr lang="en-US" altLang="ko-KR" sz="2000" dirty="0">
                <a:latin typeface="Arial" panose="020B0604020202020204" pitchFamily="34" charset="0"/>
                <a:cs typeface="Arial" panose="020B0604020202020204" pitchFamily="34" charset="0"/>
              </a:rPr>
              <a:t>: Automotive, Consumer Electronics, Enterprise, Healthcare, Home Automation, Industrial and </a:t>
            </a:r>
            <a:r>
              <a:rPr lang="en-US" altLang="ko-KR" sz="2000" dirty="0" err="1">
                <a:latin typeface="Arial" panose="020B0604020202020204" pitchFamily="34" charset="0"/>
                <a:cs typeface="Arial" panose="020B0604020202020204" pitchFamily="34" charset="0"/>
              </a:rPr>
              <a:t>Wearables</a:t>
            </a:r>
            <a:r>
              <a:rPr lang="en-US" altLang="ko-KR" sz="2000" dirty="0">
                <a:latin typeface="Arial" panose="020B0604020202020204" pitchFamily="34" charset="0"/>
                <a:cs typeface="Arial" panose="020B0604020202020204" pitchFamily="34" charset="0"/>
              </a:rPr>
              <a:t>, amongst others.</a:t>
            </a:r>
          </a:p>
        </p:txBody>
      </p:sp>
      <p:pic>
        <p:nvPicPr>
          <p:cNvPr id="5" name="그림 4"/>
          <p:cNvPicPr>
            <a:picLocks noChangeAspect="1"/>
          </p:cNvPicPr>
          <p:nvPr/>
        </p:nvPicPr>
        <p:blipFill>
          <a:blip r:embed="rId2"/>
          <a:stretch>
            <a:fillRect/>
          </a:stretch>
        </p:blipFill>
        <p:spPr>
          <a:xfrm>
            <a:off x="5334000" y="5643563"/>
            <a:ext cx="3181350" cy="1066800"/>
          </a:xfrm>
          <a:prstGeom prst="rect">
            <a:avLst/>
          </a:prstGeom>
        </p:spPr>
      </p:pic>
    </p:spTree>
    <p:extLst>
      <p:ext uri="{BB962C8B-B14F-4D97-AF65-F5344CB8AC3E}">
        <p14:creationId xmlns:p14="http://schemas.microsoft.com/office/powerpoint/2010/main" val="7971241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51520" y="400050"/>
            <a:ext cx="8640959" cy="647700"/>
          </a:xfrm>
        </p:spPr>
        <p:txBody>
          <a:bodyPr>
            <a:normAutofit fontScale="90000"/>
          </a:bodyPr>
          <a:lstStyle/>
          <a:p>
            <a:r>
              <a:rPr lang="en-US" altLang="ko-KR" sz="4000" dirty="0">
                <a:latin typeface="Arial" panose="020B0604020202020204" pitchFamily="34" charset="0"/>
                <a:cs typeface="Arial" panose="020B0604020202020204" pitchFamily="34" charset="0"/>
              </a:rPr>
              <a:t>Open Interconnect Consortium (OIC)</a:t>
            </a:r>
          </a:p>
        </p:txBody>
      </p:sp>
      <p:sp>
        <p:nvSpPr>
          <p:cNvPr id="3" name="내용 개체 틀 2"/>
          <p:cNvSpPr>
            <a:spLocks noGrp="1"/>
          </p:cNvSpPr>
          <p:nvPr>
            <p:ph idx="1"/>
          </p:nvPr>
        </p:nvSpPr>
        <p:spPr>
          <a:xfrm>
            <a:off x="464892" y="1412776"/>
            <a:ext cx="8211563" cy="4824536"/>
          </a:xfrm>
        </p:spPr>
        <p:txBody>
          <a:bodyPr>
            <a:normAutofit/>
          </a:bodyPr>
          <a:lstStyle/>
          <a:p>
            <a:r>
              <a:rPr lang="en-US" altLang="ko-KR" sz="2000" b="1" dirty="0" smtClean="0">
                <a:latin typeface="Arial" panose="020B0604020202020204" pitchFamily="34" charset="0"/>
                <a:cs typeface="Arial" panose="020B0604020202020204" pitchFamily="34" charset="0"/>
              </a:rPr>
              <a:t>The </a:t>
            </a:r>
            <a:r>
              <a:rPr lang="en-US" altLang="ko-KR" sz="2000" b="1" dirty="0" err="1" smtClean="0">
                <a:latin typeface="Arial" panose="020B0604020202020204" pitchFamily="34" charset="0"/>
                <a:cs typeface="Arial" panose="020B0604020202020204" pitchFamily="34" charset="0"/>
              </a:rPr>
              <a:t>IoTivity</a:t>
            </a:r>
            <a:r>
              <a:rPr lang="en-US" altLang="ko-KR" sz="2000" dirty="0" smtClean="0">
                <a:latin typeface="Arial" panose="020B0604020202020204" pitchFamily="34" charset="0"/>
                <a:cs typeface="Arial" panose="020B0604020202020204" pitchFamily="34" charset="0"/>
              </a:rPr>
              <a:t> </a:t>
            </a:r>
            <a:r>
              <a:rPr lang="en-US" altLang="ko-KR" sz="2000" dirty="0">
                <a:latin typeface="Arial" panose="020B0604020202020204" pitchFamily="34" charset="0"/>
                <a:cs typeface="Arial" panose="020B0604020202020204" pitchFamily="34" charset="0"/>
              </a:rPr>
              <a:t>is an open source software framework enabling seamless device-to-device </a:t>
            </a:r>
            <a:r>
              <a:rPr lang="en-US" altLang="ko-KR" sz="2000" dirty="0" smtClean="0">
                <a:latin typeface="Arial" panose="020B0604020202020204" pitchFamily="34" charset="0"/>
                <a:cs typeface="Arial" panose="020B0604020202020204" pitchFamily="34" charset="0"/>
              </a:rPr>
              <a:t>connectivity.</a:t>
            </a:r>
          </a:p>
          <a:p>
            <a:endParaRPr lang="en-US" altLang="ko-KR" sz="2000" dirty="0">
              <a:latin typeface="Arial" panose="020B0604020202020204" pitchFamily="34" charset="0"/>
              <a:cs typeface="Arial" panose="020B0604020202020204" pitchFamily="34" charset="0"/>
            </a:endParaRPr>
          </a:p>
          <a:p>
            <a:r>
              <a:rPr lang="en-US" altLang="ko-KR" sz="2000" dirty="0" smtClean="0">
                <a:latin typeface="Arial" panose="020B0604020202020204" pitchFamily="34" charset="0"/>
                <a:cs typeface="Arial" panose="020B0604020202020204" pitchFamily="34" charset="0"/>
              </a:rPr>
              <a:t>The </a:t>
            </a:r>
            <a:r>
              <a:rPr lang="en-US" altLang="ko-KR" sz="2000" dirty="0" err="1">
                <a:latin typeface="Arial" panose="020B0604020202020204" pitchFamily="34" charset="0"/>
                <a:cs typeface="Arial" panose="020B0604020202020204" pitchFamily="34" charset="0"/>
              </a:rPr>
              <a:t>IoTivity</a:t>
            </a:r>
            <a:r>
              <a:rPr lang="en-US" altLang="ko-KR" sz="2000" dirty="0">
                <a:latin typeface="Arial" panose="020B0604020202020204" pitchFamily="34" charset="0"/>
                <a:cs typeface="Arial" panose="020B0604020202020204" pitchFamily="34" charset="0"/>
              </a:rPr>
              <a:t> project is sponsored by the </a:t>
            </a:r>
            <a:r>
              <a:rPr lang="en-US" altLang="ko-KR" sz="2000" dirty="0" smtClean="0">
                <a:latin typeface="Arial" panose="020B0604020202020204" pitchFamily="34" charset="0"/>
                <a:cs typeface="Arial" panose="020B0604020202020204" pitchFamily="34" charset="0"/>
              </a:rPr>
              <a:t>OIC &amp; LINUX foundation.</a:t>
            </a:r>
          </a:p>
        </p:txBody>
      </p:sp>
      <p:pic>
        <p:nvPicPr>
          <p:cNvPr id="1026" name="Picture 2" descr="IoTivity Architecture"/>
          <p:cNvPicPr>
            <a:picLocks noChangeAspect="1" noChangeArrowheads="1"/>
          </p:cNvPicPr>
          <p:nvPr/>
        </p:nvPicPr>
        <p:blipFill rotWithShape="1">
          <a:blip r:embed="rId2">
            <a:extLst>
              <a:ext uri="{28A0092B-C50C-407E-A947-70E740481C1C}">
                <a14:useLocalDpi xmlns:a14="http://schemas.microsoft.com/office/drawing/2010/main" val="0"/>
              </a:ext>
            </a:extLst>
          </a:blip>
          <a:srcRect t="8270" b="11836"/>
          <a:stretch/>
        </p:blipFill>
        <p:spPr bwMode="auto">
          <a:xfrm>
            <a:off x="784150" y="3140968"/>
            <a:ext cx="7584828" cy="3144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0873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95536" y="400050"/>
            <a:ext cx="8496943" cy="647700"/>
          </a:xfrm>
        </p:spPr>
        <p:txBody>
          <a:bodyPr>
            <a:normAutofit fontScale="90000"/>
          </a:bodyPr>
          <a:lstStyle/>
          <a:p>
            <a:r>
              <a:rPr lang="en-US" altLang="ko-KR" sz="4000" dirty="0">
                <a:latin typeface="Arial" panose="020B0604020202020204" pitchFamily="34" charset="0"/>
                <a:cs typeface="Arial" panose="020B0604020202020204" pitchFamily="34" charset="0"/>
              </a:rPr>
              <a:t>Open Interconnect Consortium (OIC)</a:t>
            </a:r>
          </a:p>
        </p:txBody>
      </p:sp>
      <p:sp>
        <p:nvSpPr>
          <p:cNvPr id="3" name="내용 개체 틀 2"/>
          <p:cNvSpPr>
            <a:spLocks noGrp="1"/>
          </p:cNvSpPr>
          <p:nvPr>
            <p:ph idx="1"/>
          </p:nvPr>
        </p:nvSpPr>
        <p:spPr>
          <a:xfrm>
            <a:off x="251520" y="1412776"/>
            <a:ext cx="8712968" cy="4824536"/>
          </a:xfrm>
        </p:spPr>
        <p:txBody>
          <a:bodyPr>
            <a:normAutofit fontScale="92500" lnSpcReduction="10000"/>
          </a:bodyPr>
          <a:lstStyle/>
          <a:p>
            <a:r>
              <a:rPr lang="en-US" altLang="ko-KR" sz="2000" dirty="0">
                <a:latin typeface="Arial" panose="020B0604020202020204" pitchFamily="34" charset="0"/>
                <a:cs typeface="Arial" panose="020B0604020202020204" pitchFamily="34" charset="0"/>
              </a:rPr>
              <a:t>The </a:t>
            </a:r>
            <a:r>
              <a:rPr lang="en-US" altLang="ko-KR" sz="2000" dirty="0" err="1">
                <a:latin typeface="Arial" panose="020B0604020202020204" pitchFamily="34" charset="0"/>
                <a:cs typeface="Arial" panose="020B0604020202020204" pitchFamily="34" charset="0"/>
              </a:rPr>
              <a:t>IoTivity</a:t>
            </a:r>
            <a:r>
              <a:rPr lang="en-US" altLang="ko-KR" sz="2000" dirty="0">
                <a:latin typeface="Arial" panose="020B0604020202020204" pitchFamily="34" charset="0"/>
                <a:cs typeface="Arial" panose="020B0604020202020204" pitchFamily="34" charset="0"/>
              </a:rPr>
              <a:t> framework APIs are based on a resource-based, </a:t>
            </a:r>
            <a:r>
              <a:rPr lang="en-US" altLang="ko-KR" sz="2000" b="1" dirty="0" err="1">
                <a:latin typeface="Arial" panose="020B0604020202020204" pitchFamily="34" charset="0"/>
                <a:cs typeface="Arial" panose="020B0604020202020204" pitchFamily="34" charset="0"/>
              </a:rPr>
              <a:t>RESTful</a:t>
            </a:r>
            <a:r>
              <a:rPr lang="en-US" altLang="ko-KR" sz="2000" b="1" dirty="0">
                <a:latin typeface="Arial" panose="020B0604020202020204" pitchFamily="34" charset="0"/>
                <a:cs typeface="Arial" panose="020B0604020202020204" pitchFamily="34" charset="0"/>
              </a:rPr>
              <a:t> </a:t>
            </a:r>
            <a:r>
              <a:rPr lang="en-US" altLang="ko-KR" sz="2000" dirty="0">
                <a:latin typeface="Arial" panose="020B0604020202020204" pitchFamily="34" charset="0"/>
                <a:cs typeface="Arial" panose="020B0604020202020204" pitchFamily="34" charset="0"/>
              </a:rPr>
              <a:t>architecture model</a:t>
            </a:r>
            <a:r>
              <a:rPr lang="en-US" altLang="ko-KR" sz="2000" dirty="0" smtClean="0">
                <a:latin typeface="Arial" panose="020B0604020202020204" pitchFamily="34" charset="0"/>
                <a:cs typeface="Arial" panose="020B0604020202020204" pitchFamily="34" charset="0"/>
              </a:rPr>
              <a:t>.</a:t>
            </a:r>
            <a:endParaRPr lang="en-US" altLang="ko-KR" sz="2000" dirty="0">
              <a:latin typeface="Arial" panose="020B0604020202020204" pitchFamily="34" charset="0"/>
              <a:cs typeface="Arial" panose="020B0604020202020204" pitchFamily="34" charset="0"/>
            </a:endParaRPr>
          </a:p>
          <a:p>
            <a:r>
              <a:rPr lang="en-US" altLang="ko-KR" sz="2000" dirty="0">
                <a:latin typeface="Arial" panose="020B0604020202020204" pitchFamily="34" charset="0"/>
                <a:cs typeface="Arial" panose="020B0604020202020204" pitchFamily="34" charset="0"/>
              </a:rPr>
              <a:t>The framework operates as middleware across all operating </a:t>
            </a:r>
            <a:r>
              <a:rPr lang="en-US" altLang="ko-KR" sz="2000" dirty="0" smtClean="0">
                <a:latin typeface="Arial" panose="020B0604020202020204" pitchFamily="34" charset="0"/>
                <a:cs typeface="Arial" panose="020B0604020202020204" pitchFamily="34" charset="0"/>
              </a:rPr>
              <a:t>systems(Linux, Arduino, </a:t>
            </a:r>
            <a:r>
              <a:rPr lang="en-US" altLang="ko-KR" sz="2000" dirty="0" err="1" smtClean="0">
                <a:latin typeface="Arial" panose="020B0604020202020204" pitchFamily="34" charset="0"/>
                <a:cs typeface="Arial" panose="020B0604020202020204" pitchFamily="34" charset="0"/>
              </a:rPr>
              <a:t>Tizen</a:t>
            </a:r>
            <a:r>
              <a:rPr lang="en-US" altLang="ko-KR" sz="2000" dirty="0" smtClean="0">
                <a:latin typeface="Arial" panose="020B0604020202020204" pitchFamily="34" charset="0"/>
                <a:cs typeface="Arial" panose="020B0604020202020204" pitchFamily="34" charset="0"/>
              </a:rPr>
              <a:t>) </a:t>
            </a:r>
            <a:r>
              <a:rPr lang="en-US" altLang="ko-KR" sz="2000" dirty="0">
                <a:latin typeface="Arial" panose="020B0604020202020204" pitchFamily="34" charset="0"/>
                <a:cs typeface="Arial" panose="020B0604020202020204" pitchFamily="34" charset="0"/>
              </a:rPr>
              <a:t>and connectivity platforms and has four essential building blocks</a:t>
            </a:r>
            <a:r>
              <a:rPr lang="en-US" altLang="ko-KR" sz="2000" dirty="0" smtClean="0">
                <a:latin typeface="Arial" panose="020B0604020202020204" pitchFamily="34" charset="0"/>
                <a:cs typeface="Arial" panose="020B0604020202020204" pitchFamily="34" charset="0"/>
              </a:rPr>
              <a:t>:</a:t>
            </a:r>
          </a:p>
          <a:p>
            <a:pPr marL="800100" lvl="1" indent="-342900">
              <a:buFont typeface="+mj-lt"/>
              <a:buAutoNum type="arabicPeriod"/>
            </a:pPr>
            <a:r>
              <a:rPr lang="en-US" altLang="ko-KR" sz="1600" b="1" dirty="0">
                <a:latin typeface="Arial" panose="020B0604020202020204" pitchFamily="34" charset="0"/>
                <a:cs typeface="Arial" panose="020B0604020202020204" pitchFamily="34" charset="0"/>
              </a:rPr>
              <a:t>Discovery</a:t>
            </a:r>
            <a:r>
              <a:rPr lang="en-US" altLang="ko-KR" sz="1600" dirty="0">
                <a:latin typeface="Arial" panose="020B0604020202020204" pitchFamily="34" charset="0"/>
                <a:cs typeface="Arial" panose="020B0604020202020204" pitchFamily="34" charset="0"/>
              </a:rPr>
              <a:t/>
            </a:r>
            <a:br>
              <a:rPr lang="en-US" altLang="ko-KR" sz="1600" dirty="0">
                <a:latin typeface="Arial" panose="020B0604020202020204" pitchFamily="34" charset="0"/>
                <a:cs typeface="Arial" panose="020B0604020202020204" pitchFamily="34" charset="0"/>
              </a:rPr>
            </a:br>
            <a:r>
              <a:rPr lang="en-US" altLang="ko-KR" sz="1600" dirty="0" err="1">
                <a:latin typeface="Arial" panose="020B0604020202020204" pitchFamily="34" charset="0"/>
                <a:cs typeface="Arial" panose="020B0604020202020204" pitchFamily="34" charset="0"/>
              </a:rPr>
              <a:t>IoTivity</a:t>
            </a:r>
            <a:r>
              <a:rPr lang="en-US" altLang="ko-KR" sz="1600" dirty="0">
                <a:latin typeface="Arial" panose="020B0604020202020204" pitchFamily="34" charset="0"/>
                <a:cs typeface="Arial" panose="020B0604020202020204" pitchFamily="34" charset="0"/>
              </a:rPr>
              <a:t> discovery supports multiple discovery mechanisms for devices and resources in proximity and remotely</a:t>
            </a:r>
            <a:r>
              <a:rPr lang="en-US" altLang="ko-KR" sz="1600" dirty="0" smtClean="0">
                <a:latin typeface="Arial" panose="020B0604020202020204" pitchFamily="34" charset="0"/>
                <a:cs typeface="Arial" panose="020B0604020202020204" pitchFamily="34" charset="0"/>
              </a:rPr>
              <a:t>. </a:t>
            </a:r>
            <a:r>
              <a:rPr lang="en-US" altLang="ko-KR" sz="1600" dirty="0" smtClean="0">
                <a:latin typeface="Arial" panose="020B0604020202020204" pitchFamily="34" charset="0"/>
                <a:cs typeface="Arial" panose="020B0604020202020204" pitchFamily="34" charset="0"/>
                <a:sym typeface="Wingdings" panose="05000000000000000000" pitchFamily="2" charset="2"/>
              </a:rPr>
              <a:t> </a:t>
            </a:r>
            <a:r>
              <a:rPr lang="en-US" altLang="ko-KR" sz="1600" b="1" dirty="0" err="1" smtClean="0">
                <a:latin typeface="Arial" panose="020B0604020202020204" pitchFamily="34" charset="0"/>
                <a:cs typeface="Arial" panose="020B0604020202020204" pitchFamily="34" charset="0"/>
              </a:rPr>
              <a:t>CoAP</a:t>
            </a:r>
            <a:r>
              <a:rPr lang="en-US" altLang="ko-KR" sz="1600" b="1" dirty="0" smtClean="0">
                <a:latin typeface="Arial" panose="020B0604020202020204" pitchFamily="34" charset="0"/>
                <a:cs typeface="Arial" panose="020B0604020202020204" pitchFamily="34" charset="0"/>
              </a:rPr>
              <a:t> </a:t>
            </a:r>
            <a:r>
              <a:rPr lang="en-US" altLang="ko-KR" sz="1600" b="1" dirty="0">
                <a:latin typeface="Arial" panose="020B0604020202020204" pitchFamily="34" charset="0"/>
                <a:cs typeface="Arial" panose="020B0604020202020204" pitchFamily="34" charset="0"/>
              </a:rPr>
              <a:t>Model</a:t>
            </a:r>
          </a:p>
          <a:p>
            <a:pPr marL="800100" lvl="1" indent="-342900">
              <a:buFont typeface="+mj-lt"/>
              <a:buAutoNum type="arabicPeriod"/>
            </a:pPr>
            <a:r>
              <a:rPr lang="en-US" altLang="ko-KR" sz="1600" b="1" dirty="0">
                <a:latin typeface="Arial" panose="020B0604020202020204" pitchFamily="34" charset="0"/>
                <a:cs typeface="Arial" panose="020B0604020202020204" pitchFamily="34" charset="0"/>
              </a:rPr>
              <a:t>Data transmission</a:t>
            </a:r>
            <a:r>
              <a:rPr lang="en-US" altLang="ko-KR" sz="1600" dirty="0">
                <a:latin typeface="Arial" panose="020B0604020202020204" pitchFamily="34" charset="0"/>
                <a:cs typeface="Arial" panose="020B0604020202020204" pitchFamily="34" charset="0"/>
              </a:rPr>
              <a:t/>
            </a:r>
            <a:br>
              <a:rPr lang="en-US" altLang="ko-KR" sz="1600" dirty="0">
                <a:latin typeface="Arial" panose="020B0604020202020204" pitchFamily="34" charset="0"/>
                <a:cs typeface="Arial" panose="020B0604020202020204" pitchFamily="34" charset="0"/>
              </a:rPr>
            </a:br>
            <a:r>
              <a:rPr lang="en-US" altLang="ko-KR" sz="1600" dirty="0" err="1">
                <a:latin typeface="Arial" panose="020B0604020202020204" pitchFamily="34" charset="0"/>
                <a:cs typeface="Arial" panose="020B0604020202020204" pitchFamily="34" charset="0"/>
              </a:rPr>
              <a:t>IoTivity</a:t>
            </a:r>
            <a:r>
              <a:rPr lang="en-US" altLang="ko-KR" sz="1600" dirty="0">
                <a:latin typeface="Arial" panose="020B0604020202020204" pitchFamily="34" charset="0"/>
                <a:cs typeface="Arial" panose="020B0604020202020204" pitchFamily="34" charset="0"/>
              </a:rPr>
              <a:t> data transmission supports information exchange and control based on a messaging and streaming model.</a:t>
            </a:r>
          </a:p>
          <a:p>
            <a:pPr marL="800100" lvl="1" indent="-342900">
              <a:buFont typeface="+mj-lt"/>
              <a:buAutoNum type="arabicPeriod"/>
            </a:pPr>
            <a:r>
              <a:rPr lang="en-US" altLang="ko-KR" sz="1600" b="1" dirty="0">
                <a:latin typeface="Arial" panose="020B0604020202020204" pitchFamily="34" charset="0"/>
                <a:cs typeface="Arial" panose="020B0604020202020204" pitchFamily="34" charset="0"/>
              </a:rPr>
              <a:t>Data Management</a:t>
            </a:r>
            <a:r>
              <a:rPr lang="en-US" altLang="ko-KR" sz="1600" dirty="0">
                <a:latin typeface="Arial" panose="020B0604020202020204" pitchFamily="34" charset="0"/>
                <a:cs typeface="Arial" panose="020B0604020202020204" pitchFamily="34" charset="0"/>
              </a:rPr>
              <a:t/>
            </a:r>
            <a:br>
              <a:rPr lang="en-US" altLang="ko-KR" sz="1600" dirty="0">
                <a:latin typeface="Arial" panose="020B0604020202020204" pitchFamily="34" charset="0"/>
                <a:cs typeface="Arial" panose="020B0604020202020204" pitchFamily="34" charset="0"/>
              </a:rPr>
            </a:br>
            <a:r>
              <a:rPr lang="en-US" altLang="ko-KR" sz="1600" dirty="0" err="1">
                <a:latin typeface="Arial" panose="020B0604020202020204" pitchFamily="34" charset="0"/>
                <a:cs typeface="Arial" panose="020B0604020202020204" pitchFamily="34" charset="0"/>
              </a:rPr>
              <a:t>IoTivity</a:t>
            </a:r>
            <a:r>
              <a:rPr lang="en-US" altLang="ko-KR" sz="1600" dirty="0">
                <a:latin typeface="Arial" panose="020B0604020202020204" pitchFamily="34" charset="0"/>
                <a:cs typeface="Arial" panose="020B0604020202020204" pitchFamily="34" charset="0"/>
              </a:rPr>
              <a:t> data management supports the collection, storage and analysis of data from various resources.</a:t>
            </a:r>
          </a:p>
          <a:p>
            <a:pPr marL="800100" lvl="1" indent="-342900">
              <a:buFont typeface="+mj-lt"/>
              <a:buAutoNum type="arabicPeriod"/>
            </a:pPr>
            <a:r>
              <a:rPr lang="en-US" altLang="ko-KR" sz="1600" b="1" dirty="0">
                <a:latin typeface="Arial" panose="020B0604020202020204" pitchFamily="34" charset="0"/>
                <a:cs typeface="Arial" panose="020B0604020202020204" pitchFamily="34" charset="0"/>
              </a:rPr>
              <a:t>Device management</a:t>
            </a:r>
            <a:r>
              <a:rPr lang="en-US" altLang="ko-KR" sz="1600" dirty="0">
                <a:latin typeface="Arial" panose="020B0604020202020204" pitchFamily="34" charset="0"/>
                <a:cs typeface="Arial" panose="020B0604020202020204" pitchFamily="34" charset="0"/>
              </a:rPr>
              <a:t/>
            </a:r>
            <a:br>
              <a:rPr lang="en-US" altLang="ko-KR" sz="1600" dirty="0">
                <a:latin typeface="Arial" panose="020B0604020202020204" pitchFamily="34" charset="0"/>
                <a:cs typeface="Arial" panose="020B0604020202020204" pitchFamily="34" charset="0"/>
              </a:rPr>
            </a:br>
            <a:r>
              <a:rPr lang="en-US" altLang="ko-KR" sz="1600" dirty="0" err="1">
                <a:latin typeface="Arial" panose="020B0604020202020204" pitchFamily="34" charset="0"/>
                <a:cs typeface="Arial" panose="020B0604020202020204" pitchFamily="34" charset="0"/>
              </a:rPr>
              <a:t>IoTivity</a:t>
            </a:r>
            <a:r>
              <a:rPr lang="en-US" altLang="ko-KR" sz="1600" dirty="0">
                <a:latin typeface="Arial" panose="020B0604020202020204" pitchFamily="34" charset="0"/>
                <a:cs typeface="Arial" panose="020B0604020202020204" pitchFamily="34" charset="0"/>
              </a:rPr>
              <a:t> device management supports configuration, provisioning and diagnostics of devices</a:t>
            </a:r>
            <a:r>
              <a:rPr lang="en-US" altLang="ko-KR" sz="1600" dirty="0" smtClean="0">
                <a:latin typeface="Arial" panose="020B0604020202020204" pitchFamily="34" charset="0"/>
                <a:cs typeface="Arial" panose="020B0604020202020204" pitchFamily="34" charset="0"/>
              </a:rPr>
              <a:t>.</a:t>
            </a:r>
          </a:p>
          <a:p>
            <a:pPr marL="800100" lvl="1" indent="-342900">
              <a:buFont typeface="+mj-lt"/>
              <a:buAutoNum type="arabicPeriod"/>
            </a:pPr>
            <a:endParaRPr lang="en-US" altLang="ko-KR" sz="1600" dirty="0">
              <a:latin typeface="Arial" panose="020B0604020202020204" pitchFamily="34" charset="0"/>
              <a:cs typeface="Arial" panose="020B0604020202020204" pitchFamily="34" charset="0"/>
            </a:endParaRPr>
          </a:p>
          <a:p>
            <a:pPr marL="457200" lvl="1" indent="0">
              <a:buNone/>
            </a:pPr>
            <a:r>
              <a:rPr lang="en-US" altLang="ko-KR" sz="1600" dirty="0">
                <a:latin typeface="Arial" panose="020B0604020202020204" pitchFamily="34" charset="0"/>
                <a:cs typeface="Arial" panose="020B0604020202020204" pitchFamily="34" charset="0"/>
                <a:hlinkClick r:id="rId2"/>
              </a:rPr>
              <a:t>https://www.iotivity.org/documentation/features</a:t>
            </a:r>
            <a:endParaRPr lang="en-US" altLang="ko-KR" sz="1600" dirty="0">
              <a:latin typeface="Arial" panose="020B0604020202020204" pitchFamily="34" charset="0"/>
              <a:cs typeface="Arial" panose="020B0604020202020204" pitchFamily="34" charset="0"/>
            </a:endParaRPr>
          </a:p>
          <a:p>
            <a:endParaRPr lang="en-US" altLang="ko-KR"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39734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sz="4000" dirty="0" smtClean="0">
                <a:latin typeface="Arial" panose="020B0604020202020204" pitchFamily="34" charset="0"/>
                <a:cs typeface="Arial" panose="020B0604020202020204" pitchFamily="34" charset="0"/>
              </a:rPr>
              <a:t>Thread Group</a:t>
            </a:r>
            <a:endParaRPr lang="en-US" altLang="ko-KR" sz="4000" dirty="0">
              <a:latin typeface="Arial" panose="020B0604020202020204" pitchFamily="34" charset="0"/>
              <a:cs typeface="Arial" panose="020B0604020202020204" pitchFamily="34" charset="0"/>
            </a:endParaRPr>
          </a:p>
        </p:txBody>
      </p:sp>
      <p:sp>
        <p:nvSpPr>
          <p:cNvPr id="3" name="내용 개체 틀 2"/>
          <p:cNvSpPr>
            <a:spLocks noGrp="1"/>
          </p:cNvSpPr>
          <p:nvPr>
            <p:ph idx="1"/>
          </p:nvPr>
        </p:nvSpPr>
        <p:spPr>
          <a:xfrm>
            <a:off x="179512" y="1340768"/>
            <a:ext cx="7886700" cy="4755649"/>
          </a:xfrm>
        </p:spPr>
        <p:txBody>
          <a:bodyPr>
            <a:normAutofit/>
          </a:bodyPr>
          <a:lstStyle/>
          <a:p>
            <a:r>
              <a:rPr lang="en-US" altLang="ko-KR" sz="2000" dirty="0">
                <a:latin typeface="Arial" panose="020B0604020202020204" pitchFamily="34" charset="0"/>
                <a:cs typeface="Arial" panose="020B0604020202020204" pitchFamily="34" charset="0"/>
              </a:rPr>
              <a:t>Thread was designed with one goal in mind: To create the very best way to </a:t>
            </a:r>
            <a:r>
              <a:rPr lang="en-US" altLang="ko-KR" sz="2000" b="1" dirty="0">
                <a:latin typeface="Arial" panose="020B0604020202020204" pitchFamily="34" charset="0"/>
                <a:cs typeface="Arial" panose="020B0604020202020204" pitchFamily="34" charset="0"/>
              </a:rPr>
              <a:t>connect and control products in</a:t>
            </a:r>
            <a:r>
              <a:rPr lang="en-US" altLang="ko-KR" sz="2000" dirty="0">
                <a:latin typeface="Arial" panose="020B0604020202020204" pitchFamily="34" charset="0"/>
                <a:cs typeface="Arial" panose="020B0604020202020204" pitchFamily="34" charset="0"/>
              </a:rPr>
              <a:t> </a:t>
            </a:r>
            <a:r>
              <a:rPr lang="en-US" altLang="ko-KR" sz="2000" b="1" dirty="0">
                <a:latin typeface="Arial" panose="020B0604020202020204" pitchFamily="34" charset="0"/>
                <a:cs typeface="Arial" panose="020B0604020202020204" pitchFamily="34" charset="0"/>
              </a:rPr>
              <a:t>the home</a:t>
            </a:r>
            <a:r>
              <a:rPr lang="en-US" altLang="ko-KR" sz="2000" b="1" dirty="0" smtClean="0">
                <a:latin typeface="Arial" panose="020B0604020202020204" pitchFamily="34" charset="0"/>
                <a:cs typeface="Arial" panose="020B0604020202020204" pitchFamily="34" charset="0"/>
              </a:rPr>
              <a:t>.</a:t>
            </a:r>
          </a:p>
          <a:p>
            <a:r>
              <a:rPr lang="en-US" altLang="ko-KR" sz="2000" dirty="0" smtClean="0">
                <a:latin typeface="Arial" panose="020B0604020202020204" pitchFamily="34" charset="0"/>
                <a:cs typeface="Arial" panose="020B0604020202020204" pitchFamily="34" charset="0"/>
              </a:rPr>
              <a:t>ARM, Samsung, Nest,…</a:t>
            </a:r>
            <a:endParaRPr lang="en-US" altLang="ko-KR" sz="2000" dirty="0">
              <a:latin typeface="Arial" panose="020B0604020202020204" pitchFamily="34" charset="0"/>
              <a:cs typeface="Arial" panose="020B0604020202020204" pitchFamily="34" charset="0"/>
            </a:endParaRPr>
          </a:p>
          <a:p>
            <a:pPr fontAlgn="ctr"/>
            <a:r>
              <a:rPr lang="en-US" altLang="ko-KR" sz="2000" dirty="0">
                <a:latin typeface="Arial" panose="020B0604020202020204" pitchFamily="34" charset="0"/>
                <a:cs typeface="Arial" panose="020B0604020202020204" pitchFamily="34" charset="0"/>
              </a:rPr>
              <a:t>Designed specifically for the home</a:t>
            </a:r>
          </a:p>
          <a:p>
            <a:pPr fontAlgn="ctr"/>
            <a:r>
              <a:rPr lang="en-US" altLang="ko-KR" sz="2000" dirty="0">
                <a:latin typeface="Arial" panose="020B0604020202020204" pitchFamily="34" charset="0"/>
                <a:cs typeface="Arial" panose="020B0604020202020204" pitchFamily="34" charset="0"/>
              </a:rPr>
              <a:t>Robust self-healing mesh network</a:t>
            </a:r>
          </a:p>
          <a:p>
            <a:pPr fontAlgn="ctr"/>
            <a:r>
              <a:rPr lang="en-US" altLang="ko-KR" sz="2000" dirty="0">
                <a:latin typeface="Arial" panose="020B0604020202020204" pitchFamily="34" charset="0"/>
                <a:cs typeface="Arial" panose="020B0604020202020204" pitchFamily="34" charset="0"/>
              </a:rPr>
              <a:t>No single point of failure</a:t>
            </a:r>
          </a:p>
          <a:p>
            <a:pPr fontAlgn="ctr"/>
            <a:r>
              <a:rPr lang="en-US" altLang="ko-KR" sz="2000" dirty="0">
                <a:latin typeface="Arial" panose="020B0604020202020204" pitchFamily="34" charset="0"/>
                <a:cs typeface="Arial" panose="020B0604020202020204" pitchFamily="34" charset="0"/>
              </a:rPr>
              <a:t>Interoperable by design using proven, open </a:t>
            </a:r>
            <a:r>
              <a:rPr lang="en-US" altLang="ko-KR" sz="2000" dirty="0" smtClean="0">
                <a:latin typeface="Arial" panose="020B0604020202020204" pitchFamily="34" charset="0"/>
                <a:cs typeface="Arial" panose="020B0604020202020204" pitchFamily="34" charset="0"/>
              </a:rPr>
              <a:t/>
            </a:r>
            <a:br>
              <a:rPr lang="en-US" altLang="ko-KR" sz="2000" dirty="0" smtClean="0">
                <a:latin typeface="Arial" panose="020B0604020202020204" pitchFamily="34" charset="0"/>
                <a:cs typeface="Arial" panose="020B0604020202020204" pitchFamily="34" charset="0"/>
              </a:rPr>
            </a:br>
            <a:r>
              <a:rPr lang="en-US" altLang="ko-KR" sz="2000" dirty="0" smtClean="0">
                <a:latin typeface="Arial" panose="020B0604020202020204" pitchFamily="34" charset="0"/>
                <a:cs typeface="Arial" panose="020B0604020202020204" pitchFamily="34" charset="0"/>
              </a:rPr>
              <a:t>standards </a:t>
            </a:r>
            <a:r>
              <a:rPr lang="en-US" altLang="ko-KR" sz="2000" dirty="0">
                <a:latin typeface="Arial" panose="020B0604020202020204" pitchFamily="34" charset="0"/>
                <a:cs typeface="Arial" panose="020B0604020202020204" pitchFamily="34" charset="0"/>
              </a:rPr>
              <a:t>and IPv6 technology with 6LoWPAN as </a:t>
            </a:r>
            <a:r>
              <a:rPr lang="en-US" altLang="ko-KR" sz="2000" dirty="0" smtClean="0">
                <a:latin typeface="Arial" panose="020B0604020202020204" pitchFamily="34" charset="0"/>
                <a:cs typeface="Arial" panose="020B0604020202020204" pitchFamily="34" charset="0"/>
              </a:rPr>
              <a:t/>
            </a:r>
            <a:br>
              <a:rPr lang="en-US" altLang="ko-KR" sz="2000" dirty="0" smtClean="0">
                <a:latin typeface="Arial" panose="020B0604020202020204" pitchFamily="34" charset="0"/>
                <a:cs typeface="Arial" panose="020B0604020202020204" pitchFamily="34" charset="0"/>
              </a:rPr>
            </a:br>
            <a:r>
              <a:rPr lang="en-US" altLang="ko-KR" sz="2000" dirty="0" smtClean="0">
                <a:latin typeface="Arial" panose="020B0604020202020204" pitchFamily="34" charset="0"/>
                <a:cs typeface="Arial" panose="020B0604020202020204" pitchFamily="34" charset="0"/>
              </a:rPr>
              <a:t>the </a:t>
            </a:r>
            <a:r>
              <a:rPr lang="en-US" altLang="ko-KR" sz="2000" dirty="0">
                <a:latin typeface="Arial" panose="020B0604020202020204" pitchFamily="34" charset="0"/>
                <a:cs typeface="Arial" panose="020B0604020202020204" pitchFamily="34" charset="0"/>
              </a:rPr>
              <a:t>foundation</a:t>
            </a:r>
          </a:p>
          <a:p>
            <a:pPr fontAlgn="ctr"/>
            <a:r>
              <a:rPr lang="en-US" altLang="ko-KR" sz="2000" dirty="0">
                <a:latin typeface="Arial" panose="020B0604020202020204" pitchFamily="34" charset="0"/>
                <a:cs typeface="Arial" panose="020B0604020202020204" pitchFamily="34" charset="0"/>
              </a:rPr>
              <a:t>Requires just a software enhancement for today’s </a:t>
            </a:r>
            <a:r>
              <a:rPr lang="en-US" altLang="ko-KR" sz="2000" dirty="0" smtClean="0">
                <a:latin typeface="Arial" panose="020B0604020202020204" pitchFamily="34" charset="0"/>
                <a:cs typeface="Arial" panose="020B0604020202020204" pitchFamily="34" charset="0"/>
              </a:rPr>
              <a:t/>
            </a:r>
            <a:br>
              <a:rPr lang="en-US" altLang="ko-KR" sz="2000" dirty="0" smtClean="0">
                <a:latin typeface="Arial" panose="020B0604020202020204" pitchFamily="34" charset="0"/>
                <a:cs typeface="Arial" panose="020B0604020202020204" pitchFamily="34" charset="0"/>
              </a:rPr>
            </a:br>
            <a:r>
              <a:rPr lang="en-US" altLang="ko-KR" sz="2000" dirty="0" smtClean="0">
                <a:latin typeface="Arial" panose="020B0604020202020204" pitchFamily="34" charset="0"/>
                <a:cs typeface="Arial" panose="020B0604020202020204" pitchFamily="34" charset="0"/>
              </a:rPr>
              <a:t>802.15.4 </a:t>
            </a:r>
            <a:r>
              <a:rPr lang="en-US" altLang="ko-KR" sz="2000" dirty="0">
                <a:latin typeface="Arial" panose="020B0604020202020204" pitchFamily="34" charset="0"/>
                <a:cs typeface="Arial" panose="020B0604020202020204" pitchFamily="34" charset="0"/>
              </a:rPr>
              <a:t>products</a:t>
            </a:r>
          </a:p>
          <a:p>
            <a:endParaRPr lang="en-US" altLang="ko-KR" sz="2000" dirty="0">
              <a:latin typeface="Arial" panose="020B0604020202020204" pitchFamily="34" charset="0"/>
              <a:cs typeface="Arial" panose="020B0604020202020204" pitchFamily="34" charset="0"/>
            </a:endParaRPr>
          </a:p>
        </p:txBody>
      </p:sp>
      <p:pic>
        <p:nvPicPr>
          <p:cNvPr id="4" name="그림 3"/>
          <p:cNvPicPr>
            <a:picLocks noChangeAspect="1"/>
          </p:cNvPicPr>
          <p:nvPr/>
        </p:nvPicPr>
        <p:blipFill>
          <a:blip r:embed="rId2"/>
          <a:stretch>
            <a:fillRect/>
          </a:stretch>
        </p:blipFill>
        <p:spPr>
          <a:xfrm>
            <a:off x="6372200" y="2420888"/>
            <a:ext cx="2692718" cy="3373755"/>
          </a:xfrm>
          <a:prstGeom prst="rect">
            <a:avLst/>
          </a:prstGeom>
        </p:spPr>
      </p:pic>
      <p:pic>
        <p:nvPicPr>
          <p:cNvPr id="5" name="그림 4"/>
          <p:cNvPicPr>
            <a:picLocks noChangeAspect="1"/>
          </p:cNvPicPr>
          <p:nvPr/>
        </p:nvPicPr>
        <p:blipFill>
          <a:blip r:embed="rId3"/>
          <a:stretch>
            <a:fillRect/>
          </a:stretch>
        </p:blipFill>
        <p:spPr>
          <a:xfrm>
            <a:off x="7611871" y="6154985"/>
            <a:ext cx="1143000" cy="352425"/>
          </a:xfrm>
          <a:prstGeom prst="rect">
            <a:avLst/>
          </a:prstGeom>
        </p:spPr>
      </p:pic>
    </p:spTree>
    <p:extLst>
      <p:ext uri="{BB962C8B-B14F-4D97-AF65-F5344CB8AC3E}">
        <p14:creationId xmlns:p14="http://schemas.microsoft.com/office/powerpoint/2010/main" val="36603978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sz="4000" dirty="0" smtClean="0">
                <a:latin typeface="Arial" panose="020B0604020202020204" pitchFamily="34" charset="0"/>
                <a:cs typeface="Arial" panose="020B0604020202020204" pitchFamily="34" charset="0"/>
              </a:rPr>
              <a:t>Thread Group</a:t>
            </a:r>
            <a:endParaRPr lang="en-US" altLang="ko-KR" sz="4000" dirty="0">
              <a:latin typeface="Arial" panose="020B0604020202020204" pitchFamily="34" charset="0"/>
              <a:cs typeface="Arial" panose="020B0604020202020204" pitchFamily="34" charset="0"/>
            </a:endParaRPr>
          </a:p>
        </p:txBody>
      </p:sp>
      <p:sp>
        <p:nvSpPr>
          <p:cNvPr id="3" name="내용 개체 틀 2"/>
          <p:cNvSpPr>
            <a:spLocks noGrp="1"/>
          </p:cNvSpPr>
          <p:nvPr>
            <p:ph idx="1"/>
          </p:nvPr>
        </p:nvSpPr>
        <p:spPr>
          <a:xfrm>
            <a:off x="251520" y="1412776"/>
            <a:ext cx="5112568" cy="5040560"/>
          </a:xfrm>
        </p:spPr>
        <p:txBody>
          <a:bodyPr>
            <a:normAutofit/>
          </a:bodyPr>
          <a:lstStyle/>
          <a:p>
            <a:pPr fontAlgn="ctr"/>
            <a:r>
              <a:rPr lang="en-US" altLang="ko-KR" sz="2000" dirty="0">
                <a:latin typeface="Arial" panose="020B0604020202020204" pitchFamily="34" charset="0"/>
                <a:cs typeface="Arial" panose="020B0604020202020204" pitchFamily="34" charset="0"/>
              </a:rPr>
              <a:t>Simple installation using your smartphone, </a:t>
            </a:r>
            <a:r>
              <a:rPr lang="en-US" altLang="ko-KR" sz="2000" dirty="0" smtClean="0">
                <a:latin typeface="Arial" panose="020B0604020202020204" pitchFamily="34" charset="0"/>
                <a:cs typeface="Arial" panose="020B0604020202020204" pitchFamily="34" charset="0"/>
              </a:rPr>
              <a:t>tablet </a:t>
            </a:r>
            <a:r>
              <a:rPr lang="en-US" altLang="ko-KR" sz="2000" dirty="0">
                <a:latin typeface="Arial" panose="020B0604020202020204" pitchFamily="34" charset="0"/>
                <a:cs typeface="Arial" panose="020B0604020202020204" pitchFamily="34" charset="0"/>
              </a:rPr>
              <a:t>or computer</a:t>
            </a:r>
          </a:p>
          <a:p>
            <a:pPr fontAlgn="ctr"/>
            <a:r>
              <a:rPr lang="en-US" altLang="ko-KR" sz="2000" dirty="0">
                <a:latin typeface="Arial" panose="020B0604020202020204" pitchFamily="34" charset="0"/>
                <a:cs typeface="Arial" panose="020B0604020202020204" pitchFamily="34" charset="0"/>
              </a:rPr>
              <a:t>Scalable to connect 250+ devices into a single network supporting multiple hops</a:t>
            </a:r>
          </a:p>
          <a:p>
            <a:pPr fontAlgn="ctr"/>
            <a:r>
              <a:rPr lang="en-US" altLang="ko-KR" sz="2000" dirty="0">
                <a:latin typeface="Arial" panose="020B0604020202020204" pitchFamily="34" charset="0"/>
                <a:cs typeface="Arial" panose="020B0604020202020204" pitchFamily="34" charset="0"/>
              </a:rPr>
              <a:t>Provides security at network and application layers</a:t>
            </a:r>
          </a:p>
          <a:p>
            <a:pPr fontAlgn="ctr"/>
            <a:r>
              <a:rPr lang="en-US" altLang="ko-KR" sz="2000" dirty="0">
                <a:latin typeface="Arial" panose="020B0604020202020204" pitchFamily="34" charset="0"/>
                <a:cs typeface="Arial" panose="020B0604020202020204" pitchFamily="34" charset="0"/>
              </a:rPr>
              <a:t>Product install codes are used to ensure only authorized devices can join the network</a:t>
            </a:r>
          </a:p>
          <a:p>
            <a:pPr fontAlgn="ctr"/>
            <a:r>
              <a:rPr lang="en-US" altLang="ko-KR" sz="2000" dirty="0">
                <a:latin typeface="Arial" panose="020B0604020202020204" pitchFamily="34" charset="0"/>
                <a:cs typeface="Arial" panose="020B0604020202020204" pitchFamily="34" charset="0"/>
              </a:rPr>
              <a:t>Supported by banking-class, public-key cryptography</a:t>
            </a:r>
          </a:p>
        </p:txBody>
      </p:sp>
      <p:pic>
        <p:nvPicPr>
          <p:cNvPr id="5" name="그림 4"/>
          <p:cNvPicPr>
            <a:picLocks noChangeAspect="1"/>
          </p:cNvPicPr>
          <p:nvPr/>
        </p:nvPicPr>
        <p:blipFill>
          <a:blip r:embed="rId2"/>
          <a:stretch>
            <a:fillRect/>
          </a:stretch>
        </p:blipFill>
        <p:spPr>
          <a:xfrm>
            <a:off x="5467248" y="1825624"/>
            <a:ext cx="3467100" cy="3581400"/>
          </a:xfrm>
          <a:prstGeom prst="rect">
            <a:avLst/>
          </a:prstGeom>
        </p:spPr>
      </p:pic>
    </p:spTree>
    <p:extLst>
      <p:ext uri="{BB962C8B-B14F-4D97-AF65-F5344CB8AC3E}">
        <p14:creationId xmlns:p14="http://schemas.microsoft.com/office/powerpoint/2010/main" val="944689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457200" y="404664"/>
            <a:ext cx="8229600" cy="792088"/>
          </a:xfrm>
        </p:spPr>
        <p:txBody>
          <a:bodyPr>
            <a:normAutofit fontScale="92500" lnSpcReduction="20000"/>
          </a:bodyPr>
          <a:lstStyle/>
          <a:p>
            <a:pPr marL="0" indent="0" algn="ctr">
              <a:buNone/>
            </a:pPr>
            <a:r>
              <a:rPr lang="en-US" altLang="ko-KR" sz="3500" b="1" dirty="0" smtClean="0">
                <a:latin typeface="Arial" panose="020B0604020202020204" pitchFamily="34" charset="0"/>
                <a:cs typeface="Arial" panose="020B0604020202020204" pitchFamily="34" charset="0"/>
              </a:rPr>
              <a:t>oneM2M</a:t>
            </a:r>
          </a:p>
          <a:p>
            <a:pPr marL="0" indent="0">
              <a:buNone/>
            </a:pPr>
            <a:r>
              <a:rPr lang="en-US" altLang="ko-KR" sz="2000" b="1" dirty="0" smtClean="0">
                <a:latin typeface="Arial" panose="020B0604020202020204" pitchFamily="34" charset="0"/>
                <a:cs typeface="Arial" panose="020B0604020202020204" pitchFamily="34" charset="0"/>
              </a:rPr>
              <a:t>        		: </a:t>
            </a:r>
            <a:r>
              <a:rPr lang="en-US" altLang="ko-KR" sz="2000" dirty="0">
                <a:latin typeface="Arial" panose="020B0604020202020204" pitchFamily="34" charset="0"/>
                <a:cs typeface="Arial" panose="020B0604020202020204" pitchFamily="34" charset="0"/>
              </a:rPr>
              <a:t>Standards for M2M and the Internet of Things</a:t>
            </a:r>
            <a:endParaRPr lang="en-US" altLang="ko-KR" sz="1500" dirty="0" smtClean="0">
              <a:latin typeface="Arial" panose="020B0604020202020204" pitchFamily="34" charset="0"/>
              <a:cs typeface="Arial" panose="020B0604020202020204" pitchFamily="34" charset="0"/>
            </a:endParaRPr>
          </a:p>
          <a:p>
            <a:pPr marL="0" indent="0">
              <a:buNone/>
            </a:pPr>
            <a:endParaRPr lang="en-US" altLang="ko-KR" sz="1000" i="1" dirty="0">
              <a:latin typeface="Arial" panose="020B0604020202020204" pitchFamily="34" charset="0"/>
              <a:cs typeface="Arial" panose="020B0604020202020204" pitchFamily="34" charset="0"/>
            </a:endParaRPr>
          </a:p>
        </p:txBody>
      </p:sp>
      <p:sp>
        <p:nvSpPr>
          <p:cNvPr id="2" name="TextBox 1"/>
          <p:cNvSpPr txBox="1"/>
          <p:nvPr/>
        </p:nvSpPr>
        <p:spPr>
          <a:xfrm>
            <a:off x="107504" y="1203414"/>
            <a:ext cx="8856984" cy="5293757"/>
          </a:xfrm>
          <a:prstGeom prst="rect">
            <a:avLst/>
          </a:prstGeom>
          <a:noFill/>
        </p:spPr>
        <p:txBody>
          <a:bodyPr wrap="square" rtlCol="0">
            <a:spAutoFit/>
          </a:bodyPr>
          <a:lstStyle/>
          <a:p>
            <a:r>
              <a:rPr lang="en-US" altLang="ko-KR" sz="1500" b="1" dirty="0" smtClean="0">
                <a:cs typeface="Arial" panose="020B0604020202020204" pitchFamily="34" charset="0"/>
              </a:rPr>
              <a:t>OneM2M is the leading global standardization body for M2M and </a:t>
            </a:r>
            <a:r>
              <a:rPr lang="en-US" altLang="ko-KR" sz="1500" b="1" dirty="0" err="1" smtClean="0">
                <a:cs typeface="Arial" panose="020B0604020202020204" pitchFamily="34" charset="0"/>
              </a:rPr>
              <a:t>IoT</a:t>
            </a:r>
            <a:r>
              <a:rPr lang="en-US" altLang="ko-KR" sz="1500" dirty="0" smtClean="0">
                <a:cs typeface="Arial" panose="020B0604020202020204" pitchFamily="34" charset="0"/>
              </a:rPr>
              <a:t>. It was established through an alliance of standards organizations to develop a single horizontal platform for the exchange and sharing of data among all applications. </a:t>
            </a:r>
          </a:p>
          <a:p>
            <a:endParaRPr lang="en-US" altLang="ko-KR" sz="1500" dirty="0" smtClean="0">
              <a:cs typeface="Arial" panose="020B0604020202020204" pitchFamily="34" charset="0"/>
            </a:endParaRPr>
          </a:p>
          <a:p>
            <a:r>
              <a:rPr lang="en-US" altLang="ko-KR" sz="1400" dirty="0">
                <a:cs typeface="Arial" panose="020B0604020202020204" pitchFamily="34" charset="0"/>
              </a:rPr>
              <a:t>to </a:t>
            </a:r>
            <a:r>
              <a:rPr lang="en-US" altLang="ko-KR" sz="1400" b="1" dirty="0">
                <a:solidFill>
                  <a:srgbClr val="C00000"/>
                </a:solidFill>
                <a:cs typeface="Arial" panose="020B0604020202020204" pitchFamily="34" charset="0"/>
              </a:rPr>
              <a:t>develop technical specifications </a:t>
            </a:r>
            <a:r>
              <a:rPr lang="en-US" altLang="ko-KR" sz="1400" dirty="0">
                <a:cs typeface="Arial" panose="020B0604020202020204" pitchFamily="34" charset="0"/>
              </a:rPr>
              <a:t>which address the need for a common M2M Service Layer that can be readily embedded within various hardware and software, and relied upon to connect the myriad of devices in the field with M2M application servers worldwide. </a:t>
            </a:r>
          </a:p>
          <a:p>
            <a:endParaRPr lang="en-US" altLang="ko-KR" sz="1400" dirty="0">
              <a:cs typeface="Arial" panose="020B0604020202020204" pitchFamily="34" charset="0"/>
            </a:endParaRPr>
          </a:p>
          <a:p>
            <a:r>
              <a:rPr lang="en-US" altLang="ko-KR" sz="1400" dirty="0">
                <a:cs typeface="Arial" panose="020B0604020202020204" pitchFamily="34" charset="0"/>
              </a:rPr>
              <a:t>A critical objective of oneM2M is to attract and actively involve organizations from M2M-related business domains such as: telematics and intelligent transportation, healthcare, utilities, industrial automation, smart homes, etc. Initially, </a:t>
            </a:r>
            <a:r>
              <a:rPr lang="en-US" altLang="ko-KR" sz="1400" dirty="0">
                <a:solidFill>
                  <a:srgbClr val="C00000"/>
                </a:solidFill>
                <a:cs typeface="Arial" panose="020B0604020202020204" pitchFamily="34" charset="0"/>
              </a:rPr>
              <a:t>oneM2M shall prepare, approve and maintain the necessary set of Technical Specifications and Technical Reports </a:t>
            </a:r>
            <a:r>
              <a:rPr lang="en-US" altLang="ko-KR" sz="1400" dirty="0">
                <a:cs typeface="Arial" panose="020B0604020202020204" pitchFamily="34" charset="0"/>
              </a:rPr>
              <a:t>for:</a:t>
            </a:r>
          </a:p>
          <a:p>
            <a:endParaRPr lang="en-US" altLang="ko-KR" sz="1200" dirty="0">
              <a:cs typeface="Arial" panose="020B0604020202020204" pitchFamily="34" charset="0"/>
            </a:endParaRPr>
          </a:p>
          <a:p>
            <a:r>
              <a:rPr lang="en-US" altLang="ko-KR" sz="1100" dirty="0">
                <a:cs typeface="Arial" panose="020B0604020202020204" pitchFamily="34" charset="0"/>
              </a:rPr>
              <a:t>-</a:t>
            </a:r>
            <a:r>
              <a:rPr lang="en-US" altLang="ko-KR" sz="1100" b="1" dirty="0">
                <a:solidFill>
                  <a:schemeClr val="tx1">
                    <a:lumMod val="85000"/>
                    <a:lumOff val="15000"/>
                  </a:schemeClr>
                </a:solidFill>
                <a:cs typeface="Arial" panose="020B0604020202020204" pitchFamily="34" charset="0"/>
              </a:rPr>
              <a:t>Use cases and requirements </a:t>
            </a:r>
            <a:r>
              <a:rPr lang="en-US" altLang="ko-KR" sz="1100" dirty="0">
                <a:cs typeface="Arial" panose="020B0604020202020204" pitchFamily="34" charset="0"/>
              </a:rPr>
              <a:t>for a common set of Service Layer capabilities;</a:t>
            </a:r>
          </a:p>
          <a:p>
            <a:r>
              <a:rPr lang="en-US" altLang="ko-KR" sz="1100" dirty="0">
                <a:cs typeface="Arial" panose="020B0604020202020204" pitchFamily="34" charset="0"/>
              </a:rPr>
              <a:t>-</a:t>
            </a:r>
            <a:r>
              <a:rPr lang="en-US" altLang="ko-KR" sz="1100" b="1" dirty="0">
                <a:solidFill>
                  <a:schemeClr val="tx1">
                    <a:lumMod val="85000"/>
                    <a:lumOff val="15000"/>
                  </a:schemeClr>
                </a:solidFill>
                <a:cs typeface="Arial" panose="020B0604020202020204" pitchFamily="34" charset="0"/>
              </a:rPr>
              <a:t>Service Layer </a:t>
            </a:r>
            <a:r>
              <a:rPr lang="en-US" altLang="ko-KR" sz="1100" dirty="0">
                <a:solidFill>
                  <a:schemeClr val="tx1">
                    <a:lumMod val="85000"/>
                    <a:lumOff val="15000"/>
                  </a:schemeClr>
                </a:solidFill>
                <a:cs typeface="Arial" panose="020B0604020202020204" pitchFamily="34" charset="0"/>
              </a:rPr>
              <a:t>aspects</a:t>
            </a:r>
            <a:r>
              <a:rPr lang="en-US" altLang="ko-KR" sz="1100" b="1" dirty="0">
                <a:solidFill>
                  <a:schemeClr val="tx1">
                    <a:lumMod val="85000"/>
                    <a:lumOff val="15000"/>
                  </a:schemeClr>
                </a:solidFill>
                <a:cs typeface="Arial" panose="020B0604020202020204" pitchFamily="34" charset="0"/>
              </a:rPr>
              <a:t> </a:t>
            </a:r>
            <a:r>
              <a:rPr lang="en-US" altLang="ko-KR" sz="1100" dirty="0">
                <a:cs typeface="Arial" panose="020B0604020202020204" pitchFamily="34" charset="0"/>
              </a:rPr>
              <a:t>with high level and detailed service architecture, in light of an access independent view of end-to-end services;</a:t>
            </a:r>
          </a:p>
          <a:p>
            <a:r>
              <a:rPr lang="en-US" altLang="ko-KR" sz="1100" dirty="0">
                <a:cs typeface="Arial" panose="020B0604020202020204" pitchFamily="34" charset="0"/>
              </a:rPr>
              <a:t>-</a:t>
            </a:r>
            <a:r>
              <a:rPr lang="en-US" altLang="ko-KR" sz="1100" b="1" dirty="0">
                <a:cs typeface="Arial" panose="020B0604020202020204" pitchFamily="34" charset="0"/>
              </a:rPr>
              <a:t>Protocols/APIs/standard objects </a:t>
            </a:r>
            <a:r>
              <a:rPr lang="en-US" altLang="ko-KR" sz="1100" dirty="0">
                <a:cs typeface="Arial" panose="020B0604020202020204" pitchFamily="34" charset="0"/>
              </a:rPr>
              <a:t>based on this architecture (open interfaces &amp; protocols);</a:t>
            </a:r>
          </a:p>
          <a:p>
            <a:r>
              <a:rPr lang="en-US" altLang="ko-KR" sz="1100" dirty="0">
                <a:cs typeface="Arial" panose="020B0604020202020204" pitchFamily="34" charset="0"/>
              </a:rPr>
              <a:t>-</a:t>
            </a:r>
            <a:r>
              <a:rPr lang="en-US" altLang="ko-KR" sz="1100" b="1" dirty="0">
                <a:cs typeface="Arial" panose="020B0604020202020204" pitchFamily="34" charset="0"/>
              </a:rPr>
              <a:t>Security and privacy </a:t>
            </a:r>
            <a:r>
              <a:rPr lang="en-US" altLang="ko-KR" sz="1100" dirty="0">
                <a:cs typeface="Arial" panose="020B0604020202020204" pitchFamily="34" charset="0"/>
              </a:rPr>
              <a:t>aspects (authentication, encryption, integrity verification);</a:t>
            </a:r>
          </a:p>
          <a:p>
            <a:r>
              <a:rPr lang="en-US" altLang="ko-KR" sz="1100" dirty="0">
                <a:cs typeface="Arial" panose="020B0604020202020204" pitchFamily="34" charset="0"/>
              </a:rPr>
              <a:t>-</a:t>
            </a:r>
            <a:r>
              <a:rPr lang="en-US" altLang="ko-KR" sz="1100" b="1" dirty="0">
                <a:cs typeface="Arial" panose="020B0604020202020204" pitchFamily="34" charset="0"/>
              </a:rPr>
              <a:t>Reachability and discovery </a:t>
            </a:r>
            <a:r>
              <a:rPr lang="en-US" altLang="ko-KR" sz="1100" dirty="0">
                <a:cs typeface="Arial" panose="020B0604020202020204" pitchFamily="34" charset="0"/>
              </a:rPr>
              <a:t>of applications;</a:t>
            </a:r>
          </a:p>
          <a:p>
            <a:r>
              <a:rPr lang="en-US" altLang="ko-KR" sz="1100" dirty="0">
                <a:cs typeface="Arial" panose="020B0604020202020204" pitchFamily="34" charset="0"/>
              </a:rPr>
              <a:t>-</a:t>
            </a:r>
            <a:r>
              <a:rPr lang="en-US" altLang="ko-KR" sz="1100" b="1" dirty="0">
                <a:cs typeface="Arial" panose="020B0604020202020204" pitchFamily="34" charset="0"/>
              </a:rPr>
              <a:t>Interoperability,</a:t>
            </a:r>
            <a:r>
              <a:rPr lang="en-US" altLang="ko-KR" sz="1100" dirty="0">
                <a:cs typeface="Arial" panose="020B0604020202020204" pitchFamily="34" charset="0"/>
              </a:rPr>
              <a:t> including test and conformance specifications;</a:t>
            </a:r>
          </a:p>
          <a:p>
            <a:r>
              <a:rPr lang="en-US" altLang="ko-KR" sz="1100" dirty="0">
                <a:cs typeface="Arial" panose="020B0604020202020204" pitchFamily="34" charset="0"/>
              </a:rPr>
              <a:t>-</a:t>
            </a:r>
            <a:r>
              <a:rPr lang="en-US" altLang="ko-KR" sz="1100" b="1" dirty="0">
                <a:cs typeface="Arial" panose="020B0604020202020204" pitchFamily="34" charset="0"/>
              </a:rPr>
              <a:t>Collection of data </a:t>
            </a:r>
            <a:r>
              <a:rPr lang="en-US" altLang="ko-KR" sz="1100" dirty="0">
                <a:cs typeface="Arial" panose="020B0604020202020204" pitchFamily="34" charset="0"/>
              </a:rPr>
              <a:t>for charging records (to be used for billing and statistical purposes);</a:t>
            </a:r>
          </a:p>
          <a:p>
            <a:r>
              <a:rPr lang="en-US" altLang="ko-KR" sz="1100" dirty="0">
                <a:cs typeface="Arial" panose="020B0604020202020204" pitchFamily="34" charset="0"/>
              </a:rPr>
              <a:t>-</a:t>
            </a:r>
            <a:r>
              <a:rPr lang="en-US" altLang="ko-KR" sz="1100" b="1" dirty="0">
                <a:cs typeface="Arial" panose="020B0604020202020204" pitchFamily="34" charset="0"/>
              </a:rPr>
              <a:t>Identification and naming </a:t>
            </a:r>
            <a:r>
              <a:rPr lang="en-US" altLang="ko-KR" sz="1100" dirty="0">
                <a:cs typeface="Arial" panose="020B0604020202020204" pitchFamily="34" charset="0"/>
              </a:rPr>
              <a:t>of devices and applications;</a:t>
            </a:r>
          </a:p>
          <a:p>
            <a:r>
              <a:rPr lang="en-US" altLang="ko-KR" sz="1100" dirty="0">
                <a:cs typeface="Arial" panose="020B0604020202020204" pitchFamily="34" charset="0"/>
              </a:rPr>
              <a:t>-</a:t>
            </a:r>
            <a:r>
              <a:rPr lang="en-US" altLang="ko-KR" sz="1100" b="1" dirty="0">
                <a:cs typeface="Arial" panose="020B0604020202020204" pitchFamily="34" charset="0"/>
              </a:rPr>
              <a:t>Information models </a:t>
            </a:r>
            <a:r>
              <a:rPr lang="en-US" altLang="ko-KR" sz="1100" dirty="0">
                <a:cs typeface="Arial" panose="020B0604020202020204" pitchFamily="34" charset="0"/>
              </a:rPr>
              <a:t>and</a:t>
            </a:r>
            <a:r>
              <a:rPr lang="en-US" altLang="ko-KR" sz="1100" b="1" dirty="0">
                <a:cs typeface="Arial" panose="020B0604020202020204" pitchFamily="34" charset="0"/>
              </a:rPr>
              <a:t> data management </a:t>
            </a:r>
            <a:r>
              <a:rPr lang="en-US" altLang="ko-KR" sz="1100" dirty="0">
                <a:cs typeface="Arial" panose="020B0604020202020204" pitchFamily="34" charset="0"/>
              </a:rPr>
              <a:t>(including store and subscribe/notify functionality);</a:t>
            </a:r>
          </a:p>
          <a:p>
            <a:r>
              <a:rPr lang="en-US" altLang="ko-KR" sz="1100" dirty="0">
                <a:cs typeface="Arial" panose="020B0604020202020204" pitchFamily="34" charset="0"/>
              </a:rPr>
              <a:t>-</a:t>
            </a:r>
            <a:r>
              <a:rPr lang="en-US" altLang="ko-KR" sz="1100" b="1" dirty="0">
                <a:cs typeface="Arial" panose="020B0604020202020204" pitchFamily="34" charset="0"/>
              </a:rPr>
              <a:t>Management </a:t>
            </a:r>
            <a:r>
              <a:rPr lang="en-US" altLang="ko-KR" sz="1100" dirty="0">
                <a:cs typeface="Arial" panose="020B0604020202020204" pitchFamily="34" charset="0"/>
              </a:rPr>
              <a:t>aspects (including remote management of entities); and</a:t>
            </a:r>
          </a:p>
          <a:p>
            <a:r>
              <a:rPr lang="en-US" altLang="ko-KR" sz="1100" dirty="0">
                <a:cs typeface="Arial" panose="020B0604020202020204" pitchFamily="34" charset="0"/>
              </a:rPr>
              <a:t>-</a:t>
            </a:r>
            <a:r>
              <a:rPr lang="en-US" altLang="ko-KR" sz="1100" b="1" dirty="0">
                <a:cs typeface="Arial" panose="020B0604020202020204" pitchFamily="34" charset="0"/>
              </a:rPr>
              <a:t>Common use cases, terminal/module</a:t>
            </a:r>
            <a:r>
              <a:rPr lang="en-US" altLang="ko-KR" sz="1100" dirty="0">
                <a:cs typeface="Arial" panose="020B0604020202020204" pitchFamily="34" charset="0"/>
              </a:rPr>
              <a:t> aspects, including Service Layer interfaces/APIs between:</a:t>
            </a:r>
          </a:p>
          <a:p>
            <a:pPr lvl="1"/>
            <a:r>
              <a:rPr lang="en-US" altLang="ko-KR" sz="1100" dirty="0">
                <a:cs typeface="Arial" panose="020B0604020202020204" pitchFamily="34" charset="0"/>
              </a:rPr>
              <a:t>-Application and Service Layers;</a:t>
            </a:r>
          </a:p>
          <a:p>
            <a:pPr lvl="1"/>
            <a:r>
              <a:rPr lang="en-US" altLang="ko-KR" sz="1100" dirty="0">
                <a:cs typeface="Arial" panose="020B0604020202020204" pitchFamily="34" charset="0"/>
              </a:rPr>
              <a:t>-Service Layer and communication </a:t>
            </a:r>
            <a:r>
              <a:rPr lang="en-US" altLang="ko-KR" sz="1100" dirty="0" smtClean="0">
                <a:cs typeface="Arial" panose="020B0604020202020204" pitchFamily="34" charset="0"/>
              </a:rPr>
              <a:t>functions</a:t>
            </a:r>
            <a:endParaRPr lang="en-US" altLang="ko-KR" sz="1100" dirty="0">
              <a:cs typeface="Arial" panose="020B0604020202020204" pitchFamily="34" charset="0"/>
            </a:endParaRPr>
          </a:p>
        </p:txBody>
      </p:sp>
      <p:pic>
        <p:nvPicPr>
          <p:cNvPr id="1026" name="Picture 2" descr="http://www.onem2m.org/images/oneM2M_logo/oneM2M_Logo_transparent_196x13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7334" y="5445224"/>
            <a:ext cx="1872208" cy="1241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49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457200" y="260648"/>
            <a:ext cx="8229600" cy="1008112"/>
          </a:xfrm>
        </p:spPr>
        <p:txBody>
          <a:bodyPr>
            <a:normAutofit/>
          </a:bodyPr>
          <a:lstStyle/>
          <a:p>
            <a:pPr marL="0" indent="0" algn="ctr">
              <a:buNone/>
            </a:pPr>
            <a:r>
              <a:rPr lang="en-US" altLang="ko-KR" b="1" dirty="0" smtClean="0">
                <a:latin typeface="Arial" panose="020B0604020202020204" pitchFamily="34" charset="0"/>
                <a:cs typeface="Arial" panose="020B0604020202020204" pitchFamily="34" charset="0"/>
              </a:rPr>
              <a:t>oneM2M (one Machine to Machine) </a:t>
            </a:r>
          </a:p>
          <a:p>
            <a:pPr marL="0" indent="0">
              <a:buNone/>
            </a:pPr>
            <a:r>
              <a:rPr lang="en-US" altLang="ko-KR" sz="2000" b="1" dirty="0" smtClean="0">
                <a:latin typeface="Arial" panose="020B0604020202020204" pitchFamily="34" charset="0"/>
                <a:cs typeface="Arial" panose="020B0604020202020204" pitchFamily="34" charset="0"/>
              </a:rPr>
              <a:t>        		: </a:t>
            </a:r>
            <a:r>
              <a:rPr lang="en-US" altLang="ko-KR" sz="2000" dirty="0">
                <a:latin typeface="Arial" panose="020B0604020202020204" pitchFamily="34" charset="0"/>
                <a:cs typeface="Arial" panose="020B0604020202020204" pitchFamily="34" charset="0"/>
              </a:rPr>
              <a:t>Standards for M2M and the Internet of Things</a:t>
            </a:r>
            <a:endParaRPr lang="en-US" altLang="ko-KR" sz="1500" dirty="0" smtClean="0">
              <a:latin typeface="Arial" panose="020B0604020202020204" pitchFamily="34" charset="0"/>
              <a:cs typeface="Arial" panose="020B0604020202020204" pitchFamily="34" charset="0"/>
            </a:endParaRPr>
          </a:p>
          <a:p>
            <a:pPr marL="0" indent="0">
              <a:buNone/>
            </a:pPr>
            <a:endParaRPr lang="en-US" altLang="ko-KR" sz="1000" i="1" dirty="0">
              <a:latin typeface="Arial" panose="020B0604020202020204" pitchFamily="34" charset="0"/>
              <a:cs typeface="Arial" panose="020B0604020202020204" pitchFamily="34" charset="0"/>
            </a:endParaRPr>
          </a:p>
        </p:txBody>
      </p:sp>
      <p:sp>
        <p:nvSpPr>
          <p:cNvPr id="2" name="TextBox 1"/>
          <p:cNvSpPr txBox="1"/>
          <p:nvPr/>
        </p:nvSpPr>
        <p:spPr>
          <a:xfrm>
            <a:off x="755576" y="1700808"/>
            <a:ext cx="7776864" cy="3539430"/>
          </a:xfrm>
          <a:prstGeom prst="rect">
            <a:avLst/>
          </a:prstGeom>
          <a:noFill/>
        </p:spPr>
        <p:txBody>
          <a:bodyPr wrap="square" rtlCol="0">
            <a:spAutoFit/>
          </a:bodyPr>
          <a:lstStyle/>
          <a:p>
            <a:r>
              <a:rPr lang="en-US" altLang="ko-KR" sz="1400" b="1" dirty="0" smtClean="0">
                <a:cs typeface="Arial" panose="020B0604020202020204" pitchFamily="34" charset="0"/>
              </a:rPr>
              <a:t>oneM2M </a:t>
            </a:r>
            <a:r>
              <a:rPr lang="en-US" altLang="ko-KR" sz="1400" b="1" dirty="0">
                <a:cs typeface="Arial" panose="020B0604020202020204" pitchFamily="34" charset="0"/>
              </a:rPr>
              <a:t>FOUNDING </a:t>
            </a:r>
            <a:r>
              <a:rPr lang="en-US" altLang="ko-KR" sz="1400" b="1" dirty="0" smtClean="0">
                <a:cs typeface="Arial" panose="020B0604020202020204" pitchFamily="34" charset="0"/>
              </a:rPr>
              <a:t>PARTNERS</a:t>
            </a:r>
          </a:p>
          <a:p>
            <a:endParaRPr lang="en-US" altLang="ko-KR" sz="1400" b="1" dirty="0">
              <a:cs typeface="Arial" panose="020B0604020202020204" pitchFamily="34" charset="0"/>
            </a:endParaRPr>
          </a:p>
          <a:p>
            <a:pPr marL="285750" indent="-285750">
              <a:buFontTx/>
              <a:buChar char="-"/>
            </a:pPr>
            <a:r>
              <a:rPr lang="en-US" altLang="ko-KR" sz="1400" b="1" dirty="0" smtClean="0">
                <a:cs typeface="Arial" panose="020B0604020202020204" pitchFamily="34" charset="0"/>
              </a:rPr>
              <a:t>ARIB</a:t>
            </a:r>
            <a:r>
              <a:rPr lang="en-US" altLang="ko-KR" sz="1400" dirty="0" smtClean="0">
                <a:cs typeface="Arial" panose="020B0604020202020204" pitchFamily="34" charset="0"/>
              </a:rPr>
              <a:t> </a:t>
            </a:r>
            <a:r>
              <a:rPr lang="en-US" altLang="ko-KR" sz="1400" dirty="0">
                <a:cs typeface="Arial" panose="020B0604020202020204" pitchFamily="34" charset="0"/>
              </a:rPr>
              <a:t>(Association of Radio Industries and Businesses) </a:t>
            </a:r>
            <a:r>
              <a:rPr lang="en-US" altLang="ko-KR" sz="1400" dirty="0" smtClean="0">
                <a:cs typeface="Arial" panose="020B0604020202020204" pitchFamily="34" charset="0"/>
              </a:rPr>
              <a:t>– Japan</a:t>
            </a:r>
          </a:p>
          <a:p>
            <a:pPr marL="285750" indent="-285750">
              <a:buFontTx/>
              <a:buChar char="-"/>
            </a:pPr>
            <a:endParaRPr lang="en-US" altLang="ko-KR" sz="1400" dirty="0">
              <a:cs typeface="Arial" panose="020B0604020202020204" pitchFamily="34" charset="0"/>
            </a:endParaRPr>
          </a:p>
          <a:p>
            <a:pPr marL="285750" indent="-285750">
              <a:buFontTx/>
              <a:buChar char="-"/>
            </a:pPr>
            <a:r>
              <a:rPr lang="en-US" altLang="ko-KR" sz="1400" b="1" dirty="0" smtClean="0">
                <a:cs typeface="Arial" panose="020B0604020202020204" pitchFamily="34" charset="0"/>
              </a:rPr>
              <a:t>ATIS</a:t>
            </a:r>
            <a:r>
              <a:rPr lang="en-US" altLang="ko-KR" sz="1400" dirty="0" smtClean="0">
                <a:cs typeface="Arial" panose="020B0604020202020204" pitchFamily="34" charset="0"/>
              </a:rPr>
              <a:t> </a:t>
            </a:r>
            <a:r>
              <a:rPr lang="en-US" altLang="ko-KR" sz="1400" dirty="0">
                <a:cs typeface="Arial" panose="020B0604020202020204" pitchFamily="34" charset="0"/>
              </a:rPr>
              <a:t>(Alliance for Telecommunications Industry Standards) </a:t>
            </a:r>
            <a:r>
              <a:rPr lang="en-US" altLang="ko-KR" sz="1400" dirty="0" smtClean="0">
                <a:cs typeface="Arial" panose="020B0604020202020204" pitchFamily="34" charset="0"/>
              </a:rPr>
              <a:t>– USA</a:t>
            </a:r>
          </a:p>
          <a:p>
            <a:pPr marL="285750" indent="-285750">
              <a:buFontTx/>
              <a:buChar char="-"/>
            </a:pPr>
            <a:endParaRPr lang="en-US" altLang="ko-KR" sz="1400" dirty="0">
              <a:cs typeface="Arial" panose="020B0604020202020204" pitchFamily="34" charset="0"/>
            </a:endParaRPr>
          </a:p>
          <a:p>
            <a:pPr marL="285750" indent="-285750">
              <a:buFontTx/>
              <a:buChar char="-"/>
            </a:pPr>
            <a:r>
              <a:rPr lang="fr-FR" altLang="ko-KR" sz="1400" b="1" dirty="0" smtClean="0">
                <a:cs typeface="Arial" panose="020B0604020202020204" pitchFamily="34" charset="0"/>
              </a:rPr>
              <a:t>CCSA</a:t>
            </a:r>
            <a:r>
              <a:rPr lang="fr-FR" altLang="ko-KR" sz="1400" dirty="0" smtClean="0">
                <a:cs typeface="Arial" panose="020B0604020202020204" pitchFamily="34" charset="0"/>
              </a:rPr>
              <a:t> </a:t>
            </a:r>
            <a:r>
              <a:rPr lang="fr-FR" altLang="ko-KR" sz="1400" dirty="0">
                <a:cs typeface="Arial" panose="020B0604020202020204" pitchFamily="34" charset="0"/>
              </a:rPr>
              <a:t>(China Communications Standards Association) </a:t>
            </a:r>
            <a:r>
              <a:rPr lang="fr-FR" altLang="ko-KR" sz="1400" dirty="0" smtClean="0">
                <a:cs typeface="Arial" panose="020B0604020202020204" pitchFamily="34" charset="0"/>
              </a:rPr>
              <a:t>– China</a:t>
            </a:r>
          </a:p>
          <a:p>
            <a:pPr marL="285750" indent="-285750">
              <a:buFontTx/>
              <a:buChar char="-"/>
            </a:pPr>
            <a:endParaRPr lang="fr-FR" altLang="ko-KR" sz="1400" dirty="0">
              <a:cs typeface="Arial" panose="020B0604020202020204" pitchFamily="34" charset="0"/>
            </a:endParaRPr>
          </a:p>
          <a:p>
            <a:pPr marL="285750" indent="-285750">
              <a:buFontTx/>
              <a:buChar char="-"/>
            </a:pPr>
            <a:r>
              <a:rPr lang="fr-FR" altLang="ko-KR" sz="1400" b="1" dirty="0" smtClean="0">
                <a:cs typeface="Arial" panose="020B0604020202020204" pitchFamily="34" charset="0"/>
              </a:rPr>
              <a:t>ETSI</a:t>
            </a:r>
            <a:r>
              <a:rPr lang="fr-FR" altLang="ko-KR" sz="1400" dirty="0" smtClean="0">
                <a:cs typeface="Arial" panose="020B0604020202020204" pitchFamily="34" charset="0"/>
              </a:rPr>
              <a:t> </a:t>
            </a:r>
            <a:r>
              <a:rPr lang="fr-FR" altLang="ko-KR" sz="1400" dirty="0">
                <a:cs typeface="Arial" panose="020B0604020202020204" pitchFamily="34" charset="0"/>
              </a:rPr>
              <a:t>(European Telecommunications Standards Institute) </a:t>
            </a:r>
            <a:r>
              <a:rPr lang="fr-FR" altLang="ko-KR" sz="1400" dirty="0" smtClean="0">
                <a:cs typeface="Arial" panose="020B0604020202020204" pitchFamily="34" charset="0"/>
              </a:rPr>
              <a:t>– Europe</a:t>
            </a:r>
          </a:p>
          <a:p>
            <a:pPr marL="285750" indent="-285750">
              <a:buFontTx/>
              <a:buChar char="-"/>
            </a:pPr>
            <a:endParaRPr lang="fr-FR" altLang="ko-KR" sz="1400" dirty="0">
              <a:cs typeface="Arial" panose="020B0604020202020204" pitchFamily="34" charset="0"/>
            </a:endParaRPr>
          </a:p>
          <a:p>
            <a:pPr marL="285750" indent="-285750">
              <a:buFontTx/>
              <a:buChar char="-"/>
            </a:pPr>
            <a:r>
              <a:rPr lang="en-US" altLang="ko-KR" sz="1400" b="1" dirty="0" smtClean="0">
                <a:cs typeface="Arial" panose="020B0604020202020204" pitchFamily="34" charset="0"/>
              </a:rPr>
              <a:t>TIA</a:t>
            </a:r>
            <a:r>
              <a:rPr lang="en-US" altLang="ko-KR" sz="1400" dirty="0" smtClean="0">
                <a:cs typeface="Arial" panose="020B0604020202020204" pitchFamily="34" charset="0"/>
              </a:rPr>
              <a:t> </a:t>
            </a:r>
            <a:r>
              <a:rPr lang="en-US" altLang="ko-KR" sz="1400" dirty="0">
                <a:cs typeface="Arial" panose="020B0604020202020204" pitchFamily="34" charset="0"/>
              </a:rPr>
              <a:t>(Telecommunications Industry Association) </a:t>
            </a:r>
            <a:r>
              <a:rPr lang="en-US" altLang="ko-KR" sz="1400" dirty="0" smtClean="0">
                <a:cs typeface="Arial" panose="020B0604020202020204" pitchFamily="34" charset="0"/>
              </a:rPr>
              <a:t>– USA</a:t>
            </a:r>
          </a:p>
          <a:p>
            <a:pPr marL="285750" indent="-285750">
              <a:buFontTx/>
              <a:buChar char="-"/>
            </a:pPr>
            <a:endParaRPr lang="en-US" altLang="ko-KR" sz="1400" dirty="0">
              <a:cs typeface="Arial" panose="020B0604020202020204" pitchFamily="34" charset="0"/>
            </a:endParaRPr>
          </a:p>
          <a:p>
            <a:pPr marL="285750" indent="-285750">
              <a:buFontTx/>
              <a:buChar char="-"/>
            </a:pPr>
            <a:r>
              <a:rPr lang="en-US" altLang="ko-KR" sz="1400" b="1" dirty="0" smtClean="0">
                <a:cs typeface="Arial" panose="020B0604020202020204" pitchFamily="34" charset="0"/>
              </a:rPr>
              <a:t>TTA</a:t>
            </a:r>
            <a:r>
              <a:rPr lang="en-US" altLang="ko-KR" sz="1400" dirty="0" smtClean="0">
                <a:cs typeface="Arial" panose="020B0604020202020204" pitchFamily="34" charset="0"/>
              </a:rPr>
              <a:t> </a:t>
            </a:r>
            <a:r>
              <a:rPr lang="en-US" altLang="ko-KR" sz="1400" dirty="0">
                <a:cs typeface="Arial" panose="020B0604020202020204" pitchFamily="34" charset="0"/>
              </a:rPr>
              <a:t>(Telecommunications Technology Association) </a:t>
            </a:r>
            <a:r>
              <a:rPr lang="en-US" altLang="ko-KR" sz="1400" dirty="0" smtClean="0">
                <a:cs typeface="Arial" panose="020B0604020202020204" pitchFamily="34" charset="0"/>
              </a:rPr>
              <a:t>– Korea</a:t>
            </a:r>
          </a:p>
          <a:p>
            <a:pPr marL="285750" indent="-285750">
              <a:buFontTx/>
              <a:buChar char="-"/>
            </a:pPr>
            <a:endParaRPr lang="en-US" altLang="ko-KR" sz="1400" dirty="0">
              <a:cs typeface="Arial" panose="020B0604020202020204" pitchFamily="34" charset="0"/>
            </a:endParaRPr>
          </a:p>
          <a:p>
            <a:pPr marL="285750" indent="-285750">
              <a:buFontTx/>
              <a:buChar char="-"/>
            </a:pPr>
            <a:r>
              <a:rPr lang="en-US" altLang="ko-KR" sz="1400" b="1" dirty="0" smtClean="0">
                <a:cs typeface="Arial" panose="020B0604020202020204" pitchFamily="34" charset="0"/>
              </a:rPr>
              <a:t>TTC</a:t>
            </a:r>
            <a:r>
              <a:rPr lang="en-US" altLang="ko-KR" sz="1400" dirty="0" smtClean="0">
                <a:cs typeface="Arial" panose="020B0604020202020204" pitchFamily="34" charset="0"/>
              </a:rPr>
              <a:t> </a:t>
            </a:r>
            <a:r>
              <a:rPr lang="en-US" altLang="ko-KR" sz="1400" dirty="0">
                <a:cs typeface="Arial" panose="020B0604020202020204" pitchFamily="34" charset="0"/>
              </a:rPr>
              <a:t>(Telecommunications Technology Committee) </a:t>
            </a:r>
            <a:r>
              <a:rPr lang="en-US" altLang="ko-KR" sz="1400" dirty="0" smtClean="0">
                <a:cs typeface="Arial" panose="020B0604020202020204" pitchFamily="34" charset="0"/>
              </a:rPr>
              <a:t>– Japan</a:t>
            </a:r>
          </a:p>
          <a:p>
            <a:pPr marL="285750" indent="-285750">
              <a:buFontTx/>
              <a:buChar char="-"/>
            </a:pPr>
            <a:endParaRPr lang="ko-KR" altLang="en-US" sz="1400" dirty="0">
              <a:cs typeface="Arial" panose="020B0604020202020204" pitchFamily="34" charset="0"/>
            </a:endParaRPr>
          </a:p>
        </p:txBody>
      </p:sp>
    </p:spTree>
    <p:extLst>
      <p:ext uri="{BB962C8B-B14F-4D97-AF65-F5344CB8AC3E}">
        <p14:creationId xmlns:p14="http://schemas.microsoft.com/office/powerpoint/2010/main" val="28646487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457200" y="260648"/>
            <a:ext cx="8229600" cy="1008112"/>
          </a:xfrm>
        </p:spPr>
        <p:txBody>
          <a:bodyPr>
            <a:normAutofit/>
          </a:bodyPr>
          <a:lstStyle/>
          <a:p>
            <a:pPr marL="0" indent="0" algn="ctr">
              <a:buNone/>
            </a:pPr>
            <a:r>
              <a:rPr lang="en-US" altLang="ko-KR" b="1" dirty="0" smtClean="0">
                <a:latin typeface="Arial" panose="020B0604020202020204" pitchFamily="34" charset="0"/>
                <a:cs typeface="Arial" panose="020B0604020202020204" pitchFamily="34" charset="0"/>
              </a:rPr>
              <a:t>oneM2M (one Machine to Machine) </a:t>
            </a:r>
          </a:p>
          <a:p>
            <a:pPr marL="0" indent="0">
              <a:buNone/>
            </a:pPr>
            <a:r>
              <a:rPr lang="en-US" altLang="ko-KR" sz="2000" b="1" dirty="0" smtClean="0">
                <a:latin typeface="Arial" panose="020B0604020202020204" pitchFamily="34" charset="0"/>
                <a:cs typeface="Arial" panose="020B0604020202020204" pitchFamily="34" charset="0"/>
              </a:rPr>
              <a:t>        		: </a:t>
            </a:r>
            <a:r>
              <a:rPr lang="en-US" altLang="ko-KR" sz="2000" dirty="0">
                <a:latin typeface="Arial" panose="020B0604020202020204" pitchFamily="34" charset="0"/>
                <a:cs typeface="Arial" panose="020B0604020202020204" pitchFamily="34" charset="0"/>
              </a:rPr>
              <a:t>Standards for M2M and the Internet of Things</a:t>
            </a:r>
            <a:endParaRPr lang="en-US" altLang="ko-KR" sz="1500" dirty="0" smtClean="0">
              <a:latin typeface="Arial" panose="020B0604020202020204" pitchFamily="34" charset="0"/>
              <a:cs typeface="Arial" panose="020B0604020202020204" pitchFamily="34" charset="0"/>
            </a:endParaRPr>
          </a:p>
          <a:p>
            <a:pPr marL="0" indent="0">
              <a:buNone/>
            </a:pPr>
            <a:endParaRPr lang="en-US" altLang="ko-KR" sz="1000" i="1" dirty="0">
              <a:latin typeface="Arial" panose="020B0604020202020204" pitchFamily="34" charset="0"/>
              <a:cs typeface="Arial" panose="020B0604020202020204" pitchFamily="34" charset="0"/>
            </a:endParaRPr>
          </a:p>
        </p:txBody>
      </p:sp>
      <p:sp>
        <p:nvSpPr>
          <p:cNvPr id="2" name="TextBox 1"/>
          <p:cNvSpPr txBox="1"/>
          <p:nvPr/>
        </p:nvSpPr>
        <p:spPr>
          <a:xfrm>
            <a:off x="755576" y="1556792"/>
            <a:ext cx="7776864" cy="2677656"/>
          </a:xfrm>
          <a:prstGeom prst="rect">
            <a:avLst/>
          </a:prstGeom>
          <a:noFill/>
        </p:spPr>
        <p:txBody>
          <a:bodyPr wrap="square" rtlCol="0">
            <a:spAutoFit/>
          </a:bodyPr>
          <a:lstStyle/>
          <a:p>
            <a:r>
              <a:rPr lang="en-US" altLang="ko-KR" sz="1400" b="1" dirty="0" smtClean="0">
                <a:cs typeface="Arial" panose="020B0604020202020204" pitchFamily="34" charset="0"/>
              </a:rPr>
              <a:t>Benefits of oneM2M</a:t>
            </a:r>
          </a:p>
          <a:p>
            <a:endParaRPr lang="en-US" altLang="ko-KR" sz="1400" b="1" dirty="0">
              <a:cs typeface="Arial" panose="020B0604020202020204" pitchFamily="34" charset="0"/>
            </a:endParaRPr>
          </a:p>
          <a:p>
            <a:pPr marL="285750" indent="-285750">
              <a:buFontTx/>
              <a:buChar char="-"/>
            </a:pPr>
            <a:r>
              <a:rPr lang="en-US" altLang="ko-KR" sz="1400" dirty="0" smtClean="0">
                <a:cs typeface="Arial" panose="020B0604020202020204" pitchFamily="34" charset="0"/>
              </a:rPr>
              <a:t>Enables Simplified M2M App development by abstracting out access specific interfaces</a:t>
            </a:r>
          </a:p>
          <a:p>
            <a:pPr marL="285750" indent="-285750">
              <a:buFontTx/>
              <a:buChar char="-"/>
            </a:pPr>
            <a:endParaRPr lang="en-US" altLang="ko-KR" sz="1400" dirty="0">
              <a:cs typeface="Arial" panose="020B0604020202020204" pitchFamily="34" charset="0"/>
            </a:endParaRPr>
          </a:p>
          <a:p>
            <a:pPr marL="285750" indent="-285750">
              <a:buFontTx/>
              <a:buChar char="-"/>
            </a:pPr>
            <a:r>
              <a:rPr lang="en-US" altLang="ko-KR" sz="1400" dirty="0" smtClean="0">
                <a:cs typeface="Arial" panose="020B0604020202020204" pitchFamily="34" charset="0"/>
              </a:rPr>
              <a:t>All M2M Apps can benefit from integrated qualities: secure, efficient, scalable etc.</a:t>
            </a:r>
          </a:p>
          <a:p>
            <a:pPr marL="285750" indent="-285750">
              <a:buFontTx/>
              <a:buChar char="-"/>
            </a:pPr>
            <a:endParaRPr lang="en-US" altLang="ko-KR" sz="1400" dirty="0">
              <a:cs typeface="Arial" panose="020B0604020202020204" pitchFamily="34" charset="0"/>
            </a:endParaRPr>
          </a:p>
          <a:p>
            <a:pPr marL="285750" indent="-285750">
              <a:buFontTx/>
              <a:buChar char="-"/>
            </a:pPr>
            <a:r>
              <a:rPr lang="en-US" altLang="ko-KR" sz="1400" dirty="0" smtClean="0">
                <a:cs typeface="Arial" panose="020B0604020202020204" pitchFamily="34" charset="0"/>
              </a:rPr>
              <a:t>M2M App developers can leverage the Underlying Network’s capabilities in a unified way</a:t>
            </a:r>
          </a:p>
          <a:p>
            <a:pPr marL="285750" indent="-285750">
              <a:buFontTx/>
              <a:buChar char="-"/>
            </a:pPr>
            <a:endParaRPr lang="en-US" altLang="ko-KR" sz="1400" dirty="0">
              <a:cs typeface="Arial" panose="020B0604020202020204" pitchFamily="34" charset="0"/>
            </a:endParaRPr>
          </a:p>
          <a:p>
            <a:pPr marL="285750" indent="-285750">
              <a:buFontTx/>
              <a:buChar char="-"/>
            </a:pPr>
            <a:r>
              <a:rPr lang="en-US" altLang="ko-KR" sz="1400" dirty="0" smtClean="0">
                <a:cs typeface="Arial" panose="020B0604020202020204" pitchFamily="34" charset="0"/>
              </a:rPr>
              <a:t>Easier to use a wider range of Underlying Network</a:t>
            </a:r>
          </a:p>
          <a:p>
            <a:pPr marL="285750" indent="-285750">
              <a:buFontTx/>
              <a:buChar char="-"/>
            </a:pPr>
            <a:endParaRPr lang="en-US" altLang="ko-KR" sz="1400" dirty="0">
              <a:cs typeface="Arial" panose="020B0604020202020204" pitchFamily="34" charset="0"/>
            </a:endParaRPr>
          </a:p>
          <a:p>
            <a:pPr marL="285750" indent="-285750">
              <a:buFontTx/>
              <a:buChar char="-"/>
            </a:pPr>
            <a:endParaRPr lang="en-US" altLang="ko-KR" sz="1400" dirty="0" smtClean="0">
              <a:cs typeface="Arial" panose="020B0604020202020204" pitchFamily="34" charset="0"/>
            </a:endParaRPr>
          </a:p>
          <a:p>
            <a:endParaRPr lang="en-US" altLang="ko-KR" sz="1400" dirty="0">
              <a:cs typeface="Arial" panose="020B0604020202020204" pitchFamily="34" charset="0"/>
            </a:endParaRPr>
          </a:p>
        </p:txBody>
      </p:sp>
      <p:sp>
        <p:nvSpPr>
          <p:cNvPr id="4" name="TextBox 3"/>
          <p:cNvSpPr txBox="1"/>
          <p:nvPr/>
        </p:nvSpPr>
        <p:spPr>
          <a:xfrm>
            <a:off x="755576" y="4077072"/>
            <a:ext cx="7776864" cy="307777"/>
          </a:xfrm>
          <a:prstGeom prst="rect">
            <a:avLst/>
          </a:prstGeom>
          <a:noFill/>
        </p:spPr>
        <p:txBody>
          <a:bodyPr wrap="square" rtlCol="0">
            <a:spAutoFit/>
          </a:bodyPr>
          <a:lstStyle/>
          <a:p>
            <a:r>
              <a:rPr lang="en-US" altLang="ko-KR" sz="1400" b="1" dirty="0" smtClean="0">
                <a:cs typeface="Arial" panose="020B0604020202020204" pitchFamily="34" charset="0"/>
              </a:rPr>
              <a:t>Mobius : oneM2M </a:t>
            </a:r>
            <a:r>
              <a:rPr lang="ko-KR" altLang="en-US" sz="1400" b="1" dirty="0" smtClean="0">
                <a:cs typeface="Arial" panose="020B0604020202020204" pitchFamily="34" charset="0"/>
              </a:rPr>
              <a:t>표준 기반의 개방형 </a:t>
            </a:r>
            <a:r>
              <a:rPr lang="en-US" altLang="ko-KR" sz="1400" b="1" dirty="0" err="1" smtClean="0">
                <a:cs typeface="Arial" panose="020B0604020202020204" pitchFamily="34" charset="0"/>
              </a:rPr>
              <a:t>IoT</a:t>
            </a:r>
            <a:r>
              <a:rPr lang="en-US" altLang="ko-KR" sz="1400" b="1" dirty="0" smtClean="0">
                <a:cs typeface="Arial" panose="020B0604020202020204" pitchFamily="34" charset="0"/>
              </a:rPr>
              <a:t> </a:t>
            </a:r>
            <a:r>
              <a:rPr lang="ko-KR" altLang="en-US" sz="1400" b="1" dirty="0" smtClean="0">
                <a:cs typeface="Arial" panose="020B0604020202020204" pitchFamily="34" charset="0"/>
              </a:rPr>
              <a:t>플랫폼 </a:t>
            </a:r>
            <a:r>
              <a:rPr lang="en-US" altLang="ko-KR" sz="1400" b="1" dirty="0" smtClean="0">
                <a:cs typeface="Arial" panose="020B0604020202020204" pitchFamily="34" charset="0"/>
              </a:rPr>
              <a:t>(</a:t>
            </a:r>
            <a:r>
              <a:rPr lang="en-US" altLang="ko-KR" sz="1400" b="1" dirty="0" err="1" smtClean="0">
                <a:cs typeface="Arial" panose="020B0604020202020204" pitchFamily="34" charset="0"/>
              </a:rPr>
              <a:t>sk</a:t>
            </a:r>
            <a:r>
              <a:rPr lang="ko-KR" altLang="en-US" sz="1400" b="1" dirty="0" err="1" smtClean="0">
                <a:cs typeface="Arial" panose="020B0604020202020204" pitchFamily="34" charset="0"/>
              </a:rPr>
              <a:t>텔레콤</a:t>
            </a:r>
            <a:r>
              <a:rPr lang="en-US" altLang="ko-KR" sz="1400" b="1" dirty="0" smtClean="0">
                <a:cs typeface="Arial" panose="020B0604020202020204" pitchFamily="34" charset="0"/>
              </a:rPr>
              <a:t>)</a:t>
            </a:r>
            <a:endParaRPr lang="ko-KR" altLang="en-US" sz="1400" dirty="0">
              <a:cs typeface="Arial" panose="020B0604020202020204" pitchFamily="34" charset="0"/>
            </a:endParaRP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3490" y="4509120"/>
            <a:ext cx="2853006" cy="216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77440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sz="4000" dirty="0" smtClean="0">
                <a:latin typeface="Arial" panose="020B0604020202020204" pitchFamily="34" charset="0"/>
                <a:cs typeface="Arial" panose="020B0604020202020204" pitchFamily="34" charset="0"/>
              </a:rPr>
              <a:t>OASIS</a:t>
            </a:r>
            <a:endParaRPr lang="en-US" altLang="ko-KR" sz="4000" dirty="0">
              <a:latin typeface="Arial" panose="020B0604020202020204" pitchFamily="34" charset="0"/>
              <a:cs typeface="Arial" panose="020B0604020202020204" pitchFamily="34" charset="0"/>
            </a:endParaRPr>
          </a:p>
        </p:txBody>
      </p:sp>
      <p:sp>
        <p:nvSpPr>
          <p:cNvPr id="3" name="내용 개체 틀 2"/>
          <p:cNvSpPr>
            <a:spLocks noGrp="1"/>
          </p:cNvSpPr>
          <p:nvPr>
            <p:ph idx="1"/>
          </p:nvPr>
        </p:nvSpPr>
        <p:spPr>
          <a:xfrm>
            <a:off x="251520" y="1412776"/>
            <a:ext cx="8712968" cy="5040560"/>
          </a:xfrm>
        </p:spPr>
        <p:txBody>
          <a:bodyPr>
            <a:normAutofit/>
          </a:bodyPr>
          <a:lstStyle/>
          <a:p>
            <a:pPr fontAlgn="ctr"/>
            <a:r>
              <a:rPr lang="en-US" altLang="ko-KR" sz="2000" dirty="0">
                <a:latin typeface="Arial" panose="020B0604020202020204" pitchFamily="34" charset="0"/>
                <a:cs typeface="Arial" panose="020B0604020202020204" pitchFamily="34" charset="0"/>
              </a:rPr>
              <a:t>OASIS promotes industry consensus and produces worldwide standards for security, Internet of Things, cloud computing, energy, content technologies, emergency management, and other areas</a:t>
            </a:r>
            <a:r>
              <a:rPr lang="en-US" altLang="ko-KR" sz="2000" dirty="0" smtClean="0">
                <a:latin typeface="Arial" panose="020B0604020202020204" pitchFamily="34" charset="0"/>
                <a:cs typeface="Arial" panose="020B0604020202020204" pitchFamily="34" charset="0"/>
              </a:rPr>
              <a:t>.</a:t>
            </a:r>
          </a:p>
          <a:p>
            <a:pPr fontAlgn="ctr"/>
            <a:endParaRPr lang="en-US" altLang="ko-KR" sz="2000" dirty="0">
              <a:latin typeface="Arial" panose="020B0604020202020204" pitchFamily="34" charset="0"/>
              <a:cs typeface="Arial" panose="020B0604020202020204" pitchFamily="34" charset="0"/>
            </a:endParaRPr>
          </a:p>
          <a:p>
            <a:pPr fontAlgn="ctr"/>
            <a:r>
              <a:rPr lang="en-US" altLang="ko-KR" sz="2000" dirty="0" smtClean="0">
                <a:latin typeface="Arial" panose="020B0604020202020204" pitchFamily="34" charset="0"/>
                <a:cs typeface="Arial" panose="020B0604020202020204" pitchFamily="34" charset="0"/>
              </a:rPr>
              <a:t>IBM, Microsoft,… </a:t>
            </a:r>
          </a:p>
          <a:p>
            <a:pPr fontAlgn="ctr"/>
            <a:endParaRPr lang="en-US" altLang="ko-KR" sz="2000" dirty="0">
              <a:latin typeface="Arial" panose="020B0604020202020204" pitchFamily="34" charset="0"/>
              <a:cs typeface="Arial" panose="020B0604020202020204" pitchFamily="34" charset="0"/>
            </a:endParaRPr>
          </a:p>
          <a:p>
            <a:pPr fontAlgn="ctr"/>
            <a:r>
              <a:rPr lang="en-US" altLang="ko-KR" sz="2000" dirty="0" smtClean="0">
                <a:latin typeface="Arial" panose="020B0604020202020204" pitchFamily="34" charset="0"/>
                <a:cs typeface="Arial" panose="020B0604020202020204" pitchFamily="34" charset="0"/>
              </a:rPr>
              <a:t>MQTT</a:t>
            </a:r>
            <a:endParaRPr lang="en-US" altLang="ko-KR"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015045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normAutofit/>
          </a:bodyPr>
          <a:lstStyle/>
          <a:p>
            <a:r>
              <a:rPr lang="en-US" altLang="ko-KR" sz="3600" dirty="0" err="1">
                <a:latin typeface="Arial" panose="020B0604020202020204" pitchFamily="34" charset="0"/>
                <a:cs typeface="Arial" panose="020B0604020202020204" pitchFamily="34" charset="0"/>
              </a:rPr>
              <a:t>IoT</a:t>
            </a:r>
            <a:r>
              <a:rPr lang="en-US" altLang="ko-KR" sz="3600" dirty="0">
                <a:latin typeface="Arial" panose="020B0604020202020204" pitchFamily="34" charset="0"/>
                <a:cs typeface="Arial" panose="020B0604020202020204" pitchFamily="34" charset="0"/>
              </a:rPr>
              <a:t> Group survey</a:t>
            </a:r>
            <a:endParaRPr lang="ko-KR" alt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750479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51521" y="400050"/>
            <a:ext cx="7901880" cy="647700"/>
          </a:xfrm>
        </p:spPr>
        <p:txBody>
          <a:bodyPr>
            <a:normAutofit fontScale="90000"/>
          </a:bodyPr>
          <a:lstStyle/>
          <a:p>
            <a:r>
              <a:rPr lang="en-US" altLang="ko-KR" sz="4000" dirty="0" smtClean="0">
                <a:latin typeface="Arial" panose="020B0604020202020204" pitchFamily="34" charset="0"/>
                <a:cs typeface="Arial" panose="020B0604020202020204" pitchFamily="34" charset="0"/>
              </a:rPr>
              <a:t>Industrial Internet </a:t>
            </a:r>
            <a:r>
              <a:rPr lang="en-US" altLang="ko-KR" sz="4000" dirty="0">
                <a:latin typeface="Arial" panose="020B0604020202020204" pitchFamily="34" charset="0"/>
                <a:cs typeface="Arial" panose="020B0604020202020204" pitchFamily="34" charset="0"/>
              </a:rPr>
              <a:t>Consortium </a:t>
            </a:r>
            <a:r>
              <a:rPr lang="en-US" altLang="ko-KR" sz="4000" dirty="0" smtClean="0">
                <a:latin typeface="Arial" panose="020B0604020202020204" pitchFamily="34" charset="0"/>
                <a:cs typeface="Arial" panose="020B0604020202020204" pitchFamily="34" charset="0"/>
              </a:rPr>
              <a:t>(IIC</a:t>
            </a:r>
            <a:r>
              <a:rPr lang="en-US" altLang="ko-KR" sz="4000" dirty="0">
                <a:latin typeface="Arial" panose="020B0604020202020204" pitchFamily="34" charset="0"/>
                <a:cs typeface="Arial" panose="020B0604020202020204" pitchFamily="34" charset="0"/>
              </a:rPr>
              <a:t>)</a:t>
            </a:r>
          </a:p>
        </p:txBody>
      </p:sp>
      <p:sp>
        <p:nvSpPr>
          <p:cNvPr id="3" name="내용 개체 틀 2"/>
          <p:cNvSpPr>
            <a:spLocks noGrp="1"/>
          </p:cNvSpPr>
          <p:nvPr>
            <p:ph idx="1"/>
          </p:nvPr>
        </p:nvSpPr>
        <p:spPr/>
        <p:txBody>
          <a:bodyPr>
            <a:normAutofit/>
          </a:bodyPr>
          <a:lstStyle/>
          <a:p>
            <a:r>
              <a:rPr lang="en-US" altLang="ko-KR" sz="2000" dirty="0">
                <a:latin typeface="Arial" panose="020B0604020202020204" pitchFamily="34" charset="0"/>
                <a:cs typeface="Arial" panose="020B0604020202020204" pitchFamily="34" charset="0"/>
              </a:rPr>
              <a:t>The Industrial Internet Consortium (IIC) was founded in March 2014 to bring together the organizations and technologies necessary to accelerate growth of the Industrial Internet by identifying, assembling and promoting best practices</a:t>
            </a:r>
            <a:r>
              <a:rPr lang="en-US" altLang="ko-KR" sz="2000" dirty="0" smtClean="0">
                <a:latin typeface="Arial" panose="020B0604020202020204" pitchFamily="34" charset="0"/>
                <a:cs typeface="Arial" panose="020B0604020202020204" pitchFamily="34" charset="0"/>
              </a:rPr>
              <a:t>.</a:t>
            </a:r>
          </a:p>
          <a:p>
            <a:r>
              <a:rPr lang="en-US" altLang="ko-KR" sz="2000" dirty="0">
                <a:latin typeface="Arial" panose="020B0604020202020204" pitchFamily="34" charset="0"/>
                <a:cs typeface="Arial" panose="020B0604020202020204" pitchFamily="34" charset="0"/>
              </a:rPr>
              <a:t>AT&amp;T, Cisco, GE, IBM and </a:t>
            </a:r>
            <a:r>
              <a:rPr lang="en-US" altLang="ko-KR" sz="2000" dirty="0" smtClean="0">
                <a:latin typeface="Arial" panose="020B0604020202020204" pitchFamily="34" charset="0"/>
                <a:cs typeface="Arial" panose="020B0604020202020204" pitchFamily="34" charset="0"/>
              </a:rPr>
              <a:t>Intel…</a:t>
            </a:r>
          </a:p>
        </p:txBody>
      </p:sp>
      <p:pic>
        <p:nvPicPr>
          <p:cNvPr id="4" name="그림 3"/>
          <p:cNvPicPr>
            <a:picLocks noChangeAspect="1"/>
          </p:cNvPicPr>
          <p:nvPr/>
        </p:nvPicPr>
        <p:blipFill>
          <a:blip r:embed="rId2"/>
          <a:stretch>
            <a:fillRect/>
          </a:stretch>
        </p:blipFill>
        <p:spPr>
          <a:xfrm>
            <a:off x="6134100" y="5243513"/>
            <a:ext cx="2381250" cy="933450"/>
          </a:xfrm>
          <a:prstGeom prst="rect">
            <a:avLst/>
          </a:prstGeom>
        </p:spPr>
      </p:pic>
      <p:pic>
        <p:nvPicPr>
          <p:cNvPr id="6" name="그림 5"/>
          <p:cNvPicPr>
            <a:picLocks noChangeAspect="1"/>
          </p:cNvPicPr>
          <p:nvPr/>
        </p:nvPicPr>
        <p:blipFill>
          <a:blip r:embed="rId3"/>
          <a:stretch>
            <a:fillRect/>
          </a:stretch>
        </p:blipFill>
        <p:spPr>
          <a:xfrm>
            <a:off x="1304925" y="3208922"/>
            <a:ext cx="4152900" cy="3448050"/>
          </a:xfrm>
          <a:prstGeom prst="rect">
            <a:avLst/>
          </a:prstGeom>
        </p:spPr>
      </p:pic>
    </p:spTree>
    <p:extLst>
      <p:ext uri="{BB962C8B-B14F-4D97-AF65-F5344CB8AC3E}">
        <p14:creationId xmlns:p14="http://schemas.microsoft.com/office/powerpoint/2010/main" val="26587984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79512" y="400050"/>
            <a:ext cx="8784975" cy="647700"/>
          </a:xfrm>
        </p:spPr>
        <p:txBody>
          <a:bodyPr>
            <a:normAutofit fontScale="90000"/>
          </a:bodyPr>
          <a:lstStyle/>
          <a:p>
            <a:r>
              <a:rPr lang="en-US" altLang="ko-KR" sz="4000" dirty="0" smtClean="0">
                <a:latin typeface="Arial" panose="020B0604020202020204" pitchFamily="34" charset="0"/>
                <a:cs typeface="Arial" panose="020B0604020202020204" pitchFamily="34" charset="0"/>
              </a:rPr>
              <a:t>Industrial Internet </a:t>
            </a:r>
            <a:r>
              <a:rPr lang="en-US" altLang="ko-KR" sz="4000" dirty="0">
                <a:latin typeface="Arial" panose="020B0604020202020204" pitchFamily="34" charset="0"/>
                <a:cs typeface="Arial" panose="020B0604020202020204" pitchFamily="34" charset="0"/>
              </a:rPr>
              <a:t>Consortium </a:t>
            </a:r>
            <a:r>
              <a:rPr lang="en-US" altLang="ko-KR" sz="4000" dirty="0" smtClean="0">
                <a:latin typeface="Arial" panose="020B0604020202020204" pitchFamily="34" charset="0"/>
                <a:cs typeface="Arial" panose="020B0604020202020204" pitchFamily="34" charset="0"/>
              </a:rPr>
              <a:t>(IIC</a:t>
            </a:r>
            <a:r>
              <a:rPr lang="en-US" altLang="ko-KR" sz="4000" dirty="0">
                <a:latin typeface="Arial" panose="020B0604020202020204" pitchFamily="34" charset="0"/>
                <a:cs typeface="Arial" panose="020B0604020202020204" pitchFamily="34" charset="0"/>
              </a:rPr>
              <a:t>)</a:t>
            </a:r>
          </a:p>
        </p:txBody>
      </p:sp>
      <p:sp>
        <p:nvSpPr>
          <p:cNvPr id="3" name="내용 개체 틀 2"/>
          <p:cNvSpPr>
            <a:spLocks noGrp="1"/>
          </p:cNvSpPr>
          <p:nvPr>
            <p:ph idx="1"/>
          </p:nvPr>
        </p:nvSpPr>
        <p:spPr/>
        <p:txBody>
          <a:bodyPr>
            <a:normAutofit/>
          </a:bodyPr>
          <a:lstStyle/>
          <a:p>
            <a:r>
              <a:rPr lang="en-US" altLang="ko-KR" sz="2000" dirty="0" smtClean="0">
                <a:latin typeface="Arial" panose="020B0604020202020204" pitchFamily="34" charset="0"/>
                <a:cs typeface="Arial" panose="020B0604020202020204" pitchFamily="34" charset="0"/>
              </a:rPr>
              <a:t>This </a:t>
            </a:r>
            <a:r>
              <a:rPr lang="en-US" altLang="ko-KR" sz="2000" dirty="0">
                <a:latin typeface="Arial" panose="020B0604020202020204" pitchFamily="34" charset="0"/>
                <a:cs typeface="Arial" panose="020B0604020202020204" pitchFamily="34" charset="0"/>
              </a:rPr>
              <a:t>goal of the </a:t>
            </a:r>
            <a:r>
              <a:rPr lang="en-US" altLang="ko-KR" sz="2000" dirty="0" smtClean="0">
                <a:latin typeface="Arial" panose="020B0604020202020204" pitchFamily="34" charset="0"/>
                <a:cs typeface="Arial" panose="020B0604020202020204" pitchFamily="34" charset="0"/>
              </a:rPr>
              <a:t>IIC :</a:t>
            </a:r>
          </a:p>
          <a:p>
            <a:pPr lvl="1"/>
            <a:r>
              <a:rPr lang="en-US" altLang="ko-KR" sz="1600" dirty="0">
                <a:latin typeface="Arial" panose="020B0604020202020204" pitchFamily="34" charset="0"/>
                <a:cs typeface="Arial" panose="020B0604020202020204" pitchFamily="34" charset="0"/>
              </a:rPr>
              <a:t>Drive innovation through the creation of new industry use cases and </a:t>
            </a:r>
            <a:r>
              <a:rPr lang="en-US" altLang="ko-KR" sz="1600" dirty="0" err="1">
                <a:latin typeface="Arial" panose="020B0604020202020204" pitchFamily="34" charset="0"/>
                <a:cs typeface="Arial" panose="020B0604020202020204" pitchFamily="34" charset="0"/>
              </a:rPr>
              <a:t>testbeds</a:t>
            </a:r>
            <a:r>
              <a:rPr lang="en-US" altLang="ko-KR" sz="1600" dirty="0">
                <a:latin typeface="Arial" panose="020B0604020202020204" pitchFamily="34" charset="0"/>
                <a:cs typeface="Arial" panose="020B0604020202020204" pitchFamily="34" charset="0"/>
              </a:rPr>
              <a:t> for real-world applications</a:t>
            </a:r>
            <a:r>
              <a:rPr lang="en-US" altLang="ko-KR" sz="1600" dirty="0" smtClean="0">
                <a:latin typeface="Arial" panose="020B0604020202020204" pitchFamily="34" charset="0"/>
                <a:cs typeface="Arial" panose="020B0604020202020204" pitchFamily="34" charset="0"/>
              </a:rPr>
              <a:t>;</a:t>
            </a:r>
          </a:p>
          <a:p>
            <a:endParaRPr lang="en-US" altLang="ko-KR" sz="2000" dirty="0" smtClean="0">
              <a:latin typeface="Arial" panose="020B0604020202020204" pitchFamily="34" charset="0"/>
              <a:cs typeface="Arial" panose="020B0604020202020204" pitchFamily="34" charset="0"/>
            </a:endParaRPr>
          </a:p>
          <a:p>
            <a:r>
              <a:rPr lang="en-US" altLang="ko-KR" sz="2000" dirty="0" smtClean="0">
                <a:latin typeface="Arial" panose="020B0604020202020204" pitchFamily="34" charset="0"/>
                <a:cs typeface="Arial" panose="020B0604020202020204" pitchFamily="34" charset="0"/>
              </a:rPr>
              <a:t>MQTT</a:t>
            </a:r>
          </a:p>
          <a:p>
            <a:pPr lvl="1"/>
            <a:endParaRPr lang="en-US" altLang="ko-KR" sz="1600" dirty="0">
              <a:latin typeface="Arial" panose="020B0604020202020204" pitchFamily="34" charset="0"/>
              <a:cs typeface="Arial" panose="020B0604020202020204" pitchFamily="34" charset="0"/>
            </a:endParaRPr>
          </a:p>
          <a:p>
            <a:r>
              <a:rPr lang="en-US" altLang="ko-KR" sz="2000" dirty="0">
                <a:latin typeface="Arial" panose="020B0604020202020204" pitchFamily="34" charset="0"/>
                <a:cs typeface="Arial" panose="020B0604020202020204" pitchFamily="34" charset="0"/>
              </a:rPr>
              <a:t>The Industrial Internet will have a huge impact in nearly every industry</a:t>
            </a:r>
            <a:r>
              <a:rPr lang="en-US" altLang="ko-KR" sz="2000" dirty="0" smtClean="0">
                <a:latin typeface="Arial" panose="020B0604020202020204" pitchFamily="34" charset="0"/>
                <a:cs typeface="Arial" panose="020B0604020202020204" pitchFamily="34" charset="0"/>
              </a:rPr>
              <a:t>.</a:t>
            </a:r>
          </a:p>
          <a:p>
            <a:pPr marL="457200" lvl="1" indent="0">
              <a:buNone/>
            </a:pPr>
            <a:r>
              <a:rPr lang="en-US" altLang="ko-KR" sz="1600" dirty="0" smtClean="0">
                <a:latin typeface="Arial" panose="020B0604020202020204" pitchFamily="34" charset="0"/>
                <a:cs typeface="Arial" panose="020B0604020202020204" pitchFamily="34" charset="0"/>
              </a:rPr>
              <a:t>Energy &amp; Utilities, Healthcare, Manufacturing, Public Sector, Transportation</a:t>
            </a:r>
            <a:endParaRPr lang="en-US" altLang="ko-KR"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92950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07504" y="400050"/>
            <a:ext cx="8964488" cy="647700"/>
          </a:xfrm>
        </p:spPr>
        <p:txBody>
          <a:bodyPr>
            <a:noAutofit/>
          </a:bodyPr>
          <a:lstStyle/>
          <a:p>
            <a:r>
              <a:rPr lang="en-US" altLang="ko-KR" sz="3200" dirty="0">
                <a:latin typeface="Arial" panose="020B0604020202020204" pitchFamily="34" charset="0"/>
                <a:cs typeface="Arial" panose="020B0604020202020204" pitchFamily="34" charset="0"/>
              </a:rPr>
              <a:t>Message Queue Telemetry </a:t>
            </a:r>
            <a:r>
              <a:rPr lang="en-US" altLang="ko-KR" sz="3200" dirty="0" smtClean="0">
                <a:latin typeface="Arial" panose="020B0604020202020204" pitchFamily="34" charset="0"/>
                <a:cs typeface="Arial" panose="020B0604020202020204" pitchFamily="34" charset="0"/>
              </a:rPr>
              <a:t>Transport (MQTT)</a:t>
            </a:r>
            <a:endParaRPr lang="en-US" altLang="ko-KR" sz="3200" dirty="0">
              <a:latin typeface="Arial" panose="020B0604020202020204" pitchFamily="34" charset="0"/>
              <a:cs typeface="Arial" panose="020B0604020202020204" pitchFamily="34" charset="0"/>
            </a:endParaRPr>
          </a:p>
        </p:txBody>
      </p:sp>
      <p:sp>
        <p:nvSpPr>
          <p:cNvPr id="3" name="내용 개체 틀 2"/>
          <p:cNvSpPr>
            <a:spLocks noGrp="1"/>
          </p:cNvSpPr>
          <p:nvPr>
            <p:ph idx="1"/>
          </p:nvPr>
        </p:nvSpPr>
        <p:spPr>
          <a:xfrm>
            <a:off x="107504" y="1268760"/>
            <a:ext cx="8784976" cy="4495800"/>
          </a:xfrm>
        </p:spPr>
        <p:txBody>
          <a:bodyPr>
            <a:normAutofit/>
          </a:bodyPr>
          <a:lstStyle/>
          <a:p>
            <a:r>
              <a:rPr lang="en-US" altLang="ko-KR" sz="2400" dirty="0" smtClean="0">
                <a:latin typeface="Arial" panose="020B0604020202020204" pitchFamily="34" charset="0"/>
                <a:cs typeface="Arial" panose="020B0604020202020204" pitchFamily="34" charset="0"/>
              </a:rPr>
              <a:t>A </a:t>
            </a:r>
            <a:r>
              <a:rPr lang="en-US" altLang="ko-KR" sz="2400" dirty="0">
                <a:latin typeface="Arial" panose="020B0604020202020204" pitchFamily="34" charset="0"/>
                <a:cs typeface="Arial" panose="020B0604020202020204" pitchFamily="34" charset="0"/>
              </a:rPr>
              <a:t>publish-subscribe based "light weight" messaging protocol for use on top of the TCP/IP protocol</a:t>
            </a:r>
            <a:endParaRPr lang="en-US" altLang="ko-KR" sz="1800" dirty="0">
              <a:latin typeface="Arial" panose="020B0604020202020204" pitchFamily="34" charset="0"/>
              <a:cs typeface="Arial" panose="020B0604020202020204" pitchFamily="34" charset="0"/>
            </a:endParaRPr>
          </a:p>
          <a:p>
            <a:r>
              <a:rPr lang="en-US" altLang="ko-KR" sz="2400" dirty="0">
                <a:latin typeface="Arial" panose="020B0604020202020204" pitchFamily="34" charset="0"/>
                <a:cs typeface="Arial" panose="020B0604020202020204" pitchFamily="34" charset="0"/>
              </a:rPr>
              <a:t> </a:t>
            </a:r>
            <a:r>
              <a:rPr lang="en-US" altLang="ko-KR" sz="2400" dirty="0" smtClean="0">
                <a:latin typeface="Arial" panose="020B0604020202020204" pitchFamily="34" charset="0"/>
                <a:cs typeface="Arial" panose="020B0604020202020204" pitchFamily="34" charset="0"/>
              </a:rPr>
              <a:t>MQTT-SN: for embedded </a:t>
            </a:r>
            <a:r>
              <a:rPr lang="en-US" altLang="ko-KR" sz="2400" dirty="0">
                <a:latin typeface="Arial" panose="020B0604020202020204" pitchFamily="34" charset="0"/>
                <a:cs typeface="Arial" panose="020B0604020202020204" pitchFamily="34" charset="0"/>
              </a:rPr>
              <a:t>devices on non-TCP/IP networks, such as </a:t>
            </a:r>
            <a:r>
              <a:rPr lang="en-US" altLang="ko-KR" sz="2400" dirty="0" smtClean="0">
                <a:latin typeface="Arial" panose="020B0604020202020204" pitchFamily="34" charset="0"/>
                <a:cs typeface="Arial" panose="020B0604020202020204" pitchFamily="34" charset="0"/>
              </a:rPr>
              <a:t>ZigBee</a:t>
            </a:r>
          </a:p>
          <a:p>
            <a:r>
              <a:rPr lang="en-US" altLang="ko-KR" sz="2400" dirty="0" smtClean="0">
                <a:latin typeface="Arial" panose="020B0604020202020204" pitchFamily="34" charset="0"/>
                <a:cs typeface="Arial" panose="020B0604020202020204" pitchFamily="34" charset="0"/>
              </a:rPr>
              <a:t>Facebook Messenger…</a:t>
            </a:r>
            <a:endParaRPr lang="en-US" altLang="ko-KR" sz="1800" dirty="0">
              <a:latin typeface="Arial" panose="020B0604020202020204" pitchFamily="34" charset="0"/>
              <a:cs typeface="Arial" panose="020B0604020202020204" pitchFamily="34" charset="0"/>
            </a:endParaRPr>
          </a:p>
          <a:p>
            <a:endParaRPr lang="en-US" altLang="ko-KR" sz="2400" dirty="0" smtClean="0">
              <a:latin typeface="Arial" panose="020B0604020202020204" pitchFamily="34" charset="0"/>
              <a:cs typeface="Arial" panose="020B0604020202020204" pitchFamily="34" charset="0"/>
            </a:endParaRPr>
          </a:p>
        </p:txBody>
      </p:sp>
      <p:sp>
        <p:nvSpPr>
          <p:cNvPr id="4" name="AutoShape 2" descr="D:\%EA%B0%95%EC%9D%98\SEP501-%EC%BB%B4%ED%93%A8%ED%8C%85%EC%8B%9C%EC%8A%A4%ED%85%9C\2015\iot\Joinc  MQTT %EC%86%8C%EA%B0%9C_files\pub"/>
          <p:cNvSpPr>
            <a:spLocks noChangeAspect="1" noChangeArrowheads="1"/>
          </p:cNvSpPr>
          <p:nvPr/>
        </p:nvSpPr>
        <p:spPr bwMode="auto">
          <a:xfrm>
            <a:off x="1682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5" name="AutoShape 5" descr="D:\%EA%B0%95%EC%9D%98\SEP501-%EC%BB%B4%ED%93%A8%ED%8C%85%EC%8B%9C%EC%8A%A4%ED%85%9C\2015\iot\Joinc  MQTT %EC%86%8C%EA%B0%9C_files\pub"/>
          <p:cNvSpPr>
            <a:spLocks noChangeAspect="1" noChangeArrowheads="1"/>
          </p:cNvSpPr>
          <p:nvPr/>
        </p:nvSpPr>
        <p:spPr bwMode="auto">
          <a:xfrm>
            <a:off x="3206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6" name="AutoShape 7" descr="D:\%EA%B0%95%EC%9D%98\SEP501-%EC%BB%B4%ED%93%A8%ED%8C%85%EC%8B%9C%EC%8A%A4%ED%85%9C\2015\iot\Joinc  MQTT %EC%86%8C%EA%B0%9C_files\pub"/>
          <p:cNvSpPr>
            <a:spLocks noChangeAspect="1" noChangeArrowheads="1"/>
          </p:cNvSpPr>
          <p:nvPr/>
        </p:nvSpPr>
        <p:spPr bwMode="auto">
          <a:xfrm>
            <a:off x="4730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4105" name="Picture 9" descr="C:\Temp\pu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3501008"/>
            <a:ext cx="6275514" cy="2952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21652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슬라이드 번호 개체 틀 3"/>
          <p:cNvSpPr>
            <a:spLocks noGrp="1"/>
          </p:cNvSpPr>
          <p:nvPr>
            <p:ph type="sldNum" sz="quarter" idx="4294967295"/>
          </p:nvPr>
        </p:nvSpPr>
        <p:spPr>
          <a:xfrm>
            <a:off x="7000875" y="6240463"/>
            <a:ext cx="1905000" cy="457200"/>
          </a:xfrm>
          <a:prstGeom prst="rect">
            <a:avLst/>
          </a:prstGeom>
        </p:spPr>
        <p:txBody>
          <a:bodyPr/>
          <a:lstStyle/>
          <a:p>
            <a:fld id="{10E03D3F-AE13-4ABE-BE65-C7CC5B5A10D5}" type="slidenum">
              <a:rPr lang="en-US" altLang="ko-KR"/>
              <a:pPr/>
              <a:t>23</a:t>
            </a:fld>
            <a:endParaRPr lang="en-US" altLang="ko-KR" sz="1000"/>
          </a:p>
        </p:txBody>
      </p:sp>
      <p:sp>
        <p:nvSpPr>
          <p:cNvPr id="476162" name="Rectangle 2"/>
          <p:cNvSpPr>
            <a:spLocks noGrp="1" noChangeArrowheads="1"/>
          </p:cNvSpPr>
          <p:nvPr>
            <p:ph type="title"/>
          </p:nvPr>
        </p:nvSpPr>
        <p:spPr/>
        <p:txBody>
          <a:bodyPr/>
          <a:lstStyle/>
          <a:p>
            <a:r>
              <a:rPr lang="en-US" altLang="ko-KR" sz="3200">
                <a:latin typeface="Arial" charset="0"/>
                <a:cs typeface="Times New Roman" pitchFamily="18" charset="0"/>
              </a:rPr>
              <a:t>The Message System Paradigm</a:t>
            </a:r>
          </a:p>
        </p:txBody>
      </p:sp>
      <p:sp>
        <p:nvSpPr>
          <p:cNvPr id="476164" name="Rectangle 4"/>
          <p:cNvSpPr>
            <a:spLocks noChangeArrowheads="1"/>
          </p:cNvSpPr>
          <p:nvPr/>
        </p:nvSpPr>
        <p:spPr bwMode="auto">
          <a:xfrm>
            <a:off x="35496" y="3649785"/>
            <a:ext cx="9070181" cy="2554545"/>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0" lang="en-US" altLang="ko-KR" b="1" dirty="0">
                <a:solidFill>
                  <a:srgbClr val="0000FF"/>
                </a:solidFill>
              </a:rPr>
              <a:t>The Publish/Subscribe Message Model</a:t>
            </a:r>
          </a:p>
          <a:p>
            <a:pPr>
              <a:buFontTx/>
              <a:buChar char="•"/>
            </a:pPr>
            <a:r>
              <a:rPr kumimoji="0" lang="en-US" altLang="ko-KR" dirty="0">
                <a:solidFill>
                  <a:srgbClr val="000000"/>
                </a:solidFill>
              </a:rPr>
              <a:t> Each message is associated with a specific topic or event.   </a:t>
            </a:r>
          </a:p>
          <a:p>
            <a:pPr>
              <a:buFontTx/>
              <a:buChar char="•"/>
            </a:pPr>
            <a:r>
              <a:rPr kumimoji="0" lang="en-US" altLang="ko-KR" dirty="0">
                <a:solidFill>
                  <a:srgbClr val="000000"/>
                </a:solidFill>
              </a:rPr>
              <a:t> Applications interested in the occurrence of a specific event may subscribe to messages for that event.  </a:t>
            </a:r>
          </a:p>
          <a:p>
            <a:pPr>
              <a:buFontTx/>
              <a:buChar char="•"/>
            </a:pPr>
            <a:r>
              <a:rPr kumimoji="0" lang="en-US" altLang="ko-KR" dirty="0">
                <a:solidFill>
                  <a:srgbClr val="000000"/>
                </a:solidFill>
              </a:rPr>
              <a:t> When the awaited event occurs, the process publishes a message announcing the event or topic.  </a:t>
            </a:r>
          </a:p>
          <a:p>
            <a:pPr>
              <a:buFontTx/>
              <a:buChar char="•"/>
            </a:pPr>
            <a:r>
              <a:rPr kumimoji="0" lang="en-US" altLang="ko-KR" dirty="0">
                <a:solidFill>
                  <a:srgbClr val="000000"/>
                </a:solidFill>
              </a:rPr>
              <a:t> The middleware message system distributes the message to all its subscribers.</a:t>
            </a:r>
          </a:p>
          <a:p>
            <a:pPr>
              <a:buFontTx/>
              <a:buChar char="•"/>
            </a:pPr>
            <a:r>
              <a:rPr kumimoji="0" lang="en-US" altLang="ko-KR" dirty="0">
                <a:solidFill>
                  <a:srgbClr val="000000"/>
                </a:solidFill>
              </a:rPr>
              <a:t> The publish/subscribe message model offers a powerful abstraction for </a:t>
            </a:r>
            <a:r>
              <a:rPr kumimoji="0" lang="en-US" altLang="ko-KR" b="1" dirty="0">
                <a:solidFill>
                  <a:srgbClr val="FF0000"/>
                </a:solidFill>
              </a:rPr>
              <a:t>multicasting or group communication.</a:t>
            </a:r>
          </a:p>
          <a:p>
            <a:pPr>
              <a:buFontTx/>
              <a:buChar char="•"/>
            </a:pPr>
            <a:r>
              <a:rPr kumimoji="0" lang="en-US" altLang="ko-KR" dirty="0">
                <a:solidFill>
                  <a:srgbClr val="000000"/>
                </a:solidFill>
              </a:rPr>
              <a:t> The </a:t>
            </a:r>
            <a:r>
              <a:rPr kumimoji="0" lang="en-US" altLang="ko-KR" i="1" dirty="0">
                <a:solidFill>
                  <a:srgbClr val="000000"/>
                </a:solidFill>
              </a:rPr>
              <a:t>publish</a:t>
            </a:r>
            <a:r>
              <a:rPr kumimoji="0" lang="en-US" altLang="ko-KR" dirty="0">
                <a:solidFill>
                  <a:srgbClr val="000000"/>
                </a:solidFill>
              </a:rPr>
              <a:t> operation allows a process </a:t>
            </a:r>
            <a:r>
              <a:rPr kumimoji="0" lang="en-US" altLang="ko-KR" dirty="0">
                <a:solidFill>
                  <a:srgbClr val="008080"/>
                </a:solidFill>
              </a:rPr>
              <a:t>to multicast</a:t>
            </a:r>
            <a:r>
              <a:rPr kumimoji="0" lang="en-US" altLang="ko-KR" dirty="0">
                <a:solidFill>
                  <a:srgbClr val="000000"/>
                </a:solidFill>
              </a:rPr>
              <a:t> to a group of processes, and the </a:t>
            </a:r>
            <a:r>
              <a:rPr kumimoji="0" lang="en-US" altLang="ko-KR" i="1" dirty="0">
                <a:solidFill>
                  <a:srgbClr val="000000"/>
                </a:solidFill>
              </a:rPr>
              <a:t>subscribe</a:t>
            </a:r>
            <a:r>
              <a:rPr kumimoji="0" lang="en-US" altLang="ko-KR" dirty="0">
                <a:solidFill>
                  <a:srgbClr val="000000"/>
                </a:solidFill>
              </a:rPr>
              <a:t> operation allows a process </a:t>
            </a:r>
            <a:r>
              <a:rPr kumimoji="0" lang="en-US" altLang="ko-KR" dirty="0">
                <a:solidFill>
                  <a:srgbClr val="008080"/>
                </a:solidFill>
              </a:rPr>
              <a:t>to listen</a:t>
            </a:r>
            <a:r>
              <a:rPr kumimoji="0" lang="en-US" altLang="ko-KR" dirty="0">
                <a:solidFill>
                  <a:srgbClr val="000000"/>
                </a:solidFill>
              </a:rPr>
              <a:t> for such multicast.</a:t>
            </a:r>
          </a:p>
        </p:txBody>
      </p:sp>
      <p:grpSp>
        <p:nvGrpSpPr>
          <p:cNvPr id="476220" name="Group 60"/>
          <p:cNvGrpSpPr>
            <a:grpSpLocks/>
          </p:cNvGrpSpPr>
          <p:nvPr/>
        </p:nvGrpSpPr>
        <p:grpSpPr bwMode="auto">
          <a:xfrm>
            <a:off x="611188" y="1255713"/>
            <a:ext cx="7489825" cy="2306637"/>
            <a:chOff x="385" y="791"/>
            <a:chExt cx="4718" cy="1453"/>
          </a:xfrm>
        </p:grpSpPr>
        <p:sp>
          <p:nvSpPr>
            <p:cNvPr id="476168" name="Rectangle 8"/>
            <p:cNvSpPr>
              <a:spLocks noChangeArrowheads="1"/>
            </p:cNvSpPr>
            <p:nvPr/>
          </p:nvSpPr>
          <p:spPr bwMode="auto">
            <a:xfrm>
              <a:off x="4361" y="1979"/>
              <a:ext cx="742" cy="22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latinLnBrk="1" hangingPunct="1"/>
              <a:r>
                <a:rPr lang="en-US" altLang="ko-KR" i="1">
                  <a:solidFill>
                    <a:srgbClr val="0000FF"/>
                  </a:solidFill>
                </a:rPr>
                <a:t>publishers </a:t>
              </a:r>
            </a:p>
          </p:txBody>
        </p:sp>
        <p:sp>
          <p:nvSpPr>
            <p:cNvPr id="476169" name="Rectangle 9"/>
            <p:cNvSpPr>
              <a:spLocks noChangeArrowheads="1"/>
            </p:cNvSpPr>
            <p:nvPr/>
          </p:nvSpPr>
          <p:spPr bwMode="auto">
            <a:xfrm>
              <a:off x="476" y="2024"/>
              <a:ext cx="814" cy="22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latinLnBrk="1" hangingPunct="1"/>
              <a:r>
                <a:rPr lang="en-US" altLang="ko-KR" i="1">
                  <a:solidFill>
                    <a:srgbClr val="0000FF"/>
                  </a:solidFill>
                </a:rPr>
                <a:t>subscribers </a:t>
              </a:r>
            </a:p>
          </p:txBody>
        </p:sp>
        <p:sp>
          <p:nvSpPr>
            <p:cNvPr id="476170" name="Rectangle 10"/>
            <p:cNvSpPr>
              <a:spLocks noChangeArrowheads="1"/>
            </p:cNvSpPr>
            <p:nvPr/>
          </p:nvSpPr>
          <p:spPr bwMode="auto">
            <a:xfrm>
              <a:off x="2381" y="1752"/>
              <a:ext cx="899" cy="335"/>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1" latinLnBrk="1" hangingPunct="1"/>
              <a:r>
                <a:rPr lang="en-US" altLang="ko-KR">
                  <a:solidFill>
                    <a:srgbClr val="FF0000"/>
                  </a:solidFill>
                </a:rPr>
                <a:t>broker </a:t>
              </a:r>
            </a:p>
            <a:p>
              <a:pPr algn="ctr" eaLnBrk="1" latinLnBrk="1" hangingPunct="1"/>
              <a:r>
                <a:rPr lang="en-US" altLang="ko-KR" sz="1200">
                  <a:solidFill>
                    <a:srgbClr val="FF0000"/>
                  </a:solidFill>
                </a:rPr>
                <a:t>Event Service</a:t>
              </a:r>
            </a:p>
          </p:txBody>
        </p:sp>
        <p:sp>
          <p:nvSpPr>
            <p:cNvPr id="476171" name="Text Box 11"/>
            <p:cNvSpPr txBox="1">
              <a:spLocks noChangeArrowheads="1"/>
            </p:cNvSpPr>
            <p:nvPr/>
          </p:nvSpPr>
          <p:spPr bwMode="auto">
            <a:xfrm>
              <a:off x="3907" y="1117"/>
              <a:ext cx="409" cy="16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ko-KR" sz="1000"/>
                <a:t>Publish </a:t>
              </a:r>
            </a:p>
          </p:txBody>
        </p:sp>
        <p:sp>
          <p:nvSpPr>
            <p:cNvPr id="476172" name="Text Box 12"/>
            <p:cNvSpPr txBox="1">
              <a:spLocks noChangeArrowheads="1"/>
            </p:cNvSpPr>
            <p:nvPr/>
          </p:nvSpPr>
          <p:spPr bwMode="auto">
            <a:xfrm>
              <a:off x="3742" y="1570"/>
              <a:ext cx="409" cy="16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ko-KR" sz="1000"/>
                <a:t>Publish </a:t>
              </a:r>
            </a:p>
          </p:txBody>
        </p:sp>
        <p:sp>
          <p:nvSpPr>
            <p:cNvPr id="476173" name="Text Box 13"/>
            <p:cNvSpPr txBox="1">
              <a:spLocks noChangeArrowheads="1"/>
            </p:cNvSpPr>
            <p:nvPr/>
          </p:nvSpPr>
          <p:spPr bwMode="auto">
            <a:xfrm>
              <a:off x="1882" y="1136"/>
              <a:ext cx="363" cy="16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ko-KR" sz="1000"/>
                <a:t>Notify </a:t>
              </a:r>
            </a:p>
          </p:txBody>
        </p:sp>
        <p:sp>
          <p:nvSpPr>
            <p:cNvPr id="476176" name="Rectangle 16"/>
            <p:cNvSpPr>
              <a:spLocks noChangeArrowheads="1"/>
            </p:cNvSpPr>
            <p:nvPr/>
          </p:nvSpPr>
          <p:spPr bwMode="auto">
            <a:xfrm>
              <a:off x="2290" y="1207"/>
              <a:ext cx="1028" cy="489"/>
            </a:xfrm>
            <a:prstGeom prst="rect">
              <a:avLst/>
            </a:prstGeom>
            <a:solidFill>
              <a:srgbClr val="E0FFE0"/>
            </a:solidFill>
            <a:ln w="12700">
              <a:solidFill>
                <a:srgbClr val="000000"/>
              </a:solidFill>
              <a:miter lim="800000"/>
              <a:headEnd/>
              <a:tailEnd/>
            </a:ln>
          </p:spPr>
          <p:txBody>
            <a:bodyPr/>
            <a:lstStyle/>
            <a:p>
              <a:endParaRPr lang="ko-KR" altLang="en-US"/>
            </a:p>
          </p:txBody>
        </p:sp>
        <p:sp>
          <p:nvSpPr>
            <p:cNvPr id="476177" name="Rectangle 17"/>
            <p:cNvSpPr>
              <a:spLocks noChangeArrowheads="1"/>
            </p:cNvSpPr>
            <p:nvPr/>
          </p:nvSpPr>
          <p:spPr bwMode="auto">
            <a:xfrm>
              <a:off x="4410" y="1211"/>
              <a:ext cx="411" cy="236"/>
            </a:xfrm>
            <a:prstGeom prst="rect">
              <a:avLst/>
            </a:prstGeom>
            <a:solidFill>
              <a:srgbClr val="E0FFFF"/>
            </a:solidFill>
            <a:ln w="12700">
              <a:solidFill>
                <a:srgbClr val="000000"/>
              </a:solidFill>
              <a:miter lim="800000"/>
              <a:headEnd/>
              <a:tailEnd/>
            </a:ln>
          </p:spPr>
          <p:txBody>
            <a:bodyPr/>
            <a:lstStyle/>
            <a:p>
              <a:endParaRPr lang="ko-KR" altLang="en-US"/>
            </a:p>
          </p:txBody>
        </p:sp>
        <p:sp>
          <p:nvSpPr>
            <p:cNvPr id="476178" name="Rectangle 18"/>
            <p:cNvSpPr>
              <a:spLocks noChangeArrowheads="1"/>
            </p:cNvSpPr>
            <p:nvPr/>
          </p:nvSpPr>
          <p:spPr bwMode="auto">
            <a:xfrm>
              <a:off x="390" y="1641"/>
              <a:ext cx="962" cy="363"/>
            </a:xfrm>
            <a:prstGeom prst="rect">
              <a:avLst/>
            </a:prstGeom>
            <a:solidFill>
              <a:srgbClr val="FFFFE0"/>
            </a:solidFill>
            <a:ln w="12700">
              <a:solidFill>
                <a:srgbClr val="000000"/>
              </a:solidFill>
              <a:miter lim="800000"/>
              <a:headEnd/>
              <a:tailEnd/>
            </a:ln>
          </p:spPr>
          <p:txBody>
            <a:bodyPr/>
            <a:lstStyle/>
            <a:p>
              <a:endParaRPr lang="ko-KR" altLang="en-US"/>
            </a:p>
          </p:txBody>
        </p:sp>
        <p:sp>
          <p:nvSpPr>
            <p:cNvPr id="476179" name="Rectangle 19"/>
            <p:cNvSpPr>
              <a:spLocks noChangeArrowheads="1"/>
            </p:cNvSpPr>
            <p:nvPr/>
          </p:nvSpPr>
          <p:spPr bwMode="auto">
            <a:xfrm>
              <a:off x="385" y="1025"/>
              <a:ext cx="962" cy="363"/>
            </a:xfrm>
            <a:prstGeom prst="rect">
              <a:avLst/>
            </a:prstGeom>
            <a:solidFill>
              <a:srgbClr val="FFFFE0"/>
            </a:solidFill>
            <a:ln w="12700">
              <a:solidFill>
                <a:srgbClr val="000000"/>
              </a:solidFill>
              <a:miter lim="800000"/>
              <a:headEnd/>
              <a:tailEnd/>
            </a:ln>
          </p:spPr>
          <p:txBody>
            <a:bodyPr/>
            <a:lstStyle/>
            <a:p>
              <a:endParaRPr lang="ko-KR" altLang="en-US"/>
            </a:p>
          </p:txBody>
        </p:sp>
        <p:sp>
          <p:nvSpPr>
            <p:cNvPr id="476180" name="Rectangle 20"/>
            <p:cNvSpPr>
              <a:spLocks noChangeArrowheads="1"/>
            </p:cNvSpPr>
            <p:nvPr/>
          </p:nvSpPr>
          <p:spPr bwMode="auto">
            <a:xfrm>
              <a:off x="1033" y="1767"/>
              <a:ext cx="59" cy="118"/>
            </a:xfrm>
            <a:prstGeom prst="rect">
              <a:avLst/>
            </a:prstGeom>
            <a:solidFill>
              <a:srgbClr val="FFFFFF"/>
            </a:solidFill>
            <a:ln w="12700">
              <a:solidFill>
                <a:srgbClr val="000000"/>
              </a:solidFill>
              <a:miter lim="800000"/>
              <a:headEnd/>
              <a:tailEnd/>
            </a:ln>
          </p:spPr>
          <p:txBody>
            <a:bodyPr/>
            <a:lstStyle/>
            <a:p>
              <a:endParaRPr lang="ko-KR" altLang="en-US"/>
            </a:p>
          </p:txBody>
        </p:sp>
        <p:sp>
          <p:nvSpPr>
            <p:cNvPr id="476181" name="Rectangle 21"/>
            <p:cNvSpPr>
              <a:spLocks noChangeArrowheads="1"/>
            </p:cNvSpPr>
            <p:nvPr/>
          </p:nvSpPr>
          <p:spPr bwMode="auto">
            <a:xfrm>
              <a:off x="1100" y="1767"/>
              <a:ext cx="66" cy="118"/>
            </a:xfrm>
            <a:prstGeom prst="rect">
              <a:avLst/>
            </a:prstGeom>
            <a:solidFill>
              <a:srgbClr val="FFFFFF"/>
            </a:solidFill>
            <a:ln w="12700">
              <a:solidFill>
                <a:srgbClr val="000000"/>
              </a:solidFill>
              <a:miter lim="800000"/>
              <a:headEnd/>
              <a:tailEnd/>
            </a:ln>
          </p:spPr>
          <p:txBody>
            <a:bodyPr/>
            <a:lstStyle/>
            <a:p>
              <a:endParaRPr lang="ko-KR" altLang="en-US"/>
            </a:p>
          </p:txBody>
        </p:sp>
        <p:sp>
          <p:nvSpPr>
            <p:cNvPr id="476182" name="Rectangle 22"/>
            <p:cNvSpPr>
              <a:spLocks noChangeArrowheads="1"/>
            </p:cNvSpPr>
            <p:nvPr/>
          </p:nvSpPr>
          <p:spPr bwMode="auto">
            <a:xfrm>
              <a:off x="967" y="1767"/>
              <a:ext cx="58" cy="118"/>
            </a:xfrm>
            <a:prstGeom prst="rect">
              <a:avLst/>
            </a:prstGeom>
            <a:solidFill>
              <a:srgbClr val="FFFFFF"/>
            </a:solidFill>
            <a:ln w="12700">
              <a:solidFill>
                <a:srgbClr val="000000"/>
              </a:solidFill>
              <a:miter lim="800000"/>
              <a:headEnd/>
              <a:tailEnd/>
            </a:ln>
          </p:spPr>
          <p:txBody>
            <a:bodyPr/>
            <a:lstStyle/>
            <a:p>
              <a:endParaRPr lang="ko-KR" altLang="en-US"/>
            </a:p>
          </p:txBody>
        </p:sp>
        <p:sp>
          <p:nvSpPr>
            <p:cNvPr id="476183" name="Rectangle 23"/>
            <p:cNvSpPr>
              <a:spLocks noChangeArrowheads="1"/>
            </p:cNvSpPr>
            <p:nvPr/>
          </p:nvSpPr>
          <p:spPr bwMode="auto">
            <a:xfrm>
              <a:off x="822" y="1719"/>
              <a:ext cx="239"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
          <p:nvSpPr>
            <p:cNvPr id="476184" name="Rectangle 24"/>
            <p:cNvSpPr>
              <a:spLocks noChangeArrowheads="1"/>
            </p:cNvSpPr>
            <p:nvPr/>
          </p:nvSpPr>
          <p:spPr bwMode="auto">
            <a:xfrm>
              <a:off x="822" y="1729"/>
              <a:ext cx="7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ko-KR" sz="1300" b="1">
                  <a:solidFill>
                    <a:srgbClr val="000000"/>
                  </a:solidFill>
                  <a:latin typeface="Times New Roman" pitchFamily="18" charset="0"/>
                </a:rPr>
                <a:t>...</a:t>
              </a:r>
              <a:endParaRPr lang="en-US" altLang="ko-KR"/>
            </a:p>
          </p:txBody>
        </p:sp>
        <p:sp>
          <p:nvSpPr>
            <p:cNvPr id="476185" name="Rectangle 25"/>
            <p:cNvSpPr>
              <a:spLocks noChangeArrowheads="1"/>
            </p:cNvSpPr>
            <p:nvPr/>
          </p:nvSpPr>
          <p:spPr bwMode="auto">
            <a:xfrm>
              <a:off x="760" y="1767"/>
              <a:ext cx="58" cy="118"/>
            </a:xfrm>
            <a:prstGeom prst="rect">
              <a:avLst/>
            </a:prstGeom>
            <a:solidFill>
              <a:srgbClr val="FFFFFF"/>
            </a:solidFill>
            <a:ln w="12700">
              <a:solidFill>
                <a:srgbClr val="000000"/>
              </a:solidFill>
              <a:miter lim="800000"/>
              <a:headEnd/>
              <a:tailEnd/>
            </a:ln>
          </p:spPr>
          <p:txBody>
            <a:bodyPr/>
            <a:lstStyle/>
            <a:p>
              <a:endParaRPr lang="ko-KR" altLang="en-US"/>
            </a:p>
          </p:txBody>
        </p:sp>
        <p:sp>
          <p:nvSpPr>
            <p:cNvPr id="476186" name="Line 26"/>
            <p:cNvSpPr>
              <a:spLocks noChangeShapeType="1"/>
            </p:cNvSpPr>
            <p:nvPr/>
          </p:nvSpPr>
          <p:spPr bwMode="auto">
            <a:xfrm>
              <a:off x="822" y="1763"/>
              <a:ext cx="141" cy="1"/>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76187" name="Line 27"/>
            <p:cNvSpPr>
              <a:spLocks noChangeShapeType="1"/>
            </p:cNvSpPr>
            <p:nvPr/>
          </p:nvSpPr>
          <p:spPr bwMode="auto">
            <a:xfrm>
              <a:off x="822" y="1889"/>
              <a:ext cx="141" cy="1"/>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76188" name="Rectangle 28"/>
            <p:cNvSpPr>
              <a:spLocks noChangeArrowheads="1"/>
            </p:cNvSpPr>
            <p:nvPr/>
          </p:nvSpPr>
          <p:spPr bwMode="auto">
            <a:xfrm>
              <a:off x="1033" y="1151"/>
              <a:ext cx="59" cy="118"/>
            </a:xfrm>
            <a:prstGeom prst="rect">
              <a:avLst/>
            </a:prstGeom>
            <a:solidFill>
              <a:srgbClr val="FFFFFF"/>
            </a:solidFill>
            <a:ln w="12700">
              <a:solidFill>
                <a:srgbClr val="000000"/>
              </a:solidFill>
              <a:miter lim="800000"/>
              <a:headEnd/>
              <a:tailEnd/>
            </a:ln>
          </p:spPr>
          <p:txBody>
            <a:bodyPr/>
            <a:lstStyle/>
            <a:p>
              <a:endParaRPr lang="ko-KR" altLang="en-US"/>
            </a:p>
          </p:txBody>
        </p:sp>
        <p:sp>
          <p:nvSpPr>
            <p:cNvPr id="476189" name="Rectangle 29"/>
            <p:cNvSpPr>
              <a:spLocks noChangeArrowheads="1"/>
            </p:cNvSpPr>
            <p:nvPr/>
          </p:nvSpPr>
          <p:spPr bwMode="auto">
            <a:xfrm>
              <a:off x="1100" y="1151"/>
              <a:ext cx="66" cy="118"/>
            </a:xfrm>
            <a:prstGeom prst="rect">
              <a:avLst/>
            </a:prstGeom>
            <a:solidFill>
              <a:srgbClr val="FFFFFF"/>
            </a:solidFill>
            <a:ln w="12700">
              <a:solidFill>
                <a:srgbClr val="000000"/>
              </a:solidFill>
              <a:miter lim="800000"/>
              <a:headEnd/>
              <a:tailEnd/>
            </a:ln>
          </p:spPr>
          <p:txBody>
            <a:bodyPr/>
            <a:lstStyle/>
            <a:p>
              <a:endParaRPr lang="ko-KR" altLang="en-US"/>
            </a:p>
          </p:txBody>
        </p:sp>
        <p:sp>
          <p:nvSpPr>
            <p:cNvPr id="476190" name="Rectangle 30"/>
            <p:cNvSpPr>
              <a:spLocks noChangeArrowheads="1"/>
            </p:cNvSpPr>
            <p:nvPr/>
          </p:nvSpPr>
          <p:spPr bwMode="auto">
            <a:xfrm>
              <a:off x="967" y="1151"/>
              <a:ext cx="58" cy="118"/>
            </a:xfrm>
            <a:prstGeom prst="rect">
              <a:avLst/>
            </a:prstGeom>
            <a:solidFill>
              <a:srgbClr val="FFFFFF"/>
            </a:solidFill>
            <a:ln w="12700">
              <a:solidFill>
                <a:srgbClr val="000000"/>
              </a:solidFill>
              <a:miter lim="800000"/>
              <a:headEnd/>
              <a:tailEnd/>
            </a:ln>
          </p:spPr>
          <p:txBody>
            <a:bodyPr/>
            <a:lstStyle/>
            <a:p>
              <a:endParaRPr lang="ko-KR" altLang="en-US"/>
            </a:p>
          </p:txBody>
        </p:sp>
        <p:sp>
          <p:nvSpPr>
            <p:cNvPr id="476191" name="Rectangle 31"/>
            <p:cNvSpPr>
              <a:spLocks noChangeArrowheads="1"/>
            </p:cNvSpPr>
            <p:nvPr/>
          </p:nvSpPr>
          <p:spPr bwMode="auto">
            <a:xfrm>
              <a:off x="822" y="1103"/>
              <a:ext cx="239"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
          <p:nvSpPr>
            <p:cNvPr id="476192" name="Rectangle 32"/>
            <p:cNvSpPr>
              <a:spLocks noChangeArrowheads="1"/>
            </p:cNvSpPr>
            <p:nvPr/>
          </p:nvSpPr>
          <p:spPr bwMode="auto">
            <a:xfrm>
              <a:off x="822" y="1114"/>
              <a:ext cx="7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ko-KR" sz="1300" b="1">
                  <a:solidFill>
                    <a:srgbClr val="000000"/>
                  </a:solidFill>
                  <a:latin typeface="Times New Roman" pitchFamily="18" charset="0"/>
                </a:rPr>
                <a:t>...</a:t>
              </a:r>
              <a:endParaRPr lang="en-US" altLang="ko-KR"/>
            </a:p>
          </p:txBody>
        </p:sp>
        <p:sp>
          <p:nvSpPr>
            <p:cNvPr id="476193" name="Rectangle 33"/>
            <p:cNvSpPr>
              <a:spLocks noChangeArrowheads="1"/>
            </p:cNvSpPr>
            <p:nvPr/>
          </p:nvSpPr>
          <p:spPr bwMode="auto">
            <a:xfrm>
              <a:off x="760" y="1151"/>
              <a:ext cx="58" cy="118"/>
            </a:xfrm>
            <a:prstGeom prst="rect">
              <a:avLst/>
            </a:prstGeom>
            <a:solidFill>
              <a:srgbClr val="FFFFFF"/>
            </a:solidFill>
            <a:ln w="12700">
              <a:solidFill>
                <a:srgbClr val="000000"/>
              </a:solidFill>
              <a:miter lim="800000"/>
              <a:headEnd/>
              <a:tailEnd/>
            </a:ln>
          </p:spPr>
          <p:txBody>
            <a:bodyPr/>
            <a:lstStyle/>
            <a:p>
              <a:endParaRPr lang="ko-KR" altLang="en-US"/>
            </a:p>
          </p:txBody>
        </p:sp>
        <p:sp>
          <p:nvSpPr>
            <p:cNvPr id="476194" name="Line 34"/>
            <p:cNvSpPr>
              <a:spLocks noChangeShapeType="1"/>
            </p:cNvSpPr>
            <p:nvPr/>
          </p:nvSpPr>
          <p:spPr bwMode="auto">
            <a:xfrm>
              <a:off x="822" y="1147"/>
              <a:ext cx="141" cy="1"/>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76195" name="Line 35"/>
            <p:cNvSpPr>
              <a:spLocks noChangeShapeType="1"/>
            </p:cNvSpPr>
            <p:nvPr/>
          </p:nvSpPr>
          <p:spPr bwMode="auto">
            <a:xfrm>
              <a:off x="822" y="1273"/>
              <a:ext cx="141" cy="1"/>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76196" name="Rectangle 36"/>
            <p:cNvSpPr>
              <a:spLocks noChangeArrowheads="1"/>
            </p:cNvSpPr>
            <p:nvPr/>
          </p:nvSpPr>
          <p:spPr bwMode="auto">
            <a:xfrm>
              <a:off x="2456" y="977"/>
              <a:ext cx="960"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
          <p:nvSpPr>
            <p:cNvPr id="476197" name="Rectangle 37"/>
            <p:cNvSpPr>
              <a:spLocks noChangeArrowheads="1"/>
            </p:cNvSpPr>
            <p:nvPr/>
          </p:nvSpPr>
          <p:spPr bwMode="auto">
            <a:xfrm>
              <a:off x="2426" y="799"/>
              <a:ext cx="771" cy="41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pPr algn="ctr"/>
              <a:r>
                <a:rPr lang="en-US" altLang="ko-KR" sz="1300" b="1">
                  <a:latin typeface="Times New Roman" pitchFamily="18" charset="0"/>
                </a:rPr>
                <a:t>message system</a:t>
              </a:r>
            </a:p>
            <a:p>
              <a:pPr algn="ctr"/>
              <a:r>
                <a:rPr lang="en-US" altLang="ko-KR" sz="1000" b="1">
                  <a:latin typeface="Times New Roman" pitchFamily="18" charset="0"/>
                </a:rPr>
                <a:t>Storage and management of subscriptions</a:t>
              </a:r>
              <a:endParaRPr lang="en-US" altLang="ko-KR" sz="1200"/>
            </a:p>
          </p:txBody>
        </p:sp>
        <p:sp>
          <p:nvSpPr>
            <p:cNvPr id="476198" name="Rectangle 38"/>
            <p:cNvSpPr>
              <a:spLocks noChangeArrowheads="1"/>
            </p:cNvSpPr>
            <p:nvPr/>
          </p:nvSpPr>
          <p:spPr bwMode="auto">
            <a:xfrm>
              <a:off x="527" y="791"/>
              <a:ext cx="603"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
          <p:nvSpPr>
            <p:cNvPr id="476199" name="Rectangle 39"/>
            <p:cNvSpPr>
              <a:spLocks noChangeArrowheads="1"/>
            </p:cNvSpPr>
            <p:nvPr/>
          </p:nvSpPr>
          <p:spPr bwMode="auto">
            <a:xfrm>
              <a:off x="527" y="802"/>
              <a:ext cx="397"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ko-KR" sz="1300" b="1">
                  <a:solidFill>
                    <a:srgbClr val="000000"/>
                  </a:solidFill>
                  <a:latin typeface="Times New Roman" pitchFamily="18" charset="0"/>
                </a:rPr>
                <a:t>receivers</a:t>
              </a:r>
              <a:endParaRPr lang="en-US" altLang="ko-KR"/>
            </a:p>
          </p:txBody>
        </p:sp>
        <p:sp>
          <p:nvSpPr>
            <p:cNvPr id="476200" name="Rectangle 40"/>
            <p:cNvSpPr>
              <a:spLocks noChangeArrowheads="1"/>
            </p:cNvSpPr>
            <p:nvPr/>
          </p:nvSpPr>
          <p:spPr bwMode="auto">
            <a:xfrm>
              <a:off x="4476" y="977"/>
              <a:ext cx="480"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
          <p:nvSpPr>
            <p:cNvPr id="476201" name="Rectangle 41"/>
            <p:cNvSpPr>
              <a:spLocks noChangeArrowheads="1"/>
            </p:cNvSpPr>
            <p:nvPr/>
          </p:nvSpPr>
          <p:spPr bwMode="auto">
            <a:xfrm>
              <a:off x="4476" y="987"/>
              <a:ext cx="29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ko-KR" sz="1300" b="1">
                  <a:solidFill>
                    <a:srgbClr val="000000"/>
                  </a:solidFill>
                  <a:latin typeface="Times New Roman" pitchFamily="18" charset="0"/>
                </a:rPr>
                <a:t>sender</a:t>
              </a:r>
              <a:endParaRPr lang="en-US" altLang="ko-KR"/>
            </a:p>
          </p:txBody>
        </p:sp>
        <p:sp>
          <p:nvSpPr>
            <p:cNvPr id="476202" name="Line 42"/>
            <p:cNvSpPr>
              <a:spLocks noChangeShapeType="1"/>
            </p:cNvSpPr>
            <p:nvPr/>
          </p:nvSpPr>
          <p:spPr bwMode="auto">
            <a:xfrm>
              <a:off x="1256" y="1189"/>
              <a:ext cx="1579" cy="15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76203" name="Freeform 43"/>
            <p:cNvSpPr>
              <a:spLocks/>
            </p:cNvSpPr>
            <p:nvPr/>
          </p:nvSpPr>
          <p:spPr bwMode="auto">
            <a:xfrm>
              <a:off x="1170" y="1158"/>
              <a:ext cx="122" cy="73"/>
            </a:xfrm>
            <a:custGeom>
              <a:avLst/>
              <a:gdLst>
                <a:gd name="T0" fmla="*/ 0 w 122"/>
                <a:gd name="T1" fmla="*/ 20 h 73"/>
                <a:gd name="T2" fmla="*/ 122 w 122"/>
                <a:gd name="T3" fmla="*/ 0 h 73"/>
                <a:gd name="T4" fmla="*/ 110 w 122"/>
                <a:gd name="T5" fmla="*/ 73 h 73"/>
                <a:gd name="T6" fmla="*/ 0 w 122"/>
                <a:gd name="T7" fmla="*/ 20 h 73"/>
              </a:gdLst>
              <a:ahLst/>
              <a:cxnLst>
                <a:cxn ang="0">
                  <a:pos x="T0" y="T1"/>
                </a:cxn>
                <a:cxn ang="0">
                  <a:pos x="T2" y="T3"/>
                </a:cxn>
                <a:cxn ang="0">
                  <a:pos x="T4" y="T5"/>
                </a:cxn>
                <a:cxn ang="0">
                  <a:pos x="T6" y="T7"/>
                </a:cxn>
              </a:cxnLst>
              <a:rect l="0" t="0" r="r" b="b"/>
              <a:pathLst>
                <a:path w="122" h="73">
                  <a:moveTo>
                    <a:pt x="0" y="20"/>
                  </a:moveTo>
                  <a:lnTo>
                    <a:pt x="122" y="0"/>
                  </a:lnTo>
                  <a:lnTo>
                    <a:pt x="110" y="73"/>
                  </a:lnTo>
                  <a:lnTo>
                    <a:pt x="0" y="20"/>
                  </a:lnTo>
                  <a:close/>
                </a:path>
              </a:pathLst>
            </a:custGeom>
            <a:solidFill>
              <a:srgbClr val="000000"/>
            </a:solidFill>
            <a:ln w="0">
              <a:solidFill>
                <a:srgbClr val="000000"/>
              </a:solidFill>
              <a:prstDash val="solid"/>
              <a:round/>
              <a:headEnd/>
              <a:tailEnd/>
            </a:ln>
          </p:spPr>
          <p:txBody>
            <a:bodyPr/>
            <a:lstStyle/>
            <a:p>
              <a:endParaRPr lang="ko-KR" altLang="en-US"/>
            </a:p>
          </p:txBody>
        </p:sp>
        <p:sp>
          <p:nvSpPr>
            <p:cNvPr id="476204" name="Rectangle 44"/>
            <p:cNvSpPr>
              <a:spLocks noChangeArrowheads="1"/>
            </p:cNvSpPr>
            <p:nvPr/>
          </p:nvSpPr>
          <p:spPr bwMode="auto">
            <a:xfrm>
              <a:off x="4414" y="1704"/>
              <a:ext cx="407" cy="237"/>
            </a:xfrm>
            <a:prstGeom prst="rect">
              <a:avLst/>
            </a:prstGeom>
            <a:solidFill>
              <a:srgbClr val="E0FFFF"/>
            </a:solidFill>
            <a:ln w="12700">
              <a:solidFill>
                <a:srgbClr val="000000"/>
              </a:solidFill>
              <a:miter lim="800000"/>
              <a:headEnd/>
              <a:tailEnd/>
            </a:ln>
          </p:spPr>
          <p:txBody>
            <a:bodyPr/>
            <a:lstStyle/>
            <a:p>
              <a:endParaRPr lang="ko-KR" altLang="en-US"/>
            </a:p>
          </p:txBody>
        </p:sp>
        <p:sp>
          <p:nvSpPr>
            <p:cNvPr id="476205" name="Line 45"/>
            <p:cNvSpPr>
              <a:spLocks noChangeShapeType="1"/>
            </p:cNvSpPr>
            <p:nvPr/>
          </p:nvSpPr>
          <p:spPr bwMode="auto">
            <a:xfrm flipV="1">
              <a:off x="1251" y="1525"/>
              <a:ext cx="1538" cy="27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76206" name="Freeform 46"/>
            <p:cNvSpPr>
              <a:spLocks/>
            </p:cNvSpPr>
            <p:nvPr/>
          </p:nvSpPr>
          <p:spPr bwMode="auto">
            <a:xfrm>
              <a:off x="1170" y="1754"/>
              <a:ext cx="123" cy="72"/>
            </a:xfrm>
            <a:custGeom>
              <a:avLst/>
              <a:gdLst>
                <a:gd name="T0" fmla="*/ 0 w 123"/>
                <a:gd name="T1" fmla="*/ 72 h 72"/>
                <a:gd name="T2" fmla="*/ 94 w 123"/>
                <a:gd name="T3" fmla="*/ 0 h 72"/>
                <a:gd name="T4" fmla="*/ 123 w 123"/>
                <a:gd name="T5" fmla="*/ 70 h 72"/>
                <a:gd name="T6" fmla="*/ 0 w 123"/>
                <a:gd name="T7" fmla="*/ 72 h 72"/>
              </a:gdLst>
              <a:ahLst/>
              <a:cxnLst>
                <a:cxn ang="0">
                  <a:pos x="T0" y="T1"/>
                </a:cxn>
                <a:cxn ang="0">
                  <a:pos x="T2" y="T3"/>
                </a:cxn>
                <a:cxn ang="0">
                  <a:pos x="T4" y="T5"/>
                </a:cxn>
                <a:cxn ang="0">
                  <a:pos x="T6" y="T7"/>
                </a:cxn>
              </a:cxnLst>
              <a:rect l="0" t="0" r="r" b="b"/>
              <a:pathLst>
                <a:path w="123" h="72">
                  <a:moveTo>
                    <a:pt x="0" y="72"/>
                  </a:moveTo>
                  <a:lnTo>
                    <a:pt x="94" y="0"/>
                  </a:lnTo>
                  <a:lnTo>
                    <a:pt x="123" y="70"/>
                  </a:lnTo>
                  <a:lnTo>
                    <a:pt x="0" y="72"/>
                  </a:lnTo>
                  <a:close/>
                </a:path>
              </a:pathLst>
            </a:custGeom>
            <a:solidFill>
              <a:srgbClr val="000000"/>
            </a:solidFill>
            <a:ln w="0">
              <a:solidFill>
                <a:srgbClr val="000000"/>
              </a:solidFill>
              <a:prstDash val="solid"/>
              <a:round/>
              <a:headEnd/>
              <a:tailEnd/>
            </a:ln>
          </p:spPr>
          <p:txBody>
            <a:bodyPr/>
            <a:lstStyle/>
            <a:p>
              <a:endParaRPr lang="ko-KR" altLang="en-US"/>
            </a:p>
          </p:txBody>
        </p:sp>
        <p:sp>
          <p:nvSpPr>
            <p:cNvPr id="476207" name="Rectangle 47"/>
            <p:cNvSpPr>
              <a:spLocks noChangeArrowheads="1"/>
            </p:cNvSpPr>
            <p:nvPr/>
          </p:nvSpPr>
          <p:spPr bwMode="auto">
            <a:xfrm>
              <a:off x="2874" y="1270"/>
              <a:ext cx="59" cy="111"/>
            </a:xfrm>
            <a:prstGeom prst="rect">
              <a:avLst/>
            </a:prstGeom>
            <a:solidFill>
              <a:srgbClr val="E0FFFF"/>
            </a:solidFill>
            <a:ln w="12700">
              <a:solidFill>
                <a:srgbClr val="000000"/>
              </a:solidFill>
              <a:miter lim="800000"/>
              <a:headEnd/>
              <a:tailEnd/>
            </a:ln>
          </p:spPr>
          <p:txBody>
            <a:bodyPr/>
            <a:lstStyle/>
            <a:p>
              <a:endParaRPr lang="ko-KR" altLang="en-US"/>
            </a:p>
          </p:txBody>
        </p:sp>
        <p:sp>
          <p:nvSpPr>
            <p:cNvPr id="476208" name="Rectangle 48"/>
            <p:cNvSpPr>
              <a:spLocks noChangeArrowheads="1"/>
            </p:cNvSpPr>
            <p:nvPr/>
          </p:nvSpPr>
          <p:spPr bwMode="auto">
            <a:xfrm>
              <a:off x="2841" y="1455"/>
              <a:ext cx="58" cy="111"/>
            </a:xfrm>
            <a:prstGeom prst="rect">
              <a:avLst/>
            </a:prstGeom>
            <a:solidFill>
              <a:srgbClr val="E0FFFF"/>
            </a:solidFill>
            <a:ln w="12700">
              <a:solidFill>
                <a:srgbClr val="000000"/>
              </a:solidFill>
              <a:miter lim="800000"/>
              <a:headEnd/>
              <a:tailEnd/>
            </a:ln>
          </p:spPr>
          <p:txBody>
            <a:bodyPr/>
            <a:lstStyle/>
            <a:p>
              <a:endParaRPr lang="ko-KR" altLang="en-US"/>
            </a:p>
          </p:txBody>
        </p:sp>
        <p:sp>
          <p:nvSpPr>
            <p:cNvPr id="476209" name="Line 49"/>
            <p:cNvSpPr>
              <a:spLocks noChangeShapeType="1"/>
            </p:cNvSpPr>
            <p:nvPr/>
          </p:nvSpPr>
          <p:spPr bwMode="auto">
            <a:xfrm>
              <a:off x="2985" y="1534"/>
              <a:ext cx="1392" cy="30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76210" name="Freeform 50"/>
            <p:cNvSpPr>
              <a:spLocks/>
            </p:cNvSpPr>
            <p:nvPr/>
          </p:nvSpPr>
          <p:spPr bwMode="auto">
            <a:xfrm>
              <a:off x="2903" y="1508"/>
              <a:ext cx="123" cy="70"/>
            </a:xfrm>
            <a:custGeom>
              <a:avLst/>
              <a:gdLst>
                <a:gd name="T0" fmla="*/ 0 w 123"/>
                <a:gd name="T1" fmla="*/ 3 h 70"/>
                <a:gd name="T2" fmla="*/ 123 w 123"/>
                <a:gd name="T3" fmla="*/ 0 h 70"/>
                <a:gd name="T4" fmla="*/ 99 w 123"/>
                <a:gd name="T5" fmla="*/ 70 h 70"/>
                <a:gd name="T6" fmla="*/ 0 w 123"/>
                <a:gd name="T7" fmla="*/ 3 h 70"/>
              </a:gdLst>
              <a:ahLst/>
              <a:cxnLst>
                <a:cxn ang="0">
                  <a:pos x="T0" y="T1"/>
                </a:cxn>
                <a:cxn ang="0">
                  <a:pos x="T2" y="T3"/>
                </a:cxn>
                <a:cxn ang="0">
                  <a:pos x="T4" y="T5"/>
                </a:cxn>
                <a:cxn ang="0">
                  <a:pos x="T6" y="T7"/>
                </a:cxn>
              </a:cxnLst>
              <a:rect l="0" t="0" r="r" b="b"/>
              <a:pathLst>
                <a:path w="123" h="70">
                  <a:moveTo>
                    <a:pt x="0" y="3"/>
                  </a:moveTo>
                  <a:lnTo>
                    <a:pt x="123" y="0"/>
                  </a:lnTo>
                  <a:lnTo>
                    <a:pt x="99" y="70"/>
                  </a:lnTo>
                  <a:lnTo>
                    <a:pt x="0" y="3"/>
                  </a:lnTo>
                  <a:close/>
                </a:path>
              </a:pathLst>
            </a:custGeom>
            <a:solidFill>
              <a:srgbClr val="000000"/>
            </a:solidFill>
            <a:ln w="0">
              <a:solidFill>
                <a:srgbClr val="000000"/>
              </a:solidFill>
              <a:prstDash val="solid"/>
              <a:round/>
              <a:headEnd/>
              <a:tailEnd/>
            </a:ln>
          </p:spPr>
          <p:txBody>
            <a:bodyPr/>
            <a:lstStyle/>
            <a:p>
              <a:endParaRPr lang="ko-KR" altLang="en-US"/>
            </a:p>
          </p:txBody>
        </p:sp>
        <p:sp>
          <p:nvSpPr>
            <p:cNvPr id="476211" name="Line 51"/>
            <p:cNvSpPr>
              <a:spLocks noChangeShapeType="1"/>
            </p:cNvSpPr>
            <p:nvPr/>
          </p:nvSpPr>
          <p:spPr bwMode="auto">
            <a:xfrm>
              <a:off x="3022" y="1325"/>
              <a:ext cx="1355" cy="1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76212" name="Freeform 52"/>
            <p:cNvSpPr>
              <a:spLocks/>
            </p:cNvSpPr>
            <p:nvPr/>
          </p:nvSpPr>
          <p:spPr bwMode="auto">
            <a:xfrm>
              <a:off x="2937" y="1289"/>
              <a:ext cx="116" cy="73"/>
            </a:xfrm>
            <a:custGeom>
              <a:avLst/>
              <a:gdLst>
                <a:gd name="T0" fmla="*/ 0 w 116"/>
                <a:gd name="T1" fmla="*/ 36 h 73"/>
                <a:gd name="T2" fmla="*/ 116 w 116"/>
                <a:gd name="T3" fmla="*/ 0 h 73"/>
                <a:gd name="T4" fmla="*/ 116 w 116"/>
                <a:gd name="T5" fmla="*/ 73 h 73"/>
                <a:gd name="T6" fmla="*/ 0 w 116"/>
                <a:gd name="T7" fmla="*/ 36 h 73"/>
              </a:gdLst>
              <a:ahLst/>
              <a:cxnLst>
                <a:cxn ang="0">
                  <a:pos x="T0" y="T1"/>
                </a:cxn>
                <a:cxn ang="0">
                  <a:pos x="T2" y="T3"/>
                </a:cxn>
                <a:cxn ang="0">
                  <a:pos x="T4" y="T5"/>
                </a:cxn>
                <a:cxn ang="0">
                  <a:pos x="T6" y="T7"/>
                </a:cxn>
              </a:cxnLst>
              <a:rect l="0" t="0" r="r" b="b"/>
              <a:pathLst>
                <a:path w="116" h="73">
                  <a:moveTo>
                    <a:pt x="0" y="36"/>
                  </a:moveTo>
                  <a:lnTo>
                    <a:pt x="116" y="0"/>
                  </a:lnTo>
                  <a:lnTo>
                    <a:pt x="116" y="73"/>
                  </a:lnTo>
                  <a:lnTo>
                    <a:pt x="0" y="36"/>
                  </a:lnTo>
                  <a:close/>
                </a:path>
              </a:pathLst>
            </a:custGeom>
            <a:solidFill>
              <a:srgbClr val="000000"/>
            </a:solidFill>
            <a:ln w="0">
              <a:solidFill>
                <a:srgbClr val="000000"/>
              </a:solidFill>
              <a:prstDash val="solid"/>
              <a:round/>
              <a:headEnd/>
              <a:tailEnd/>
            </a:ln>
          </p:spPr>
          <p:txBody>
            <a:bodyPr/>
            <a:lstStyle/>
            <a:p>
              <a:endParaRPr lang="ko-KR" altLang="en-US"/>
            </a:p>
          </p:txBody>
        </p:sp>
        <p:sp>
          <p:nvSpPr>
            <p:cNvPr id="476213" name="Text Box 53"/>
            <p:cNvSpPr txBox="1">
              <a:spLocks noChangeArrowheads="1"/>
            </p:cNvSpPr>
            <p:nvPr/>
          </p:nvSpPr>
          <p:spPr bwMode="auto">
            <a:xfrm>
              <a:off x="2018" y="1454"/>
              <a:ext cx="363" cy="16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ko-KR" sz="1000"/>
                <a:t>Notify </a:t>
              </a:r>
            </a:p>
          </p:txBody>
        </p:sp>
        <p:sp>
          <p:nvSpPr>
            <p:cNvPr id="476215" name="Line 55"/>
            <p:cNvSpPr>
              <a:spLocks noChangeShapeType="1"/>
            </p:cNvSpPr>
            <p:nvPr/>
          </p:nvSpPr>
          <p:spPr bwMode="auto">
            <a:xfrm flipV="1">
              <a:off x="1292" y="1616"/>
              <a:ext cx="1452" cy="272"/>
            </a:xfrm>
            <a:prstGeom prst="line">
              <a:avLst/>
            </a:prstGeom>
            <a:noFill/>
            <a:ln w="19050">
              <a:solidFill>
                <a:srgbClr val="008000"/>
              </a:solidFill>
              <a:round/>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476216" name="Line 56"/>
            <p:cNvSpPr>
              <a:spLocks noChangeShapeType="1"/>
            </p:cNvSpPr>
            <p:nvPr/>
          </p:nvSpPr>
          <p:spPr bwMode="auto">
            <a:xfrm>
              <a:off x="1292" y="1298"/>
              <a:ext cx="1497" cy="91"/>
            </a:xfrm>
            <a:prstGeom prst="line">
              <a:avLst/>
            </a:prstGeom>
            <a:noFill/>
            <a:ln w="19050">
              <a:solidFill>
                <a:srgbClr val="008000"/>
              </a:solidFill>
              <a:round/>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476217" name="Text Box 57"/>
            <p:cNvSpPr txBox="1">
              <a:spLocks noChangeArrowheads="1"/>
            </p:cNvSpPr>
            <p:nvPr/>
          </p:nvSpPr>
          <p:spPr bwMode="auto">
            <a:xfrm>
              <a:off x="1429" y="1811"/>
              <a:ext cx="590" cy="258"/>
            </a:xfrm>
            <a:prstGeom prst="rect">
              <a:avLst/>
            </a:prstGeom>
            <a:noFill/>
            <a:ln w="12700">
              <a:solidFill>
                <a:srgbClr val="008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ko-KR" sz="1000">
                  <a:solidFill>
                    <a:srgbClr val="008000"/>
                  </a:solidFill>
                </a:rPr>
                <a:t>Suscribe/ Unsubscribe</a:t>
              </a:r>
            </a:p>
          </p:txBody>
        </p:sp>
        <p:sp>
          <p:nvSpPr>
            <p:cNvPr id="476218" name="Text Box 58"/>
            <p:cNvSpPr txBox="1">
              <a:spLocks noChangeArrowheads="1"/>
            </p:cNvSpPr>
            <p:nvPr/>
          </p:nvSpPr>
          <p:spPr bwMode="auto">
            <a:xfrm>
              <a:off x="1292" y="1298"/>
              <a:ext cx="590" cy="258"/>
            </a:xfrm>
            <a:prstGeom prst="rect">
              <a:avLst/>
            </a:prstGeom>
            <a:noFill/>
            <a:ln w="12700">
              <a:solidFill>
                <a:srgbClr val="008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ko-KR" sz="1000">
                  <a:solidFill>
                    <a:srgbClr val="008000"/>
                  </a:solidFill>
                </a:rPr>
                <a:t>Suscribe/ Unsubscribe</a:t>
              </a:r>
            </a:p>
          </p:txBody>
        </p:sp>
      </p:grpSp>
    </p:spTree>
    <p:extLst>
      <p:ext uri="{BB962C8B-B14F-4D97-AF65-F5344CB8AC3E}">
        <p14:creationId xmlns:p14="http://schemas.microsoft.com/office/powerpoint/2010/main" val="41739930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슬라이드 번호 개체 틀 3"/>
          <p:cNvSpPr>
            <a:spLocks noGrp="1"/>
          </p:cNvSpPr>
          <p:nvPr>
            <p:ph type="sldNum" sz="quarter" idx="4294967295"/>
          </p:nvPr>
        </p:nvSpPr>
        <p:spPr>
          <a:xfrm>
            <a:off x="7000875" y="6240463"/>
            <a:ext cx="1905000" cy="457200"/>
          </a:xfrm>
          <a:prstGeom prst="rect">
            <a:avLst/>
          </a:prstGeom>
        </p:spPr>
        <p:txBody>
          <a:bodyPr/>
          <a:lstStyle/>
          <a:p>
            <a:fld id="{0DF9B6FD-85A7-42CF-9D38-79CFC7E869D3}" type="slidenum">
              <a:rPr lang="en-US" altLang="ko-KR"/>
              <a:pPr/>
              <a:t>24</a:t>
            </a:fld>
            <a:endParaRPr lang="en-US" altLang="ko-KR" sz="1000"/>
          </a:p>
        </p:txBody>
      </p:sp>
      <p:sp>
        <p:nvSpPr>
          <p:cNvPr id="477186" name="Rectangle 2"/>
          <p:cNvSpPr>
            <a:spLocks noGrp="1" noChangeArrowheads="1"/>
          </p:cNvSpPr>
          <p:nvPr>
            <p:ph type="title"/>
          </p:nvPr>
        </p:nvSpPr>
        <p:spPr>
          <a:xfrm>
            <a:off x="701675" y="400050"/>
            <a:ext cx="7974013" cy="647700"/>
          </a:xfrm>
        </p:spPr>
        <p:txBody>
          <a:bodyPr/>
          <a:lstStyle/>
          <a:p>
            <a:r>
              <a:rPr lang="en-US" altLang="ko-KR" sz="3200">
                <a:latin typeface="Arial" charset="0"/>
                <a:cs typeface="Times New Roman" pitchFamily="18" charset="0"/>
              </a:rPr>
              <a:t>The Publish/Subscribe Message Model</a:t>
            </a:r>
          </a:p>
        </p:txBody>
      </p:sp>
      <p:sp>
        <p:nvSpPr>
          <p:cNvPr id="477188" name="Rectangle 4"/>
          <p:cNvSpPr>
            <a:spLocks noChangeArrowheads="1"/>
          </p:cNvSpPr>
          <p:nvPr/>
        </p:nvSpPr>
        <p:spPr bwMode="auto">
          <a:xfrm>
            <a:off x="80232" y="3644900"/>
            <a:ext cx="8964488" cy="2831544"/>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0" lang="en-US" altLang="ko-KR" b="1" dirty="0">
                <a:solidFill>
                  <a:srgbClr val="0000FF"/>
                </a:solidFill>
              </a:rPr>
              <a:t>The Publish/Subscribe Message Model</a:t>
            </a:r>
          </a:p>
          <a:p>
            <a:pPr marL="182563" indent="-182563">
              <a:buFontTx/>
              <a:buChar char="•"/>
            </a:pPr>
            <a:r>
              <a:rPr kumimoji="0" lang="en-US" altLang="ko-KR" dirty="0"/>
              <a:t> </a:t>
            </a:r>
            <a:r>
              <a:rPr kumimoji="0" lang="en-US" altLang="ko-KR" b="1" dirty="0">
                <a:solidFill>
                  <a:srgbClr val="FF0000"/>
                </a:solidFill>
              </a:rPr>
              <a:t>asynchronous messaging paradigm </a:t>
            </a:r>
            <a:r>
              <a:rPr kumimoji="0" lang="en-US" altLang="ko-KR" dirty="0"/>
              <a:t>where senders (publishers) of messages are not programmed to send their messages to specific receivers (subscribers)</a:t>
            </a:r>
          </a:p>
          <a:p>
            <a:pPr marL="627063" lvl="1" indent="-285750">
              <a:buFont typeface="Wingdings" pitchFamily="2" charset="2"/>
              <a:buChar char="Ø"/>
            </a:pPr>
            <a:r>
              <a:rPr kumimoji="0" lang="en-US" altLang="ko-KR" dirty="0"/>
              <a:t> </a:t>
            </a:r>
            <a:r>
              <a:rPr kumimoji="0" lang="en-US" altLang="ko-KR" sz="1400" b="1" i="1" dirty="0">
                <a:solidFill>
                  <a:srgbClr val="FF0000"/>
                </a:solidFill>
              </a:rPr>
              <a:t>decoupling</a:t>
            </a:r>
            <a:r>
              <a:rPr kumimoji="0" lang="en-US" altLang="ko-KR" sz="1400" i="1" dirty="0"/>
              <a:t> of publishers and subscribers can allow for greater scalability and a more dynamic network topology. : Space, Time and Synchronization </a:t>
            </a:r>
            <a:r>
              <a:rPr kumimoji="0" lang="en-US" altLang="ko-KR" sz="1400" dirty="0"/>
              <a:t>(vs. Message passing, Notification, Shared space….)</a:t>
            </a:r>
            <a:endParaRPr kumimoji="0" lang="en-US" altLang="ko-KR" sz="1400" i="1" dirty="0"/>
          </a:p>
          <a:p>
            <a:pPr>
              <a:buFontTx/>
              <a:buChar char="•"/>
            </a:pPr>
            <a:r>
              <a:rPr kumimoji="0" lang="en-US" altLang="ko-KR" dirty="0"/>
              <a:t> </a:t>
            </a:r>
            <a:r>
              <a:rPr kumimoji="0" lang="en-US" altLang="ko-KR" dirty="0" smtClean="0"/>
              <a:t> message </a:t>
            </a:r>
            <a:r>
              <a:rPr kumimoji="0" lang="en-US" altLang="ko-KR" dirty="0"/>
              <a:t>filtering</a:t>
            </a:r>
          </a:p>
          <a:p>
            <a:pPr marL="627063" lvl="1" indent="-285750">
              <a:buFont typeface="Wingdings" pitchFamily="2" charset="2"/>
              <a:buChar char="Ø"/>
            </a:pPr>
            <a:r>
              <a:rPr kumimoji="0" lang="en-US" altLang="ko-KR" sz="1400" i="1" dirty="0"/>
              <a:t> topic-based system: messages are published to "topics" or named logical channels </a:t>
            </a:r>
          </a:p>
          <a:p>
            <a:pPr marL="627063" lvl="1" indent="-285750">
              <a:buFont typeface="Wingdings" pitchFamily="2" charset="2"/>
              <a:buChar char="Ø"/>
            </a:pPr>
            <a:r>
              <a:rPr kumimoji="0" lang="en-US" altLang="ko-KR" sz="1400" i="1" dirty="0"/>
              <a:t> content-based system: messages are only delivered to a subscriber if the attributes or content of those messages match constraints defined by the subscriber</a:t>
            </a:r>
          </a:p>
          <a:p>
            <a:pPr marL="627063" lvl="1" indent="-285750">
              <a:buFont typeface="Wingdings" pitchFamily="2" charset="2"/>
              <a:buChar char="Ø"/>
            </a:pPr>
            <a:r>
              <a:rPr kumimoji="0" lang="en-US" altLang="ko-KR" sz="1400" i="1" dirty="0"/>
              <a:t> hybrid of the two; publishers post messages to a topic while subscribers register content-based subscriptions to one or more topics.  </a:t>
            </a:r>
          </a:p>
          <a:p>
            <a:pPr>
              <a:buFontTx/>
              <a:buChar char="•"/>
            </a:pPr>
            <a:endParaRPr kumimoji="0" lang="en-US" altLang="ko-KR" sz="1400" i="1" dirty="0"/>
          </a:p>
        </p:txBody>
      </p:sp>
      <p:grpSp>
        <p:nvGrpSpPr>
          <p:cNvPr id="477193" name="Group 9"/>
          <p:cNvGrpSpPr>
            <a:grpSpLocks/>
          </p:cNvGrpSpPr>
          <p:nvPr/>
        </p:nvGrpSpPr>
        <p:grpSpPr bwMode="auto">
          <a:xfrm>
            <a:off x="611188" y="1255713"/>
            <a:ext cx="7489825" cy="2306637"/>
            <a:chOff x="385" y="791"/>
            <a:chExt cx="4718" cy="1453"/>
          </a:xfrm>
        </p:grpSpPr>
        <p:sp>
          <p:nvSpPr>
            <p:cNvPr id="477194" name="Rectangle 10"/>
            <p:cNvSpPr>
              <a:spLocks noChangeArrowheads="1"/>
            </p:cNvSpPr>
            <p:nvPr/>
          </p:nvSpPr>
          <p:spPr bwMode="auto">
            <a:xfrm>
              <a:off x="4361" y="1979"/>
              <a:ext cx="742" cy="22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latinLnBrk="1" hangingPunct="1"/>
              <a:r>
                <a:rPr lang="en-US" altLang="ko-KR" i="1">
                  <a:solidFill>
                    <a:srgbClr val="0000FF"/>
                  </a:solidFill>
                </a:rPr>
                <a:t>publishers </a:t>
              </a:r>
            </a:p>
          </p:txBody>
        </p:sp>
        <p:sp>
          <p:nvSpPr>
            <p:cNvPr id="477195" name="Rectangle 11"/>
            <p:cNvSpPr>
              <a:spLocks noChangeArrowheads="1"/>
            </p:cNvSpPr>
            <p:nvPr/>
          </p:nvSpPr>
          <p:spPr bwMode="auto">
            <a:xfrm>
              <a:off x="476" y="2024"/>
              <a:ext cx="814" cy="22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latinLnBrk="1" hangingPunct="1"/>
              <a:r>
                <a:rPr lang="en-US" altLang="ko-KR" i="1">
                  <a:solidFill>
                    <a:srgbClr val="0000FF"/>
                  </a:solidFill>
                </a:rPr>
                <a:t>subscribers </a:t>
              </a:r>
            </a:p>
          </p:txBody>
        </p:sp>
        <p:sp>
          <p:nvSpPr>
            <p:cNvPr id="477196" name="Rectangle 12"/>
            <p:cNvSpPr>
              <a:spLocks noChangeArrowheads="1"/>
            </p:cNvSpPr>
            <p:nvPr/>
          </p:nvSpPr>
          <p:spPr bwMode="auto">
            <a:xfrm>
              <a:off x="2381" y="1752"/>
              <a:ext cx="899" cy="335"/>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1" latinLnBrk="1" hangingPunct="1"/>
              <a:r>
                <a:rPr lang="en-US" altLang="ko-KR">
                  <a:solidFill>
                    <a:srgbClr val="FF0000"/>
                  </a:solidFill>
                </a:rPr>
                <a:t>broker </a:t>
              </a:r>
            </a:p>
            <a:p>
              <a:pPr algn="ctr" eaLnBrk="1" latinLnBrk="1" hangingPunct="1"/>
              <a:r>
                <a:rPr lang="en-US" altLang="ko-KR" sz="1200">
                  <a:solidFill>
                    <a:srgbClr val="FF0000"/>
                  </a:solidFill>
                </a:rPr>
                <a:t>Event Service</a:t>
              </a:r>
            </a:p>
          </p:txBody>
        </p:sp>
        <p:sp>
          <p:nvSpPr>
            <p:cNvPr id="477197" name="Text Box 13"/>
            <p:cNvSpPr txBox="1">
              <a:spLocks noChangeArrowheads="1"/>
            </p:cNvSpPr>
            <p:nvPr/>
          </p:nvSpPr>
          <p:spPr bwMode="auto">
            <a:xfrm>
              <a:off x="3907" y="1117"/>
              <a:ext cx="409" cy="16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ko-KR" sz="1000"/>
                <a:t>Publish </a:t>
              </a:r>
            </a:p>
          </p:txBody>
        </p:sp>
        <p:sp>
          <p:nvSpPr>
            <p:cNvPr id="477198" name="Text Box 14"/>
            <p:cNvSpPr txBox="1">
              <a:spLocks noChangeArrowheads="1"/>
            </p:cNvSpPr>
            <p:nvPr/>
          </p:nvSpPr>
          <p:spPr bwMode="auto">
            <a:xfrm>
              <a:off x="3742" y="1570"/>
              <a:ext cx="409" cy="16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ko-KR" sz="1000"/>
                <a:t>Publish </a:t>
              </a:r>
            </a:p>
          </p:txBody>
        </p:sp>
        <p:sp>
          <p:nvSpPr>
            <p:cNvPr id="477199" name="Text Box 15"/>
            <p:cNvSpPr txBox="1">
              <a:spLocks noChangeArrowheads="1"/>
            </p:cNvSpPr>
            <p:nvPr/>
          </p:nvSpPr>
          <p:spPr bwMode="auto">
            <a:xfrm>
              <a:off x="1882" y="1136"/>
              <a:ext cx="363" cy="16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ko-KR" sz="1000"/>
                <a:t>Notify </a:t>
              </a:r>
            </a:p>
          </p:txBody>
        </p:sp>
        <p:sp>
          <p:nvSpPr>
            <p:cNvPr id="477200" name="Rectangle 16"/>
            <p:cNvSpPr>
              <a:spLocks noChangeArrowheads="1"/>
            </p:cNvSpPr>
            <p:nvPr/>
          </p:nvSpPr>
          <p:spPr bwMode="auto">
            <a:xfrm>
              <a:off x="2290" y="1207"/>
              <a:ext cx="1028" cy="489"/>
            </a:xfrm>
            <a:prstGeom prst="rect">
              <a:avLst/>
            </a:prstGeom>
            <a:solidFill>
              <a:srgbClr val="E0FFE0"/>
            </a:solidFill>
            <a:ln w="12700">
              <a:solidFill>
                <a:srgbClr val="000000"/>
              </a:solidFill>
              <a:miter lim="800000"/>
              <a:headEnd/>
              <a:tailEnd/>
            </a:ln>
          </p:spPr>
          <p:txBody>
            <a:bodyPr/>
            <a:lstStyle/>
            <a:p>
              <a:endParaRPr lang="ko-KR" altLang="en-US"/>
            </a:p>
          </p:txBody>
        </p:sp>
        <p:sp>
          <p:nvSpPr>
            <p:cNvPr id="477201" name="Rectangle 17"/>
            <p:cNvSpPr>
              <a:spLocks noChangeArrowheads="1"/>
            </p:cNvSpPr>
            <p:nvPr/>
          </p:nvSpPr>
          <p:spPr bwMode="auto">
            <a:xfrm>
              <a:off x="4410" y="1211"/>
              <a:ext cx="411" cy="236"/>
            </a:xfrm>
            <a:prstGeom prst="rect">
              <a:avLst/>
            </a:prstGeom>
            <a:solidFill>
              <a:srgbClr val="E0FFFF"/>
            </a:solidFill>
            <a:ln w="12700">
              <a:solidFill>
                <a:srgbClr val="000000"/>
              </a:solidFill>
              <a:miter lim="800000"/>
              <a:headEnd/>
              <a:tailEnd/>
            </a:ln>
          </p:spPr>
          <p:txBody>
            <a:bodyPr/>
            <a:lstStyle/>
            <a:p>
              <a:endParaRPr lang="ko-KR" altLang="en-US"/>
            </a:p>
          </p:txBody>
        </p:sp>
        <p:sp>
          <p:nvSpPr>
            <p:cNvPr id="477202" name="Rectangle 18"/>
            <p:cNvSpPr>
              <a:spLocks noChangeArrowheads="1"/>
            </p:cNvSpPr>
            <p:nvPr/>
          </p:nvSpPr>
          <p:spPr bwMode="auto">
            <a:xfrm>
              <a:off x="390" y="1641"/>
              <a:ext cx="962" cy="363"/>
            </a:xfrm>
            <a:prstGeom prst="rect">
              <a:avLst/>
            </a:prstGeom>
            <a:solidFill>
              <a:srgbClr val="FFFFE0"/>
            </a:solidFill>
            <a:ln w="12700">
              <a:solidFill>
                <a:srgbClr val="000000"/>
              </a:solidFill>
              <a:miter lim="800000"/>
              <a:headEnd/>
              <a:tailEnd/>
            </a:ln>
          </p:spPr>
          <p:txBody>
            <a:bodyPr/>
            <a:lstStyle/>
            <a:p>
              <a:endParaRPr lang="ko-KR" altLang="en-US"/>
            </a:p>
          </p:txBody>
        </p:sp>
        <p:sp>
          <p:nvSpPr>
            <p:cNvPr id="477203" name="Rectangle 19"/>
            <p:cNvSpPr>
              <a:spLocks noChangeArrowheads="1"/>
            </p:cNvSpPr>
            <p:nvPr/>
          </p:nvSpPr>
          <p:spPr bwMode="auto">
            <a:xfrm>
              <a:off x="385" y="1025"/>
              <a:ext cx="962" cy="363"/>
            </a:xfrm>
            <a:prstGeom prst="rect">
              <a:avLst/>
            </a:prstGeom>
            <a:solidFill>
              <a:srgbClr val="FFFFE0"/>
            </a:solidFill>
            <a:ln w="12700">
              <a:solidFill>
                <a:srgbClr val="000000"/>
              </a:solidFill>
              <a:miter lim="800000"/>
              <a:headEnd/>
              <a:tailEnd/>
            </a:ln>
          </p:spPr>
          <p:txBody>
            <a:bodyPr/>
            <a:lstStyle/>
            <a:p>
              <a:endParaRPr lang="ko-KR" altLang="en-US"/>
            </a:p>
          </p:txBody>
        </p:sp>
        <p:sp>
          <p:nvSpPr>
            <p:cNvPr id="477204" name="Rectangle 20"/>
            <p:cNvSpPr>
              <a:spLocks noChangeArrowheads="1"/>
            </p:cNvSpPr>
            <p:nvPr/>
          </p:nvSpPr>
          <p:spPr bwMode="auto">
            <a:xfrm>
              <a:off x="1033" y="1767"/>
              <a:ext cx="59" cy="118"/>
            </a:xfrm>
            <a:prstGeom prst="rect">
              <a:avLst/>
            </a:prstGeom>
            <a:solidFill>
              <a:srgbClr val="FFFFFF"/>
            </a:solidFill>
            <a:ln w="12700">
              <a:solidFill>
                <a:srgbClr val="000000"/>
              </a:solidFill>
              <a:miter lim="800000"/>
              <a:headEnd/>
              <a:tailEnd/>
            </a:ln>
          </p:spPr>
          <p:txBody>
            <a:bodyPr/>
            <a:lstStyle/>
            <a:p>
              <a:endParaRPr lang="ko-KR" altLang="en-US"/>
            </a:p>
          </p:txBody>
        </p:sp>
        <p:sp>
          <p:nvSpPr>
            <p:cNvPr id="477205" name="Rectangle 21"/>
            <p:cNvSpPr>
              <a:spLocks noChangeArrowheads="1"/>
            </p:cNvSpPr>
            <p:nvPr/>
          </p:nvSpPr>
          <p:spPr bwMode="auto">
            <a:xfrm>
              <a:off x="1100" y="1767"/>
              <a:ext cx="66" cy="118"/>
            </a:xfrm>
            <a:prstGeom prst="rect">
              <a:avLst/>
            </a:prstGeom>
            <a:solidFill>
              <a:srgbClr val="FFFFFF"/>
            </a:solidFill>
            <a:ln w="12700">
              <a:solidFill>
                <a:srgbClr val="000000"/>
              </a:solidFill>
              <a:miter lim="800000"/>
              <a:headEnd/>
              <a:tailEnd/>
            </a:ln>
          </p:spPr>
          <p:txBody>
            <a:bodyPr/>
            <a:lstStyle/>
            <a:p>
              <a:endParaRPr lang="ko-KR" altLang="en-US"/>
            </a:p>
          </p:txBody>
        </p:sp>
        <p:sp>
          <p:nvSpPr>
            <p:cNvPr id="477206" name="Rectangle 22"/>
            <p:cNvSpPr>
              <a:spLocks noChangeArrowheads="1"/>
            </p:cNvSpPr>
            <p:nvPr/>
          </p:nvSpPr>
          <p:spPr bwMode="auto">
            <a:xfrm>
              <a:off x="967" y="1767"/>
              <a:ext cx="58" cy="118"/>
            </a:xfrm>
            <a:prstGeom prst="rect">
              <a:avLst/>
            </a:prstGeom>
            <a:solidFill>
              <a:srgbClr val="FFFFFF"/>
            </a:solidFill>
            <a:ln w="12700">
              <a:solidFill>
                <a:srgbClr val="000000"/>
              </a:solidFill>
              <a:miter lim="800000"/>
              <a:headEnd/>
              <a:tailEnd/>
            </a:ln>
          </p:spPr>
          <p:txBody>
            <a:bodyPr/>
            <a:lstStyle/>
            <a:p>
              <a:endParaRPr lang="ko-KR" altLang="en-US"/>
            </a:p>
          </p:txBody>
        </p:sp>
        <p:sp>
          <p:nvSpPr>
            <p:cNvPr id="477207" name="Rectangle 23"/>
            <p:cNvSpPr>
              <a:spLocks noChangeArrowheads="1"/>
            </p:cNvSpPr>
            <p:nvPr/>
          </p:nvSpPr>
          <p:spPr bwMode="auto">
            <a:xfrm>
              <a:off x="822" y="1719"/>
              <a:ext cx="239"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
          <p:nvSpPr>
            <p:cNvPr id="477208" name="Rectangle 24"/>
            <p:cNvSpPr>
              <a:spLocks noChangeArrowheads="1"/>
            </p:cNvSpPr>
            <p:nvPr/>
          </p:nvSpPr>
          <p:spPr bwMode="auto">
            <a:xfrm>
              <a:off x="822" y="1729"/>
              <a:ext cx="7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ko-KR" sz="1300" b="1">
                  <a:solidFill>
                    <a:srgbClr val="000000"/>
                  </a:solidFill>
                  <a:latin typeface="Times New Roman" pitchFamily="18" charset="0"/>
                </a:rPr>
                <a:t>...</a:t>
              </a:r>
              <a:endParaRPr lang="en-US" altLang="ko-KR"/>
            </a:p>
          </p:txBody>
        </p:sp>
        <p:sp>
          <p:nvSpPr>
            <p:cNvPr id="477209" name="Rectangle 25"/>
            <p:cNvSpPr>
              <a:spLocks noChangeArrowheads="1"/>
            </p:cNvSpPr>
            <p:nvPr/>
          </p:nvSpPr>
          <p:spPr bwMode="auto">
            <a:xfrm>
              <a:off x="760" y="1767"/>
              <a:ext cx="58" cy="118"/>
            </a:xfrm>
            <a:prstGeom prst="rect">
              <a:avLst/>
            </a:prstGeom>
            <a:solidFill>
              <a:srgbClr val="FFFFFF"/>
            </a:solidFill>
            <a:ln w="12700">
              <a:solidFill>
                <a:srgbClr val="000000"/>
              </a:solidFill>
              <a:miter lim="800000"/>
              <a:headEnd/>
              <a:tailEnd/>
            </a:ln>
          </p:spPr>
          <p:txBody>
            <a:bodyPr/>
            <a:lstStyle/>
            <a:p>
              <a:endParaRPr lang="ko-KR" altLang="en-US"/>
            </a:p>
          </p:txBody>
        </p:sp>
        <p:sp>
          <p:nvSpPr>
            <p:cNvPr id="477210" name="Line 26"/>
            <p:cNvSpPr>
              <a:spLocks noChangeShapeType="1"/>
            </p:cNvSpPr>
            <p:nvPr/>
          </p:nvSpPr>
          <p:spPr bwMode="auto">
            <a:xfrm>
              <a:off x="822" y="1763"/>
              <a:ext cx="141" cy="1"/>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77211" name="Line 27"/>
            <p:cNvSpPr>
              <a:spLocks noChangeShapeType="1"/>
            </p:cNvSpPr>
            <p:nvPr/>
          </p:nvSpPr>
          <p:spPr bwMode="auto">
            <a:xfrm>
              <a:off x="822" y="1889"/>
              <a:ext cx="141" cy="1"/>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77212" name="Rectangle 28"/>
            <p:cNvSpPr>
              <a:spLocks noChangeArrowheads="1"/>
            </p:cNvSpPr>
            <p:nvPr/>
          </p:nvSpPr>
          <p:spPr bwMode="auto">
            <a:xfrm>
              <a:off x="1033" y="1151"/>
              <a:ext cx="59" cy="118"/>
            </a:xfrm>
            <a:prstGeom prst="rect">
              <a:avLst/>
            </a:prstGeom>
            <a:solidFill>
              <a:srgbClr val="FFFFFF"/>
            </a:solidFill>
            <a:ln w="12700">
              <a:solidFill>
                <a:srgbClr val="000000"/>
              </a:solidFill>
              <a:miter lim="800000"/>
              <a:headEnd/>
              <a:tailEnd/>
            </a:ln>
          </p:spPr>
          <p:txBody>
            <a:bodyPr/>
            <a:lstStyle/>
            <a:p>
              <a:endParaRPr lang="ko-KR" altLang="en-US"/>
            </a:p>
          </p:txBody>
        </p:sp>
        <p:sp>
          <p:nvSpPr>
            <p:cNvPr id="477213" name="Rectangle 29"/>
            <p:cNvSpPr>
              <a:spLocks noChangeArrowheads="1"/>
            </p:cNvSpPr>
            <p:nvPr/>
          </p:nvSpPr>
          <p:spPr bwMode="auto">
            <a:xfrm>
              <a:off x="1100" y="1151"/>
              <a:ext cx="66" cy="118"/>
            </a:xfrm>
            <a:prstGeom prst="rect">
              <a:avLst/>
            </a:prstGeom>
            <a:solidFill>
              <a:srgbClr val="FFFFFF"/>
            </a:solidFill>
            <a:ln w="12700">
              <a:solidFill>
                <a:srgbClr val="000000"/>
              </a:solidFill>
              <a:miter lim="800000"/>
              <a:headEnd/>
              <a:tailEnd/>
            </a:ln>
          </p:spPr>
          <p:txBody>
            <a:bodyPr/>
            <a:lstStyle/>
            <a:p>
              <a:endParaRPr lang="ko-KR" altLang="en-US"/>
            </a:p>
          </p:txBody>
        </p:sp>
        <p:sp>
          <p:nvSpPr>
            <p:cNvPr id="477214" name="Rectangle 30"/>
            <p:cNvSpPr>
              <a:spLocks noChangeArrowheads="1"/>
            </p:cNvSpPr>
            <p:nvPr/>
          </p:nvSpPr>
          <p:spPr bwMode="auto">
            <a:xfrm>
              <a:off x="967" y="1151"/>
              <a:ext cx="58" cy="118"/>
            </a:xfrm>
            <a:prstGeom prst="rect">
              <a:avLst/>
            </a:prstGeom>
            <a:solidFill>
              <a:srgbClr val="FFFFFF"/>
            </a:solidFill>
            <a:ln w="12700">
              <a:solidFill>
                <a:srgbClr val="000000"/>
              </a:solidFill>
              <a:miter lim="800000"/>
              <a:headEnd/>
              <a:tailEnd/>
            </a:ln>
          </p:spPr>
          <p:txBody>
            <a:bodyPr/>
            <a:lstStyle/>
            <a:p>
              <a:endParaRPr lang="ko-KR" altLang="en-US"/>
            </a:p>
          </p:txBody>
        </p:sp>
        <p:sp>
          <p:nvSpPr>
            <p:cNvPr id="477215" name="Rectangle 31"/>
            <p:cNvSpPr>
              <a:spLocks noChangeArrowheads="1"/>
            </p:cNvSpPr>
            <p:nvPr/>
          </p:nvSpPr>
          <p:spPr bwMode="auto">
            <a:xfrm>
              <a:off x="822" y="1103"/>
              <a:ext cx="239"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
          <p:nvSpPr>
            <p:cNvPr id="477216" name="Rectangle 32"/>
            <p:cNvSpPr>
              <a:spLocks noChangeArrowheads="1"/>
            </p:cNvSpPr>
            <p:nvPr/>
          </p:nvSpPr>
          <p:spPr bwMode="auto">
            <a:xfrm>
              <a:off x="822" y="1114"/>
              <a:ext cx="7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ko-KR" sz="1300" b="1">
                  <a:solidFill>
                    <a:srgbClr val="000000"/>
                  </a:solidFill>
                  <a:latin typeface="Times New Roman" pitchFamily="18" charset="0"/>
                </a:rPr>
                <a:t>...</a:t>
              </a:r>
              <a:endParaRPr lang="en-US" altLang="ko-KR"/>
            </a:p>
          </p:txBody>
        </p:sp>
        <p:sp>
          <p:nvSpPr>
            <p:cNvPr id="477217" name="Rectangle 33"/>
            <p:cNvSpPr>
              <a:spLocks noChangeArrowheads="1"/>
            </p:cNvSpPr>
            <p:nvPr/>
          </p:nvSpPr>
          <p:spPr bwMode="auto">
            <a:xfrm>
              <a:off x="760" y="1151"/>
              <a:ext cx="58" cy="118"/>
            </a:xfrm>
            <a:prstGeom prst="rect">
              <a:avLst/>
            </a:prstGeom>
            <a:solidFill>
              <a:srgbClr val="FFFFFF"/>
            </a:solidFill>
            <a:ln w="12700">
              <a:solidFill>
                <a:srgbClr val="000000"/>
              </a:solidFill>
              <a:miter lim="800000"/>
              <a:headEnd/>
              <a:tailEnd/>
            </a:ln>
          </p:spPr>
          <p:txBody>
            <a:bodyPr/>
            <a:lstStyle/>
            <a:p>
              <a:endParaRPr lang="ko-KR" altLang="en-US"/>
            </a:p>
          </p:txBody>
        </p:sp>
        <p:sp>
          <p:nvSpPr>
            <p:cNvPr id="477218" name="Line 34"/>
            <p:cNvSpPr>
              <a:spLocks noChangeShapeType="1"/>
            </p:cNvSpPr>
            <p:nvPr/>
          </p:nvSpPr>
          <p:spPr bwMode="auto">
            <a:xfrm>
              <a:off x="822" y="1147"/>
              <a:ext cx="141" cy="1"/>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77219" name="Line 35"/>
            <p:cNvSpPr>
              <a:spLocks noChangeShapeType="1"/>
            </p:cNvSpPr>
            <p:nvPr/>
          </p:nvSpPr>
          <p:spPr bwMode="auto">
            <a:xfrm>
              <a:off x="822" y="1273"/>
              <a:ext cx="141" cy="1"/>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77220" name="Rectangle 36"/>
            <p:cNvSpPr>
              <a:spLocks noChangeArrowheads="1"/>
            </p:cNvSpPr>
            <p:nvPr/>
          </p:nvSpPr>
          <p:spPr bwMode="auto">
            <a:xfrm>
              <a:off x="2456" y="977"/>
              <a:ext cx="960"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
          <p:nvSpPr>
            <p:cNvPr id="477221" name="Rectangle 37"/>
            <p:cNvSpPr>
              <a:spLocks noChangeArrowheads="1"/>
            </p:cNvSpPr>
            <p:nvPr/>
          </p:nvSpPr>
          <p:spPr bwMode="auto">
            <a:xfrm>
              <a:off x="2426" y="799"/>
              <a:ext cx="771" cy="41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pPr algn="ctr"/>
              <a:r>
                <a:rPr lang="en-US" altLang="ko-KR" sz="1300" b="1">
                  <a:latin typeface="Times New Roman" pitchFamily="18" charset="0"/>
                </a:rPr>
                <a:t>message system</a:t>
              </a:r>
            </a:p>
            <a:p>
              <a:pPr algn="ctr"/>
              <a:r>
                <a:rPr lang="en-US" altLang="ko-KR" sz="1000" b="1">
                  <a:latin typeface="Times New Roman" pitchFamily="18" charset="0"/>
                </a:rPr>
                <a:t>Storage and management of subscriptions</a:t>
              </a:r>
              <a:endParaRPr lang="en-US" altLang="ko-KR" sz="1200"/>
            </a:p>
          </p:txBody>
        </p:sp>
        <p:sp>
          <p:nvSpPr>
            <p:cNvPr id="477222" name="Rectangle 38"/>
            <p:cNvSpPr>
              <a:spLocks noChangeArrowheads="1"/>
            </p:cNvSpPr>
            <p:nvPr/>
          </p:nvSpPr>
          <p:spPr bwMode="auto">
            <a:xfrm>
              <a:off x="527" y="791"/>
              <a:ext cx="603"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
          <p:nvSpPr>
            <p:cNvPr id="477223" name="Rectangle 39"/>
            <p:cNvSpPr>
              <a:spLocks noChangeArrowheads="1"/>
            </p:cNvSpPr>
            <p:nvPr/>
          </p:nvSpPr>
          <p:spPr bwMode="auto">
            <a:xfrm>
              <a:off x="527" y="802"/>
              <a:ext cx="397"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ko-KR" sz="1300" b="1">
                  <a:solidFill>
                    <a:srgbClr val="000000"/>
                  </a:solidFill>
                  <a:latin typeface="Times New Roman" pitchFamily="18" charset="0"/>
                </a:rPr>
                <a:t>receivers</a:t>
              </a:r>
              <a:endParaRPr lang="en-US" altLang="ko-KR"/>
            </a:p>
          </p:txBody>
        </p:sp>
        <p:sp>
          <p:nvSpPr>
            <p:cNvPr id="477224" name="Rectangle 40"/>
            <p:cNvSpPr>
              <a:spLocks noChangeArrowheads="1"/>
            </p:cNvSpPr>
            <p:nvPr/>
          </p:nvSpPr>
          <p:spPr bwMode="auto">
            <a:xfrm>
              <a:off x="4476" y="977"/>
              <a:ext cx="480"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
          <p:nvSpPr>
            <p:cNvPr id="477225" name="Rectangle 41"/>
            <p:cNvSpPr>
              <a:spLocks noChangeArrowheads="1"/>
            </p:cNvSpPr>
            <p:nvPr/>
          </p:nvSpPr>
          <p:spPr bwMode="auto">
            <a:xfrm>
              <a:off x="4476" y="987"/>
              <a:ext cx="29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ko-KR" sz="1300" b="1">
                  <a:solidFill>
                    <a:srgbClr val="000000"/>
                  </a:solidFill>
                  <a:latin typeface="Times New Roman" pitchFamily="18" charset="0"/>
                </a:rPr>
                <a:t>sender</a:t>
              </a:r>
              <a:endParaRPr lang="en-US" altLang="ko-KR"/>
            </a:p>
          </p:txBody>
        </p:sp>
        <p:sp>
          <p:nvSpPr>
            <p:cNvPr id="477226" name="Line 42"/>
            <p:cNvSpPr>
              <a:spLocks noChangeShapeType="1"/>
            </p:cNvSpPr>
            <p:nvPr/>
          </p:nvSpPr>
          <p:spPr bwMode="auto">
            <a:xfrm>
              <a:off x="1256" y="1189"/>
              <a:ext cx="1579" cy="15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77227" name="Freeform 43"/>
            <p:cNvSpPr>
              <a:spLocks/>
            </p:cNvSpPr>
            <p:nvPr/>
          </p:nvSpPr>
          <p:spPr bwMode="auto">
            <a:xfrm>
              <a:off x="1170" y="1158"/>
              <a:ext cx="122" cy="73"/>
            </a:xfrm>
            <a:custGeom>
              <a:avLst/>
              <a:gdLst>
                <a:gd name="T0" fmla="*/ 0 w 122"/>
                <a:gd name="T1" fmla="*/ 20 h 73"/>
                <a:gd name="T2" fmla="*/ 122 w 122"/>
                <a:gd name="T3" fmla="*/ 0 h 73"/>
                <a:gd name="T4" fmla="*/ 110 w 122"/>
                <a:gd name="T5" fmla="*/ 73 h 73"/>
                <a:gd name="T6" fmla="*/ 0 w 122"/>
                <a:gd name="T7" fmla="*/ 20 h 73"/>
              </a:gdLst>
              <a:ahLst/>
              <a:cxnLst>
                <a:cxn ang="0">
                  <a:pos x="T0" y="T1"/>
                </a:cxn>
                <a:cxn ang="0">
                  <a:pos x="T2" y="T3"/>
                </a:cxn>
                <a:cxn ang="0">
                  <a:pos x="T4" y="T5"/>
                </a:cxn>
                <a:cxn ang="0">
                  <a:pos x="T6" y="T7"/>
                </a:cxn>
              </a:cxnLst>
              <a:rect l="0" t="0" r="r" b="b"/>
              <a:pathLst>
                <a:path w="122" h="73">
                  <a:moveTo>
                    <a:pt x="0" y="20"/>
                  </a:moveTo>
                  <a:lnTo>
                    <a:pt x="122" y="0"/>
                  </a:lnTo>
                  <a:lnTo>
                    <a:pt x="110" y="73"/>
                  </a:lnTo>
                  <a:lnTo>
                    <a:pt x="0" y="20"/>
                  </a:lnTo>
                  <a:close/>
                </a:path>
              </a:pathLst>
            </a:custGeom>
            <a:solidFill>
              <a:srgbClr val="000000"/>
            </a:solidFill>
            <a:ln w="0">
              <a:solidFill>
                <a:srgbClr val="000000"/>
              </a:solidFill>
              <a:prstDash val="solid"/>
              <a:round/>
              <a:headEnd/>
              <a:tailEnd/>
            </a:ln>
          </p:spPr>
          <p:txBody>
            <a:bodyPr/>
            <a:lstStyle/>
            <a:p>
              <a:endParaRPr lang="ko-KR" altLang="en-US"/>
            </a:p>
          </p:txBody>
        </p:sp>
        <p:sp>
          <p:nvSpPr>
            <p:cNvPr id="477228" name="Rectangle 44"/>
            <p:cNvSpPr>
              <a:spLocks noChangeArrowheads="1"/>
            </p:cNvSpPr>
            <p:nvPr/>
          </p:nvSpPr>
          <p:spPr bwMode="auto">
            <a:xfrm>
              <a:off x="4414" y="1704"/>
              <a:ext cx="407" cy="237"/>
            </a:xfrm>
            <a:prstGeom prst="rect">
              <a:avLst/>
            </a:prstGeom>
            <a:solidFill>
              <a:srgbClr val="E0FFFF"/>
            </a:solidFill>
            <a:ln w="12700">
              <a:solidFill>
                <a:srgbClr val="000000"/>
              </a:solidFill>
              <a:miter lim="800000"/>
              <a:headEnd/>
              <a:tailEnd/>
            </a:ln>
          </p:spPr>
          <p:txBody>
            <a:bodyPr/>
            <a:lstStyle/>
            <a:p>
              <a:endParaRPr lang="ko-KR" altLang="en-US"/>
            </a:p>
          </p:txBody>
        </p:sp>
        <p:sp>
          <p:nvSpPr>
            <p:cNvPr id="477229" name="Line 45"/>
            <p:cNvSpPr>
              <a:spLocks noChangeShapeType="1"/>
            </p:cNvSpPr>
            <p:nvPr/>
          </p:nvSpPr>
          <p:spPr bwMode="auto">
            <a:xfrm flipV="1">
              <a:off x="1251" y="1525"/>
              <a:ext cx="1538" cy="27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77230" name="Freeform 46"/>
            <p:cNvSpPr>
              <a:spLocks/>
            </p:cNvSpPr>
            <p:nvPr/>
          </p:nvSpPr>
          <p:spPr bwMode="auto">
            <a:xfrm>
              <a:off x="1170" y="1754"/>
              <a:ext cx="123" cy="72"/>
            </a:xfrm>
            <a:custGeom>
              <a:avLst/>
              <a:gdLst>
                <a:gd name="T0" fmla="*/ 0 w 123"/>
                <a:gd name="T1" fmla="*/ 72 h 72"/>
                <a:gd name="T2" fmla="*/ 94 w 123"/>
                <a:gd name="T3" fmla="*/ 0 h 72"/>
                <a:gd name="T4" fmla="*/ 123 w 123"/>
                <a:gd name="T5" fmla="*/ 70 h 72"/>
                <a:gd name="T6" fmla="*/ 0 w 123"/>
                <a:gd name="T7" fmla="*/ 72 h 72"/>
              </a:gdLst>
              <a:ahLst/>
              <a:cxnLst>
                <a:cxn ang="0">
                  <a:pos x="T0" y="T1"/>
                </a:cxn>
                <a:cxn ang="0">
                  <a:pos x="T2" y="T3"/>
                </a:cxn>
                <a:cxn ang="0">
                  <a:pos x="T4" y="T5"/>
                </a:cxn>
                <a:cxn ang="0">
                  <a:pos x="T6" y="T7"/>
                </a:cxn>
              </a:cxnLst>
              <a:rect l="0" t="0" r="r" b="b"/>
              <a:pathLst>
                <a:path w="123" h="72">
                  <a:moveTo>
                    <a:pt x="0" y="72"/>
                  </a:moveTo>
                  <a:lnTo>
                    <a:pt x="94" y="0"/>
                  </a:lnTo>
                  <a:lnTo>
                    <a:pt x="123" y="70"/>
                  </a:lnTo>
                  <a:lnTo>
                    <a:pt x="0" y="72"/>
                  </a:lnTo>
                  <a:close/>
                </a:path>
              </a:pathLst>
            </a:custGeom>
            <a:solidFill>
              <a:srgbClr val="000000"/>
            </a:solidFill>
            <a:ln w="0">
              <a:solidFill>
                <a:srgbClr val="000000"/>
              </a:solidFill>
              <a:prstDash val="solid"/>
              <a:round/>
              <a:headEnd/>
              <a:tailEnd/>
            </a:ln>
          </p:spPr>
          <p:txBody>
            <a:bodyPr/>
            <a:lstStyle/>
            <a:p>
              <a:endParaRPr lang="ko-KR" altLang="en-US"/>
            </a:p>
          </p:txBody>
        </p:sp>
        <p:sp>
          <p:nvSpPr>
            <p:cNvPr id="477231" name="Rectangle 47"/>
            <p:cNvSpPr>
              <a:spLocks noChangeArrowheads="1"/>
            </p:cNvSpPr>
            <p:nvPr/>
          </p:nvSpPr>
          <p:spPr bwMode="auto">
            <a:xfrm>
              <a:off x="2874" y="1270"/>
              <a:ext cx="59" cy="111"/>
            </a:xfrm>
            <a:prstGeom prst="rect">
              <a:avLst/>
            </a:prstGeom>
            <a:solidFill>
              <a:srgbClr val="E0FFFF"/>
            </a:solidFill>
            <a:ln w="12700">
              <a:solidFill>
                <a:srgbClr val="000000"/>
              </a:solidFill>
              <a:miter lim="800000"/>
              <a:headEnd/>
              <a:tailEnd/>
            </a:ln>
          </p:spPr>
          <p:txBody>
            <a:bodyPr/>
            <a:lstStyle/>
            <a:p>
              <a:endParaRPr lang="ko-KR" altLang="en-US"/>
            </a:p>
          </p:txBody>
        </p:sp>
        <p:sp>
          <p:nvSpPr>
            <p:cNvPr id="477232" name="Rectangle 48"/>
            <p:cNvSpPr>
              <a:spLocks noChangeArrowheads="1"/>
            </p:cNvSpPr>
            <p:nvPr/>
          </p:nvSpPr>
          <p:spPr bwMode="auto">
            <a:xfrm>
              <a:off x="2841" y="1455"/>
              <a:ext cx="58" cy="111"/>
            </a:xfrm>
            <a:prstGeom prst="rect">
              <a:avLst/>
            </a:prstGeom>
            <a:solidFill>
              <a:srgbClr val="E0FFFF"/>
            </a:solidFill>
            <a:ln w="12700">
              <a:solidFill>
                <a:srgbClr val="000000"/>
              </a:solidFill>
              <a:miter lim="800000"/>
              <a:headEnd/>
              <a:tailEnd/>
            </a:ln>
          </p:spPr>
          <p:txBody>
            <a:bodyPr/>
            <a:lstStyle/>
            <a:p>
              <a:endParaRPr lang="ko-KR" altLang="en-US"/>
            </a:p>
          </p:txBody>
        </p:sp>
        <p:sp>
          <p:nvSpPr>
            <p:cNvPr id="477233" name="Line 49"/>
            <p:cNvSpPr>
              <a:spLocks noChangeShapeType="1"/>
            </p:cNvSpPr>
            <p:nvPr/>
          </p:nvSpPr>
          <p:spPr bwMode="auto">
            <a:xfrm>
              <a:off x="2985" y="1534"/>
              <a:ext cx="1392" cy="30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77234" name="Freeform 50"/>
            <p:cNvSpPr>
              <a:spLocks/>
            </p:cNvSpPr>
            <p:nvPr/>
          </p:nvSpPr>
          <p:spPr bwMode="auto">
            <a:xfrm>
              <a:off x="2903" y="1508"/>
              <a:ext cx="123" cy="70"/>
            </a:xfrm>
            <a:custGeom>
              <a:avLst/>
              <a:gdLst>
                <a:gd name="T0" fmla="*/ 0 w 123"/>
                <a:gd name="T1" fmla="*/ 3 h 70"/>
                <a:gd name="T2" fmla="*/ 123 w 123"/>
                <a:gd name="T3" fmla="*/ 0 h 70"/>
                <a:gd name="T4" fmla="*/ 99 w 123"/>
                <a:gd name="T5" fmla="*/ 70 h 70"/>
                <a:gd name="T6" fmla="*/ 0 w 123"/>
                <a:gd name="T7" fmla="*/ 3 h 70"/>
              </a:gdLst>
              <a:ahLst/>
              <a:cxnLst>
                <a:cxn ang="0">
                  <a:pos x="T0" y="T1"/>
                </a:cxn>
                <a:cxn ang="0">
                  <a:pos x="T2" y="T3"/>
                </a:cxn>
                <a:cxn ang="0">
                  <a:pos x="T4" y="T5"/>
                </a:cxn>
                <a:cxn ang="0">
                  <a:pos x="T6" y="T7"/>
                </a:cxn>
              </a:cxnLst>
              <a:rect l="0" t="0" r="r" b="b"/>
              <a:pathLst>
                <a:path w="123" h="70">
                  <a:moveTo>
                    <a:pt x="0" y="3"/>
                  </a:moveTo>
                  <a:lnTo>
                    <a:pt x="123" y="0"/>
                  </a:lnTo>
                  <a:lnTo>
                    <a:pt x="99" y="70"/>
                  </a:lnTo>
                  <a:lnTo>
                    <a:pt x="0" y="3"/>
                  </a:lnTo>
                  <a:close/>
                </a:path>
              </a:pathLst>
            </a:custGeom>
            <a:solidFill>
              <a:srgbClr val="000000"/>
            </a:solidFill>
            <a:ln w="0">
              <a:solidFill>
                <a:srgbClr val="000000"/>
              </a:solidFill>
              <a:prstDash val="solid"/>
              <a:round/>
              <a:headEnd/>
              <a:tailEnd/>
            </a:ln>
          </p:spPr>
          <p:txBody>
            <a:bodyPr/>
            <a:lstStyle/>
            <a:p>
              <a:endParaRPr lang="ko-KR" altLang="en-US"/>
            </a:p>
          </p:txBody>
        </p:sp>
        <p:sp>
          <p:nvSpPr>
            <p:cNvPr id="477235" name="Line 51"/>
            <p:cNvSpPr>
              <a:spLocks noChangeShapeType="1"/>
            </p:cNvSpPr>
            <p:nvPr/>
          </p:nvSpPr>
          <p:spPr bwMode="auto">
            <a:xfrm>
              <a:off x="3022" y="1325"/>
              <a:ext cx="1355" cy="1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77236" name="Freeform 52"/>
            <p:cNvSpPr>
              <a:spLocks/>
            </p:cNvSpPr>
            <p:nvPr/>
          </p:nvSpPr>
          <p:spPr bwMode="auto">
            <a:xfrm>
              <a:off x="2937" y="1289"/>
              <a:ext cx="116" cy="73"/>
            </a:xfrm>
            <a:custGeom>
              <a:avLst/>
              <a:gdLst>
                <a:gd name="T0" fmla="*/ 0 w 116"/>
                <a:gd name="T1" fmla="*/ 36 h 73"/>
                <a:gd name="T2" fmla="*/ 116 w 116"/>
                <a:gd name="T3" fmla="*/ 0 h 73"/>
                <a:gd name="T4" fmla="*/ 116 w 116"/>
                <a:gd name="T5" fmla="*/ 73 h 73"/>
                <a:gd name="T6" fmla="*/ 0 w 116"/>
                <a:gd name="T7" fmla="*/ 36 h 73"/>
              </a:gdLst>
              <a:ahLst/>
              <a:cxnLst>
                <a:cxn ang="0">
                  <a:pos x="T0" y="T1"/>
                </a:cxn>
                <a:cxn ang="0">
                  <a:pos x="T2" y="T3"/>
                </a:cxn>
                <a:cxn ang="0">
                  <a:pos x="T4" y="T5"/>
                </a:cxn>
                <a:cxn ang="0">
                  <a:pos x="T6" y="T7"/>
                </a:cxn>
              </a:cxnLst>
              <a:rect l="0" t="0" r="r" b="b"/>
              <a:pathLst>
                <a:path w="116" h="73">
                  <a:moveTo>
                    <a:pt x="0" y="36"/>
                  </a:moveTo>
                  <a:lnTo>
                    <a:pt x="116" y="0"/>
                  </a:lnTo>
                  <a:lnTo>
                    <a:pt x="116" y="73"/>
                  </a:lnTo>
                  <a:lnTo>
                    <a:pt x="0" y="36"/>
                  </a:lnTo>
                  <a:close/>
                </a:path>
              </a:pathLst>
            </a:custGeom>
            <a:solidFill>
              <a:srgbClr val="000000"/>
            </a:solidFill>
            <a:ln w="0">
              <a:solidFill>
                <a:srgbClr val="000000"/>
              </a:solidFill>
              <a:prstDash val="solid"/>
              <a:round/>
              <a:headEnd/>
              <a:tailEnd/>
            </a:ln>
          </p:spPr>
          <p:txBody>
            <a:bodyPr/>
            <a:lstStyle/>
            <a:p>
              <a:endParaRPr lang="ko-KR" altLang="en-US"/>
            </a:p>
          </p:txBody>
        </p:sp>
        <p:sp>
          <p:nvSpPr>
            <p:cNvPr id="477237" name="Text Box 53"/>
            <p:cNvSpPr txBox="1">
              <a:spLocks noChangeArrowheads="1"/>
            </p:cNvSpPr>
            <p:nvPr/>
          </p:nvSpPr>
          <p:spPr bwMode="auto">
            <a:xfrm>
              <a:off x="2018" y="1454"/>
              <a:ext cx="363" cy="16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ko-KR" sz="1000"/>
                <a:t>Notify </a:t>
              </a:r>
            </a:p>
          </p:txBody>
        </p:sp>
        <p:sp>
          <p:nvSpPr>
            <p:cNvPr id="477238" name="Line 54"/>
            <p:cNvSpPr>
              <a:spLocks noChangeShapeType="1"/>
            </p:cNvSpPr>
            <p:nvPr/>
          </p:nvSpPr>
          <p:spPr bwMode="auto">
            <a:xfrm flipV="1">
              <a:off x="1292" y="1616"/>
              <a:ext cx="1452" cy="272"/>
            </a:xfrm>
            <a:prstGeom prst="line">
              <a:avLst/>
            </a:prstGeom>
            <a:noFill/>
            <a:ln w="19050">
              <a:solidFill>
                <a:srgbClr val="008000"/>
              </a:solidFill>
              <a:round/>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477239" name="Line 55"/>
            <p:cNvSpPr>
              <a:spLocks noChangeShapeType="1"/>
            </p:cNvSpPr>
            <p:nvPr/>
          </p:nvSpPr>
          <p:spPr bwMode="auto">
            <a:xfrm>
              <a:off x="1292" y="1298"/>
              <a:ext cx="1497" cy="91"/>
            </a:xfrm>
            <a:prstGeom prst="line">
              <a:avLst/>
            </a:prstGeom>
            <a:noFill/>
            <a:ln w="19050">
              <a:solidFill>
                <a:srgbClr val="008000"/>
              </a:solidFill>
              <a:round/>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477240" name="Text Box 56"/>
            <p:cNvSpPr txBox="1">
              <a:spLocks noChangeArrowheads="1"/>
            </p:cNvSpPr>
            <p:nvPr/>
          </p:nvSpPr>
          <p:spPr bwMode="auto">
            <a:xfrm>
              <a:off x="1429" y="1811"/>
              <a:ext cx="590" cy="258"/>
            </a:xfrm>
            <a:prstGeom prst="rect">
              <a:avLst/>
            </a:prstGeom>
            <a:noFill/>
            <a:ln w="12700">
              <a:solidFill>
                <a:srgbClr val="008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ko-KR" sz="1000">
                  <a:solidFill>
                    <a:srgbClr val="008000"/>
                  </a:solidFill>
                </a:rPr>
                <a:t>Suscribe/ Unsubscribe</a:t>
              </a:r>
            </a:p>
          </p:txBody>
        </p:sp>
        <p:sp>
          <p:nvSpPr>
            <p:cNvPr id="477241" name="Text Box 57"/>
            <p:cNvSpPr txBox="1">
              <a:spLocks noChangeArrowheads="1"/>
            </p:cNvSpPr>
            <p:nvPr/>
          </p:nvSpPr>
          <p:spPr bwMode="auto">
            <a:xfrm>
              <a:off x="1292" y="1298"/>
              <a:ext cx="590" cy="258"/>
            </a:xfrm>
            <a:prstGeom prst="rect">
              <a:avLst/>
            </a:prstGeom>
            <a:noFill/>
            <a:ln w="12700">
              <a:solidFill>
                <a:srgbClr val="008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ko-KR" sz="1000">
                  <a:solidFill>
                    <a:srgbClr val="008000"/>
                  </a:solidFill>
                </a:rPr>
                <a:t>Suscribe/ Unsubscribe</a:t>
              </a:r>
            </a:p>
          </p:txBody>
        </p:sp>
      </p:grpSp>
    </p:spTree>
    <p:extLst>
      <p:ext uri="{BB962C8B-B14F-4D97-AF65-F5344CB8AC3E}">
        <p14:creationId xmlns:p14="http://schemas.microsoft.com/office/powerpoint/2010/main" val="18306467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07504" y="400050"/>
            <a:ext cx="8964488" cy="647700"/>
          </a:xfrm>
        </p:spPr>
        <p:txBody>
          <a:bodyPr>
            <a:noAutofit/>
          </a:bodyPr>
          <a:lstStyle/>
          <a:p>
            <a:r>
              <a:rPr lang="en-US" altLang="ko-KR" sz="3200" dirty="0">
                <a:latin typeface="Arial" panose="020B0604020202020204" pitchFamily="34" charset="0"/>
                <a:cs typeface="Arial" panose="020B0604020202020204" pitchFamily="34" charset="0"/>
              </a:rPr>
              <a:t>Message Queue Telemetry </a:t>
            </a:r>
            <a:r>
              <a:rPr lang="en-US" altLang="ko-KR" sz="3200" dirty="0" smtClean="0">
                <a:latin typeface="Arial" panose="020B0604020202020204" pitchFamily="34" charset="0"/>
                <a:cs typeface="Arial" panose="020B0604020202020204" pitchFamily="34" charset="0"/>
              </a:rPr>
              <a:t>Transport (MQTT)</a:t>
            </a:r>
            <a:endParaRPr lang="en-US" altLang="ko-KR" sz="3200" dirty="0">
              <a:latin typeface="Arial" panose="020B0604020202020204" pitchFamily="34" charset="0"/>
              <a:cs typeface="Arial" panose="020B0604020202020204" pitchFamily="34" charset="0"/>
            </a:endParaRPr>
          </a:p>
        </p:txBody>
      </p:sp>
      <p:sp>
        <p:nvSpPr>
          <p:cNvPr id="4" name="AutoShape 2" descr="D:\%EA%B0%95%EC%9D%98\SEP501-%EC%BB%B4%ED%93%A8%ED%8C%85%EC%8B%9C%EC%8A%A4%ED%85%9C\2015\iot\Joinc  MQTT %EC%86%8C%EA%B0%9C_files\pub"/>
          <p:cNvSpPr>
            <a:spLocks noChangeAspect="1" noChangeArrowheads="1"/>
          </p:cNvSpPr>
          <p:nvPr/>
        </p:nvSpPr>
        <p:spPr bwMode="auto">
          <a:xfrm>
            <a:off x="1682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5" name="AutoShape 5" descr="D:\%EA%B0%95%EC%9D%98\SEP501-%EC%BB%B4%ED%93%A8%ED%8C%85%EC%8B%9C%EC%8A%A4%ED%85%9C\2015\iot\Joinc  MQTT %EC%86%8C%EA%B0%9C_files\pub"/>
          <p:cNvSpPr>
            <a:spLocks noChangeAspect="1" noChangeArrowheads="1"/>
          </p:cNvSpPr>
          <p:nvPr/>
        </p:nvSpPr>
        <p:spPr bwMode="auto">
          <a:xfrm>
            <a:off x="3206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6" name="AutoShape 7" descr="D:\%EA%B0%95%EC%9D%98\SEP501-%EC%BB%B4%ED%93%A8%ED%8C%85%EC%8B%9C%EC%8A%A4%ED%85%9C\2015\iot\Joinc  MQTT %EC%86%8C%EA%B0%9C_files\pub"/>
          <p:cNvSpPr>
            <a:spLocks noChangeAspect="1" noChangeArrowheads="1"/>
          </p:cNvSpPr>
          <p:nvPr/>
        </p:nvSpPr>
        <p:spPr bwMode="auto">
          <a:xfrm>
            <a:off x="4730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075" y="1772816"/>
            <a:ext cx="8164659" cy="3888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3729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07504" y="400050"/>
            <a:ext cx="8964488" cy="647700"/>
          </a:xfrm>
        </p:spPr>
        <p:txBody>
          <a:bodyPr>
            <a:noAutofit/>
          </a:bodyPr>
          <a:lstStyle/>
          <a:p>
            <a:r>
              <a:rPr lang="en-US" altLang="ko-KR" sz="3200" dirty="0">
                <a:latin typeface="Arial" panose="020B0604020202020204" pitchFamily="34" charset="0"/>
                <a:cs typeface="Arial" panose="020B0604020202020204" pitchFamily="34" charset="0"/>
              </a:rPr>
              <a:t>Message Queue Telemetry </a:t>
            </a:r>
            <a:r>
              <a:rPr lang="en-US" altLang="ko-KR" sz="3200" dirty="0" smtClean="0">
                <a:latin typeface="Arial" panose="020B0604020202020204" pitchFamily="34" charset="0"/>
                <a:cs typeface="Arial" panose="020B0604020202020204" pitchFamily="34" charset="0"/>
              </a:rPr>
              <a:t>Transport (MQTT)</a:t>
            </a:r>
            <a:endParaRPr lang="en-US" altLang="ko-KR" sz="3200" dirty="0">
              <a:latin typeface="Arial" panose="020B0604020202020204" pitchFamily="34" charset="0"/>
              <a:cs typeface="Arial" panose="020B0604020202020204" pitchFamily="34" charset="0"/>
            </a:endParaRPr>
          </a:p>
        </p:txBody>
      </p:sp>
      <p:sp>
        <p:nvSpPr>
          <p:cNvPr id="3" name="내용 개체 틀 2"/>
          <p:cNvSpPr>
            <a:spLocks noGrp="1"/>
          </p:cNvSpPr>
          <p:nvPr>
            <p:ph idx="1"/>
          </p:nvPr>
        </p:nvSpPr>
        <p:spPr>
          <a:xfrm>
            <a:off x="107504" y="1268760"/>
            <a:ext cx="8784976" cy="4495800"/>
          </a:xfrm>
        </p:spPr>
        <p:txBody>
          <a:bodyPr>
            <a:normAutofit/>
          </a:bodyPr>
          <a:lstStyle/>
          <a:p>
            <a:r>
              <a:rPr lang="en-US" altLang="ko-KR" sz="2400" dirty="0">
                <a:latin typeface="Arial" panose="020B0604020202020204" pitchFamily="34" charset="0"/>
                <a:cs typeface="Arial" panose="020B0604020202020204" pitchFamily="34" charset="0"/>
              </a:rPr>
              <a:t>client/server model, where every sensor is a client and connects to a server, known as a broker, over TCP.</a:t>
            </a:r>
            <a:endParaRPr lang="en-US" altLang="ko-KR" sz="2400" dirty="0" smtClean="0">
              <a:latin typeface="Arial" panose="020B0604020202020204" pitchFamily="34" charset="0"/>
              <a:cs typeface="Arial" panose="020B0604020202020204" pitchFamily="34" charset="0"/>
            </a:endParaRPr>
          </a:p>
        </p:txBody>
      </p:sp>
      <p:sp>
        <p:nvSpPr>
          <p:cNvPr id="4" name="AutoShape 2" descr="D:\%EA%B0%95%EC%9D%98\SEP501-%EC%BB%B4%ED%93%A8%ED%8C%85%EC%8B%9C%EC%8A%A4%ED%85%9C\2015\iot\Joinc  MQTT %EC%86%8C%EA%B0%9C_files\pub"/>
          <p:cNvSpPr>
            <a:spLocks noChangeAspect="1" noChangeArrowheads="1"/>
          </p:cNvSpPr>
          <p:nvPr/>
        </p:nvSpPr>
        <p:spPr bwMode="auto">
          <a:xfrm>
            <a:off x="1682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5" name="AutoShape 5" descr="D:\%EA%B0%95%EC%9D%98\SEP501-%EC%BB%B4%ED%93%A8%ED%8C%85%EC%8B%9C%EC%8A%A4%ED%85%9C\2015\iot\Joinc  MQTT %EC%86%8C%EA%B0%9C_files\pub"/>
          <p:cNvSpPr>
            <a:spLocks noChangeAspect="1" noChangeArrowheads="1"/>
          </p:cNvSpPr>
          <p:nvPr/>
        </p:nvSpPr>
        <p:spPr bwMode="auto">
          <a:xfrm>
            <a:off x="3206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6" name="AutoShape 7" descr="D:\%EA%B0%95%EC%9D%98\SEP501-%EC%BB%B4%ED%93%A8%ED%8C%85%EC%8B%9C%EC%8A%A4%ED%85%9C\2015\iot\Joinc  MQTT %EC%86%8C%EA%B0%9C_files\pub"/>
          <p:cNvSpPr>
            <a:spLocks noChangeAspect="1" noChangeArrowheads="1"/>
          </p:cNvSpPr>
          <p:nvPr/>
        </p:nvSpPr>
        <p:spPr bwMode="auto">
          <a:xfrm>
            <a:off x="4730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075" y="2348880"/>
            <a:ext cx="3067050" cy="3324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28" y="2348880"/>
            <a:ext cx="3600450" cy="3324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직사각형 6"/>
          <p:cNvSpPr/>
          <p:nvPr/>
        </p:nvSpPr>
        <p:spPr>
          <a:xfrm>
            <a:off x="6349473" y="3767554"/>
            <a:ext cx="2349810" cy="338554"/>
          </a:xfrm>
          <a:prstGeom prst="rect">
            <a:avLst/>
          </a:prstGeom>
          <a:ln>
            <a:solidFill>
              <a:schemeClr val="tx1"/>
            </a:solidFill>
          </a:ln>
        </p:spPr>
        <p:txBody>
          <a:bodyPr wrap="none">
            <a:spAutoFit/>
          </a:bodyPr>
          <a:lstStyle/>
          <a:p>
            <a:r>
              <a:rPr lang="fr-FR" altLang="ko-KR" dirty="0"/>
              <a:t>Mosquitto MQTT broker</a:t>
            </a:r>
            <a:endParaRPr lang="ko-KR" altLang="en-US" dirty="0"/>
          </a:p>
        </p:txBody>
      </p:sp>
    </p:spTree>
    <p:extLst>
      <p:ext uri="{BB962C8B-B14F-4D97-AF65-F5344CB8AC3E}">
        <p14:creationId xmlns:p14="http://schemas.microsoft.com/office/powerpoint/2010/main" val="14821352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07504" y="400050"/>
            <a:ext cx="8964488" cy="647700"/>
          </a:xfrm>
        </p:spPr>
        <p:txBody>
          <a:bodyPr>
            <a:noAutofit/>
          </a:bodyPr>
          <a:lstStyle/>
          <a:p>
            <a:r>
              <a:rPr lang="en-US" altLang="ko-KR" sz="3200" dirty="0">
                <a:latin typeface="Arial" panose="020B0604020202020204" pitchFamily="34" charset="0"/>
                <a:cs typeface="Arial" panose="020B0604020202020204" pitchFamily="34" charset="0"/>
              </a:rPr>
              <a:t>Message Queue Telemetry </a:t>
            </a:r>
            <a:r>
              <a:rPr lang="en-US" altLang="ko-KR" sz="3200" dirty="0" smtClean="0">
                <a:latin typeface="Arial" panose="020B0604020202020204" pitchFamily="34" charset="0"/>
                <a:cs typeface="Arial" panose="020B0604020202020204" pitchFamily="34" charset="0"/>
              </a:rPr>
              <a:t>Transport (MQTT)</a:t>
            </a:r>
            <a:endParaRPr lang="en-US" altLang="ko-KR" sz="3200" dirty="0">
              <a:latin typeface="Arial" panose="020B0604020202020204" pitchFamily="34" charset="0"/>
              <a:cs typeface="Arial" panose="020B0604020202020204" pitchFamily="34" charset="0"/>
            </a:endParaRPr>
          </a:p>
        </p:txBody>
      </p:sp>
      <p:sp>
        <p:nvSpPr>
          <p:cNvPr id="3" name="내용 개체 틀 2"/>
          <p:cNvSpPr>
            <a:spLocks noGrp="1"/>
          </p:cNvSpPr>
          <p:nvPr>
            <p:ph idx="1"/>
          </p:nvPr>
        </p:nvSpPr>
        <p:spPr>
          <a:xfrm>
            <a:off x="107504" y="1268760"/>
            <a:ext cx="8784976" cy="4495800"/>
          </a:xfrm>
        </p:spPr>
        <p:txBody>
          <a:bodyPr>
            <a:normAutofit/>
          </a:bodyPr>
          <a:lstStyle/>
          <a:p>
            <a:r>
              <a:rPr lang="en-US" altLang="ko-KR" sz="2400" dirty="0" smtClean="0">
                <a:latin typeface="Arial" panose="020B0604020202020204" pitchFamily="34" charset="0"/>
                <a:cs typeface="Arial" panose="020B0604020202020204" pitchFamily="34" charset="0"/>
              </a:rPr>
              <a:t>Topic matching</a:t>
            </a:r>
            <a:endParaRPr lang="en-US" altLang="ko-KR" sz="2400" dirty="0">
              <a:latin typeface="Arial" panose="020B0604020202020204" pitchFamily="34" charset="0"/>
              <a:cs typeface="Arial" panose="020B0604020202020204" pitchFamily="34" charset="0"/>
            </a:endParaRPr>
          </a:p>
          <a:p>
            <a:pPr lvl="1"/>
            <a:r>
              <a:rPr lang="en-US" altLang="ko-KR" sz="2000" dirty="0" smtClean="0">
                <a:latin typeface="Arial" panose="020B0604020202020204" pitchFamily="34" charset="0"/>
                <a:cs typeface="Arial" panose="020B0604020202020204" pitchFamily="34" charset="0"/>
              </a:rPr>
              <a:t>Hierarchical architecture</a:t>
            </a:r>
          </a:p>
          <a:p>
            <a:pPr lvl="1"/>
            <a:r>
              <a:rPr lang="en-US" altLang="ko-KR" sz="2000" dirty="0">
                <a:latin typeface="Arial" panose="020B0604020202020204" pitchFamily="34" charset="0"/>
                <a:cs typeface="Arial" panose="020B0604020202020204" pitchFamily="34" charset="0"/>
              </a:rPr>
              <a:t>e</a:t>
            </a:r>
            <a:r>
              <a:rPr lang="en-US" altLang="ko-KR" sz="2000" dirty="0" smtClean="0">
                <a:latin typeface="Arial" panose="020B0604020202020204" pitchFamily="34" charset="0"/>
                <a:cs typeface="Arial" panose="020B0604020202020204" pitchFamily="34" charset="0"/>
              </a:rPr>
              <a:t>.g.) sensors for various state of computer components</a:t>
            </a:r>
          </a:p>
        </p:txBody>
      </p:sp>
      <p:sp>
        <p:nvSpPr>
          <p:cNvPr id="4" name="AutoShape 2" descr="D:\%EA%B0%95%EC%9D%98\SEP501-%EC%BB%B4%ED%93%A8%ED%8C%85%EC%8B%9C%EC%8A%A4%ED%85%9C\2015\iot\Joinc  MQTT %EC%86%8C%EA%B0%9C_files\pub"/>
          <p:cNvSpPr>
            <a:spLocks noChangeAspect="1" noChangeArrowheads="1"/>
          </p:cNvSpPr>
          <p:nvPr/>
        </p:nvSpPr>
        <p:spPr bwMode="auto">
          <a:xfrm>
            <a:off x="1682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5" name="AutoShape 5" descr="D:\%EA%B0%95%EC%9D%98\SEP501-%EC%BB%B4%ED%93%A8%ED%8C%85%EC%8B%9C%EC%8A%A4%ED%85%9C\2015\iot\Joinc  MQTT %EC%86%8C%EA%B0%9C_files\pub"/>
          <p:cNvSpPr>
            <a:spLocks noChangeAspect="1" noChangeArrowheads="1"/>
          </p:cNvSpPr>
          <p:nvPr/>
        </p:nvSpPr>
        <p:spPr bwMode="auto">
          <a:xfrm>
            <a:off x="3206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6" name="AutoShape 7" descr="D:\%EA%B0%95%EC%9D%98\SEP501-%EC%BB%B4%ED%93%A8%ED%8C%85%EC%8B%9C%EC%8A%A4%ED%85%9C\2015\iot\Joinc  MQTT %EC%86%8C%EA%B0%9C_files\pub"/>
          <p:cNvSpPr>
            <a:spLocks noChangeAspect="1" noChangeArrowheads="1"/>
          </p:cNvSpPr>
          <p:nvPr/>
        </p:nvSpPr>
        <p:spPr bwMode="auto">
          <a:xfrm>
            <a:off x="4730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7" name="AutoShape 2" descr="D:\%EA%B0%95%EC%9D%98\SEP501-%EC%BB%B4%ED%93%A8%ED%8C%85%EC%8B%9C%EC%8A%A4%ED%85%9C\2015\iot\Joinc  MQTT %EC%86%8C%EA%B0%9C_files\pub(2)"/>
          <p:cNvSpPr>
            <a:spLocks noChangeAspect="1" noChangeArrowheads="1"/>
          </p:cNvSpPr>
          <p:nvPr/>
        </p:nvSpPr>
        <p:spPr bwMode="auto">
          <a:xfrm>
            <a:off x="6254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8" name="그림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446" y="2852936"/>
            <a:ext cx="7618002" cy="3024336"/>
          </a:xfrm>
          <a:prstGeom prst="rect">
            <a:avLst/>
          </a:prstGeom>
        </p:spPr>
      </p:pic>
    </p:spTree>
    <p:extLst>
      <p:ext uri="{BB962C8B-B14F-4D97-AF65-F5344CB8AC3E}">
        <p14:creationId xmlns:p14="http://schemas.microsoft.com/office/powerpoint/2010/main" val="13698063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07504" y="400050"/>
            <a:ext cx="8964488" cy="647700"/>
          </a:xfrm>
        </p:spPr>
        <p:txBody>
          <a:bodyPr>
            <a:noAutofit/>
          </a:bodyPr>
          <a:lstStyle/>
          <a:p>
            <a:r>
              <a:rPr lang="en-US" altLang="ko-KR" sz="3200" dirty="0">
                <a:latin typeface="Arial" panose="020B0604020202020204" pitchFamily="34" charset="0"/>
                <a:cs typeface="Arial" panose="020B0604020202020204" pitchFamily="34" charset="0"/>
              </a:rPr>
              <a:t>Message Queue Telemetry </a:t>
            </a:r>
            <a:r>
              <a:rPr lang="en-US" altLang="ko-KR" sz="3200" dirty="0" smtClean="0">
                <a:latin typeface="Arial" panose="020B0604020202020204" pitchFamily="34" charset="0"/>
                <a:cs typeface="Arial" panose="020B0604020202020204" pitchFamily="34" charset="0"/>
              </a:rPr>
              <a:t>Transport (MQTT)</a:t>
            </a:r>
            <a:endParaRPr lang="en-US" altLang="ko-KR" sz="3200" dirty="0">
              <a:latin typeface="Arial" panose="020B0604020202020204" pitchFamily="34" charset="0"/>
              <a:cs typeface="Arial" panose="020B0604020202020204" pitchFamily="34" charset="0"/>
            </a:endParaRPr>
          </a:p>
        </p:txBody>
      </p:sp>
      <p:sp>
        <p:nvSpPr>
          <p:cNvPr id="3" name="내용 개체 틀 2"/>
          <p:cNvSpPr>
            <a:spLocks noGrp="1"/>
          </p:cNvSpPr>
          <p:nvPr>
            <p:ph idx="1"/>
          </p:nvPr>
        </p:nvSpPr>
        <p:spPr>
          <a:xfrm>
            <a:off x="107504" y="1268760"/>
            <a:ext cx="8784976" cy="4495800"/>
          </a:xfrm>
        </p:spPr>
        <p:txBody>
          <a:bodyPr>
            <a:normAutofit/>
          </a:bodyPr>
          <a:lstStyle/>
          <a:p>
            <a:r>
              <a:rPr lang="en-US" altLang="ko-KR" sz="2400" dirty="0" smtClean="0">
                <a:latin typeface="Arial" panose="020B0604020202020204" pitchFamily="34" charset="0"/>
                <a:cs typeface="Arial" panose="020B0604020202020204" pitchFamily="34" charset="0"/>
              </a:rPr>
              <a:t>Chatting program</a:t>
            </a:r>
            <a:endParaRPr lang="en-US" altLang="ko-KR" sz="2000" dirty="0" smtClean="0">
              <a:latin typeface="Arial" panose="020B0604020202020204" pitchFamily="34" charset="0"/>
              <a:cs typeface="Arial" panose="020B0604020202020204" pitchFamily="34" charset="0"/>
            </a:endParaRPr>
          </a:p>
        </p:txBody>
      </p:sp>
      <p:sp>
        <p:nvSpPr>
          <p:cNvPr id="4" name="AutoShape 2" descr="D:\%EA%B0%95%EC%9D%98\SEP501-%EC%BB%B4%ED%93%A8%ED%8C%85%EC%8B%9C%EC%8A%A4%ED%85%9C\2015\iot\Joinc  MQTT %EC%86%8C%EA%B0%9C_files\pub"/>
          <p:cNvSpPr>
            <a:spLocks noChangeAspect="1" noChangeArrowheads="1"/>
          </p:cNvSpPr>
          <p:nvPr/>
        </p:nvSpPr>
        <p:spPr bwMode="auto">
          <a:xfrm>
            <a:off x="1682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5" name="AutoShape 5" descr="D:\%EA%B0%95%EC%9D%98\SEP501-%EC%BB%B4%ED%93%A8%ED%8C%85%EC%8B%9C%EC%8A%A4%ED%85%9C\2015\iot\Joinc  MQTT %EC%86%8C%EA%B0%9C_files\pub"/>
          <p:cNvSpPr>
            <a:spLocks noChangeAspect="1" noChangeArrowheads="1"/>
          </p:cNvSpPr>
          <p:nvPr/>
        </p:nvSpPr>
        <p:spPr bwMode="auto">
          <a:xfrm>
            <a:off x="3206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6" name="AutoShape 7" descr="D:\%EA%B0%95%EC%9D%98\SEP501-%EC%BB%B4%ED%93%A8%ED%8C%85%EC%8B%9C%EC%8A%A4%ED%85%9C\2015\iot\Joinc  MQTT %EC%86%8C%EA%B0%9C_files\pub"/>
          <p:cNvSpPr>
            <a:spLocks noChangeAspect="1" noChangeArrowheads="1"/>
          </p:cNvSpPr>
          <p:nvPr/>
        </p:nvSpPr>
        <p:spPr bwMode="auto">
          <a:xfrm>
            <a:off x="4730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7" name="AutoShape 2" descr="D:\%EA%B0%95%EC%9D%98\SEP501-%EC%BB%B4%ED%93%A8%ED%8C%85%EC%8B%9C%EC%8A%A4%ED%85%9C\2015\iot\Joinc  MQTT %EC%86%8C%EA%B0%9C_files\pub(2)"/>
          <p:cNvSpPr>
            <a:spLocks noChangeAspect="1" noChangeArrowheads="1"/>
          </p:cNvSpPr>
          <p:nvPr/>
        </p:nvSpPr>
        <p:spPr bwMode="auto">
          <a:xfrm>
            <a:off x="6254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9" name="그림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779" y="2708920"/>
            <a:ext cx="8143290" cy="3096344"/>
          </a:xfrm>
          <a:prstGeom prst="rect">
            <a:avLst/>
          </a:prstGeom>
        </p:spPr>
      </p:pic>
    </p:spTree>
    <p:extLst>
      <p:ext uri="{BB962C8B-B14F-4D97-AF65-F5344CB8AC3E}">
        <p14:creationId xmlns:p14="http://schemas.microsoft.com/office/powerpoint/2010/main" val="29096333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79512" y="400050"/>
            <a:ext cx="8784975" cy="647700"/>
          </a:xfrm>
        </p:spPr>
        <p:txBody>
          <a:bodyPr>
            <a:normAutofit fontScale="90000"/>
          </a:bodyPr>
          <a:lstStyle/>
          <a:p>
            <a:r>
              <a:rPr lang="en-US" altLang="ko-KR" sz="4000" dirty="0" err="1" smtClean="0">
                <a:latin typeface="Arial" panose="020B0604020202020204" pitchFamily="34" charset="0"/>
                <a:cs typeface="Arial" panose="020B0604020202020204" pitchFamily="34" charset="0"/>
              </a:rPr>
              <a:t>CoAP</a:t>
            </a:r>
            <a:endParaRPr lang="en-US" altLang="ko-KR" sz="4000" dirty="0">
              <a:latin typeface="Arial" panose="020B0604020202020204" pitchFamily="34" charset="0"/>
              <a:cs typeface="Arial" panose="020B0604020202020204" pitchFamily="34" charset="0"/>
            </a:endParaRPr>
          </a:p>
        </p:txBody>
      </p:sp>
      <p:sp>
        <p:nvSpPr>
          <p:cNvPr id="3" name="내용 개체 틀 2"/>
          <p:cNvSpPr>
            <a:spLocks noGrp="1"/>
          </p:cNvSpPr>
          <p:nvPr>
            <p:ph idx="1"/>
          </p:nvPr>
        </p:nvSpPr>
        <p:spPr>
          <a:xfrm>
            <a:off x="251520" y="1295400"/>
            <a:ext cx="8511480" cy="4495800"/>
          </a:xfrm>
        </p:spPr>
        <p:txBody>
          <a:bodyPr>
            <a:normAutofit/>
          </a:bodyPr>
          <a:lstStyle/>
          <a:p>
            <a:r>
              <a:rPr lang="en-US" altLang="ko-KR" sz="2000" dirty="0" smtClean="0">
                <a:latin typeface="Arial" panose="020B0604020202020204" pitchFamily="34" charset="0"/>
                <a:cs typeface="Arial" panose="020B0604020202020204" pitchFamily="34" charset="0"/>
              </a:rPr>
              <a:t>Constrained </a:t>
            </a:r>
            <a:r>
              <a:rPr lang="en-US" altLang="ko-KR" sz="2000" dirty="0">
                <a:latin typeface="Arial" panose="020B0604020202020204" pitchFamily="34" charset="0"/>
                <a:cs typeface="Arial" panose="020B0604020202020204" pitchFamily="34" charset="0"/>
              </a:rPr>
              <a:t>Application Protocol from the </a:t>
            </a:r>
            <a:r>
              <a:rPr lang="en-US" altLang="ko-KR" sz="2000" dirty="0" err="1">
                <a:latin typeface="Arial" panose="020B0604020202020204" pitchFamily="34" charset="0"/>
                <a:cs typeface="Arial" panose="020B0604020202020204" pitchFamily="34" charset="0"/>
              </a:rPr>
              <a:t>CoRE</a:t>
            </a:r>
            <a:r>
              <a:rPr lang="en-US" altLang="ko-KR" sz="2000" dirty="0">
                <a:latin typeface="Arial" panose="020B0604020202020204" pitchFamily="34" charset="0"/>
                <a:cs typeface="Arial" panose="020B0604020202020204" pitchFamily="34" charset="0"/>
              </a:rPr>
              <a:t> (Constrained Resource Environments) IETF </a:t>
            </a:r>
            <a:r>
              <a:rPr lang="en-US" altLang="ko-KR" sz="2000" dirty="0" smtClean="0">
                <a:latin typeface="Arial" panose="020B0604020202020204" pitchFamily="34" charset="0"/>
                <a:cs typeface="Arial" panose="020B0604020202020204" pitchFamily="34" charset="0"/>
              </a:rPr>
              <a:t>group.</a:t>
            </a:r>
          </a:p>
          <a:p>
            <a:r>
              <a:rPr lang="en-US" altLang="ko-KR" sz="2000" dirty="0">
                <a:latin typeface="Arial" panose="020B0604020202020204" pitchFamily="34" charset="0"/>
                <a:cs typeface="Arial" panose="020B0604020202020204" pitchFamily="34" charset="0"/>
              </a:rPr>
              <a:t>Like HTTP, </a:t>
            </a:r>
            <a:r>
              <a:rPr lang="en-US" altLang="ko-KR" sz="2000" dirty="0" err="1">
                <a:latin typeface="Arial" panose="020B0604020202020204" pitchFamily="34" charset="0"/>
                <a:cs typeface="Arial" panose="020B0604020202020204" pitchFamily="34" charset="0"/>
              </a:rPr>
              <a:t>CoAP</a:t>
            </a:r>
            <a:r>
              <a:rPr lang="en-US" altLang="ko-KR" sz="2000" dirty="0">
                <a:latin typeface="Arial" panose="020B0604020202020204" pitchFamily="34" charset="0"/>
                <a:cs typeface="Arial" panose="020B0604020202020204" pitchFamily="34" charset="0"/>
              </a:rPr>
              <a:t> is a document transfer protocol. Unlike HTTP, </a:t>
            </a:r>
            <a:r>
              <a:rPr lang="en-US" altLang="ko-KR" sz="2000" dirty="0" err="1">
                <a:latin typeface="Arial" panose="020B0604020202020204" pitchFamily="34" charset="0"/>
                <a:cs typeface="Arial" panose="020B0604020202020204" pitchFamily="34" charset="0"/>
              </a:rPr>
              <a:t>CoAP</a:t>
            </a:r>
            <a:r>
              <a:rPr lang="en-US" altLang="ko-KR" sz="2000" dirty="0">
                <a:latin typeface="Arial" panose="020B0604020202020204" pitchFamily="34" charset="0"/>
                <a:cs typeface="Arial" panose="020B0604020202020204" pitchFamily="34" charset="0"/>
              </a:rPr>
              <a:t> is designed for the needs of constrained </a:t>
            </a:r>
            <a:r>
              <a:rPr lang="en-US" altLang="ko-KR" sz="2000" dirty="0" smtClean="0">
                <a:latin typeface="Arial" panose="020B0604020202020204" pitchFamily="34" charset="0"/>
                <a:cs typeface="Arial" panose="020B0604020202020204" pitchFamily="34" charset="0"/>
              </a:rPr>
              <a:t>devices.</a:t>
            </a:r>
          </a:p>
          <a:p>
            <a:endParaRPr lang="en-US" altLang="ko-KR" sz="2000" dirty="0" smtClean="0">
              <a:latin typeface="Arial" panose="020B0604020202020204" pitchFamily="34" charset="0"/>
              <a:cs typeface="Arial" panose="020B0604020202020204" pitchFamily="34" charset="0"/>
            </a:endParaRPr>
          </a:p>
          <a:p>
            <a:pPr>
              <a:buFont typeface="Wingdings" panose="05000000000000000000" pitchFamily="2" charset="2"/>
              <a:buChar char="Ø"/>
            </a:pPr>
            <a:r>
              <a:rPr lang="en-US" altLang="ko-KR" sz="1600" dirty="0" smtClean="0">
                <a:latin typeface="Arial" panose="020B0604020202020204" pitchFamily="34" charset="0"/>
                <a:cs typeface="Arial" panose="020B0604020202020204" pitchFamily="34" charset="0"/>
              </a:rPr>
              <a:t>Open </a:t>
            </a:r>
            <a:r>
              <a:rPr lang="en-US" altLang="ko-KR" sz="1600" dirty="0">
                <a:latin typeface="Arial" panose="020B0604020202020204" pitchFamily="34" charset="0"/>
                <a:cs typeface="Arial" panose="020B0604020202020204" pitchFamily="34" charset="0"/>
              </a:rPr>
              <a:t>IETF Standard</a:t>
            </a:r>
          </a:p>
          <a:p>
            <a:pPr>
              <a:buFont typeface="Wingdings" panose="05000000000000000000" pitchFamily="2" charset="2"/>
              <a:buChar char="Ø"/>
            </a:pPr>
            <a:r>
              <a:rPr lang="en-US" altLang="ko-KR" sz="1600" dirty="0" smtClean="0">
                <a:latin typeface="Arial" panose="020B0604020202020204" pitchFamily="34" charset="0"/>
                <a:cs typeface="Arial" panose="020B0604020202020204" pitchFamily="34" charset="0"/>
              </a:rPr>
              <a:t>Compact </a:t>
            </a:r>
            <a:r>
              <a:rPr lang="en-US" altLang="ko-KR" sz="1600" dirty="0">
                <a:latin typeface="Arial" panose="020B0604020202020204" pitchFamily="34" charset="0"/>
                <a:cs typeface="Arial" panose="020B0604020202020204" pitchFamily="34" charset="0"/>
              </a:rPr>
              <a:t>4-byte Header</a:t>
            </a:r>
          </a:p>
          <a:p>
            <a:pPr>
              <a:buFont typeface="Wingdings" panose="05000000000000000000" pitchFamily="2" charset="2"/>
              <a:buChar char="Ø"/>
            </a:pPr>
            <a:r>
              <a:rPr lang="en-US" altLang="ko-KR" sz="1600" dirty="0" smtClean="0">
                <a:latin typeface="Arial" panose="020B0604020202020204" pitchFamily="34" charset="0"/>
                <a:cs typeface="Arial" panose="020B0604020202020204" pitchFamily="34" charset="0"/>
              </a:rPr>
              <a:t>UDP</a:t>
            </a:r>
            <a:r>
              <a:rPr lang="en-US" altLang="ko-KR" sz="1600" dirty="0">
                <a:latin typeface="Arial" panose="020B0604020202020204" pitchFamily="34" charset="0"/>
                <a:cs typeface="Arial" panose="020B0604020202020204" pitchFamily="34" charset="0"/>
              </a:rPr>
              <a:t>, SMS, (TCP) Support</a:t>
            </a:r>
          </a:p>
          <a:p>
            <a:pPr>
              <a:buFont typeface="Wingdings" panose="05000000000000000000" pitchFamily="2" charset="2"/>
              <a:buChar char="Ø"/>
            </a:pPr>
            <a:r>
              <a:rPr lang="en-US" altLang="ko-KR" sz="1600" dirty="0" smtClean="0">
                <a:latin typeface="Arial" panose="020B0604020202020204" pitchFamily="34" charset="0"/>
                <a:cs typeface="Arial" panose="020B0604020202020204" pitchFamily="34" charset="0"/>
              </a:rPr>
              <a:t>Strong DTLS </a:t>
            </a:r>
            <a:r>
              <a:rPr lang="en-US" altLang="ko-KR" sz="1600" dirty="0">
                <a:latin typeface="Arial" panose="020B0604020202020204" pitchFamily="34" charset="0"/>
                <a:cs typeface="Arial" panose="020B0604020202020204" pitchFamily="34" charset="0"/>
              </a:rPr>
              <a:t>Security</a:t>
            </a:r>
          </a:p>
          <a:p>
            <a:pPr>
              <a:buFont typeface="Wingdings" panose="05000000000000000000" pitchFamily="2" charset="2"/>
              <a:buChar char="Ø"/>
            </a:pPr>
            <a:r>
              <a:rPr lang="en-US" altLang="ko-KR" sz="1600" dirty="0" smtClean="0">
                <a:latin typeface="Arial" panose="020B0604020202020204" pitchFamily="34" charset="0"/>
                <a:cs typeface="Arial" panose="020B0604020202020204" pitchFamily="34" charset="0"/>
              </a:rPr>
              <a:t>Asynchronous </a:t>
            </a:r>
            <a:r>
              <a:rPr lang="en-US" altLang="ko-KR" sz="1600" dirty="0">
                <a:latin typeface="Arial" panose="020B0604020202020204" pitchFamily="34" charset="0"/>
                <a:cs typeface="Arial" panose="020B0604020202020204" pitchFamily="34" charset="0"/>
              </a:rPr>
              <a:t>Subscription</a:t>
            </a:r>
          </a:p>
          <a:p>
            <a:pPr>
              <a:buFont typeface="Wingdings" panose="05000000000000000000" pitchFamily="2" charset="2"/>
              <a:buChar char="Ø"/>
            </a:pPr>
            <a:r>
              <a:rPr lang="en-US" altLang="ko-KR" sz="1600" dirty="0" smtClean="0">
                <a:latin typeface="Arial" panose="020B0604020202020204" pitchFamily="34" charset="0"/>
                <a:cs typeface="Arial" panose="020B0604020202020204" pitchFamily="34" charset="0"/>
              </a:rPr>
              <a:t>Built-in </a:t>
            </a:r>
            <a:r>
              <a:rPr lang="en-US" altLang="ko-KR" sz="1600" dirty="0">
                <a:latin typeface="Arial" panose="020B0604020202020204" pitchFamily="34" charset="0"/>
                <a:cs typeface="Arial" panose="020B0604020202020204" pitchFamily="34" charset="0"/>
              </a:rPr>
              <a:t>Discovery</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6976" y="2702246"/>
            <a:ext cx="5356225" cy="384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4869160"/>
            <a:ext cx="1440160" cy="1404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직사각형 3"/>
          <p:cNvSpPr/>
          <p:nvPr/>
        </p:nvSpPr>
        <p:spPr>
          <a:xfrm>
            <a:off x="1403648" y="6439426"/>
            <a:ext cx="3137397" cy="261610"/>
          </a:xfrm>
          <a:prstGeom prst="rect">
            <a:avLst/>
          </a:prstGeom>
        </p:spPr>
        <p:txBody>
          <a:bodyPr wrap="none">
            <a:spAutoFit/>
          </a:bodyPr>
          <a:lstStyle/>
          <a:p>
            <a:r>
              <a:rPr lang="en-US" altLang="ko-KR" sz="1100" b="1" dirty="0" smtClean="0"/>
              <a:t>* Datagram </a:t>
            </a:r>
            <a:r>
              <a:rPr lang="en-US" altLang="ko-KR" sz="1100" b="1" dirty="0"/>
              <a:t>Transport Layer Security (DTLS)</a:t>
            </a:r>
            <a:endParaRPr lang="ko-KR" altLang="en-US" sz="1100" b="1" dirty="0"/>
          </a:p>
        </p:txBody>
      </p:sp>
    </p:spTree>
    <p:extLst>
      <p:ext uri="{BB962C8B-B14F-4D97-AF65-F5344CB8AC3E}">
        <p14:creationId xmlns:p14="http://schemas.microsoft.com/office/powerpoint/2010/main" val="35032145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Arial" panose="020B0604020202020204" pitchFamily="34" charset="0"/>
                <a:cs typeface="Arial" panose="020B0604020202020204" pitchFamily="34" charset="0"/>
              </a:rPr>
              <a:t>Contents</a:t>
            </a:r>
            <a:endParaRPr lang="ko-KR" altLang="en-US" dirty="0">
              <a:latin typeface="Arial" panose="020B0604020202020204" pitchFamily="34" charset="0"/>
              <a:cs typeface="Arial" panose="020B0604020202020204" pitchFamily="34" charset="0"/>
            </a:endParaRPr>
          </a:p>
        </p:txBody>
      </p:sp>
      <p:sp>
        <p:nvSpPr>
          <p:cNvPr id="3" name="내용 개체 틀 2"/>
          <p:cNvSpPr>
            <a:spLocks noGrp="1"/>
          </p:cNvSpPr>
          <p:nvPr>
            <p:ph idx="1"/>
          </p:nvPr>
        </p:nvSpPr>
        <p:spPr/>
        <p:txBody>
          <a:bodyPr/>
          <a:lstStyle/>
          <a:p>
            <a:r>
              <a:rPr lang="en-US" altLang="ko-KR" dirty="0" err="1" smtClean="0">
                <a:latin typeface="Arial" panose="020B0604020202020204" pitchFamily="34" charset="0"/>
                <a:cs typeface="Arial" panose="020B0604020202020204" pitchFamily="34" charset="0"/>
              </a:rPr>
              <a:t>AllSeen</a:t>
            </a:r>
            <a:r>
              <a:rPr lang="en-US" altLang="ko-KR" dirty="0" smtClean="0">
                <a:latin typeface="Arial" panose="020B0604020202020204" pitchFamily="34" charset="0"/>
                <a:cs typeface="Arial" panose="020B0604020202020204" pitchFamily="34" charset="0"/>
              </a:rPr>
              <a:t> Alliance</a:t>
            </a:r>
          </a:p>
          <a:p>
            <a:r>
              <a:rPr lang="en-US" altLang="ko-KR" dirty="0" smtClean="0">
                <a:latin typeface="Arial" panose="020B0604020202020204" pitchFamily="34" charset="0"/>
                <a:cs typeface="Arial" panose="020B0604020202020204" pitchFamily="34" charset="0"/>
              </a:rPr>
              <a:t>Open Interconnect Consortium (OIC)</a:t>
            </a:r>
          </a:p>
          <a:p>
            <a:r>
              <a:rPr lang="en-US" altLang="ko-KR" dirty="0" smtClean="0">
                <a:latin typeface="Arial" panose="020B0604020202020204" pitchFamily="34" charset="0"/>
                <a:cs typeface="Arial" panose="020B0604020202020204" pitchFamily="34" charset="0"/>
              </a:rPr>
              <a:t>Thread Group</a:t>
            </a:r>
          </a:p>
          <a:p>
            <a:r>
              <a:rPr lang="en-US" altLang="ko-KR" dirty="0" smtClean="0">
                <a:latin typeface="Arial" panose="020B0604020202020204" pitchFamily="34" charset="0"/>
                <a:cs typeface="Arial" panose="020B0604020202020204" pitchFamily="34" charset="0"/>
              </a:rPr>
              <a:t>Industrial Internet Consortium (IIC)</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260002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79512" y="400050"/>
            <a:ext cx="8784975" cy="647700"/>
          </a:xfrm>
        </p:spPr>
        <p:txBody>
          <a:bodyPr>
            <a:normAutofit fontScale="90000"/>
          </a:bodyPr>
          <a:lstStyle/>
          <a:p>
            <a:r>
              <a:rPr lang="en-US" altLang="ko-KR" sz="4000" dirty="0" err="1" smtClean="0">
                <a:latin typeface="Arial" panose="020B0604020202020204" pitchFamily="34" charset="0"/>
                <a:cs typeface="Arial" panose="020B0604020202020204" pitchFamily="34" charset="0"/>
              </a:rPr>
              <a:t>CoAP</a:t>
            </a:r>
            <a:endParaRPr lang="en-US" altLang="ko-KR" sz="4000" dirty="0">
              <a:latin typeface="Arial" panose="020B0604020202020204" pitchFamily="34" charset="0"/>
              <a:cs typeface="Arial" panose="020B0604020202020204" pitchFamily="34" charset="0"/>
            </a:endParaRPr>
          </a:p>
        </p:txBody>
      </p:sp>
      <p:sp>
        <p:nvSpPr>
          <p:cNvPr id="3" name="내용 개체 틀 2"/>
          <p:cNvSpPr>
            <a:spLocks noGrp="1"/>
          </p:cNvSpPr>
          <p:nvPr>
            <p:ph idx="1"/>
          </p:nvPr>
        </p:nvSpPr>
        <p:spPr>
          <a:xfrm>
            <a:off x="251520" y="1295400"/>
            <a:ext cx="8511480" cy="693440"/>
          </a:xfrm>
        </p:spPr>
        <p:txBody>
          <a:bodyPr>
            <a:normAutofit/>
          </a:bodyPr>
          <a:lstStyle/>
          <a:p>
            <a:r>
              <a:rPr lang="en-US" altLang="ko-KR" dirty="0">
                <a:latin typeface="Arial" panose="020B0604020202020204" pitchFamily="34" charset="0"/>
                <a:cs typeface="Arial" panose="020B0604020202020204" pitchFamily="34" charset="0"/>
              </a:rPr>
              <a:t>From Web Applications to </a:t>
            </a:r>
            <a:r>
              <a:rPr lang="en-US" altLang="ko-KR" dirty="0" err="1">
                <a:latin typeface="Arial" panose="020B0604020202020204" pitchFamily="34" charset="0"/>
                <a:cs typeface="Arial" panose="020B0604020202020204" pitchFamily="34" charset="0"/>
              </a:rPr>
              <a:t>IoT</a:t>
            </a:r>
            <a:r>
              <a:rPr lang="en-US" altLang="ko-KR" dirty="0">
                <a:latin typeface="Arial" panose="020B0604020202020204" pitchFamily="34" charset="0"/>
                <a:cs typeface="Arial" panose="020B0604020202020204" pitchFamily="34" charset="0"/>
              </a:rPr>
              <a:t> Nodes</a:t>
            </a:r>
            <a:endParaRPr lang="en-US" altLang="ko-KR" dirty="0" smtClean="0">
              <a:latin typeface="Arial" panose="020B0604020202020204" pitchFamily="34" charset="0"/>
              <a:cs typeface="Arial" panose="020B0604020202020204" pitchFamily="34" charset="0"/>
            </a:endParaRPr>
          </a:p>
        </p:txBody>
      </p:sp>
      <p:sp>
        <p:nvSpPr>
          <p:cNvPr id="4" name="직사각형 3"/>
          <p:cNvSpPr/>
          <p:nvPr/>
        </p:nvSpPr>
        <p:spPr>
          <a:xfrm>
            <a:off x="1403648" y="6439426"/>
            <a:ext cx="3137397" cy="261610"/>
          </a:xfrm>
          <a:prstGeom prst="rect">
            <a:avLst/>
          </a:prstGeom>
        </p:spPr>
        <p:txBody>
          <a:bodyPr wrap="none">
            <a:spAutoFit/>
          </a:bodyPr>
          <a:lstStyle/>
          <a:p>
            <a:r>
              <a:rPr lang="en-US" altLang="ko-KR" sz="1100" b="1" dirty="0" smtClean="0"/>
              <a:t>* Datagram </a:t>
            </a:r>
            <a:r>
              <a:rPr lang="en-US" altLang="ko-KR" sz="1100" b="1" dirty="0"/>
              <a:t>Transport Layer Security (DTLS)</a:t>
            </a:r>
            <a:endParaRPr lang="ko-KR" altLang="en-US" sz="1100" b="1" dirty="0"/>
          </a:p>
        </p:txBody>
      </p:sp>
      <p:pic>
        <p:nvPicPr>
          <p:cNvPr id="92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011" y="2132856"/>
            <a:ext cx="7932068" cy="3541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직사각형 4"/>
          <p:cNvSpPr/>
          <p:nvPr/>
        </p:nvSpPr>
        <p:spPr>
          <a:xfrm>
            <a:off x="755576" y="5805264"/>
            <a:ext cx="1649169" cy="338554"/>
          </a:xfrm>
          <a:prstGeom prst="rect">
            <a:avLst/>
          </a:prstGeom>
        </p:spPr>
        <p:txBody>
          <a:bodyPr wrap="none">
            <a:spAutoFit/>
          </a:bodyPr>
          <a:lstStyle/>
          <a:p>
            <a:r>
              <a:rPr lang="fr-FR" altLang="ko-KR" dirty="0"/>
              <a:t>Web Application</a:t>
            </a:r>
            <a:endParaRPr lang="ko-KR" altLang="en-US" dirty="0"/>
          </a:p>
        </p:txBody>
      </p:sp>
    </p:spTree>
    <p:extLst>
      <p:ext uri="{BB962C8B-B14F-4D97-AF65-F5344CB8AC3E}">
        <p14:creationId xmlns:p14="http://schemas.microsoft.com/office/powerpoint/2010/main" val="41712451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79512" y="400050"/>
            <a:ext cx="8784975" cy="647700"/>
          </a:xfrm>
        </p:spPr>
        <p:txBody>
          <a:bodyPr>
            <a:normAutofit fontScale="90000"/>
          </a:bodyPr>
          <a:lstStyle/>
          <a:p>
            <a:r>
              <a:rPr lang="en-US" altLang="ko-KR" sz="4000" dirty="0" err="1" smtClean="0">
                <a:latin typeface="Arial" panose="020B0604020202020204" pitchFamily="34" charset="0"/>
                <a:cs typeface="Arial" panose="020B0604020202020204" pitchFamily="34" charset="0"/>
              </a:rPr>
              <a:t>CoAP</a:t>
            </a:r>
            <a:endParaRPr lang="en-US" altLang="ko-KR" sz="4000" dirty="0">
              <a:latin typeface="Arial" panose="020B0604020202020204" pitchFamily="34" charset="0"/>
              <a:cs typeface="Arial" panose="020B0604020202020204" pitchFamily="34" charset="0"/>
            </a:endParaRPr>
          </a:p>
        </p:txBody>
      </p:sp>
      <p:sp>
        <p:nvSpPr>
          <p:cNvPr id="3" name="내용 개체 틀 2"/>
          <p:cNvSpPr>
            <a:spLocks noGrp="1"/>
          </p:cNvSpPr>
          <p:nvPr>
            <p:ph idx="1"/>
          </p:nvPr>
        </p:nvSpPr>
        <p:spPr>
          <a:xfrm>
            <a:off x="251520" y="1295400"/>
            <a:ext cx="8511480" cy="4149824"/>
          </a:xfrm>
        </p:spPr>
        <p:txBody>
          <a:bodyPr>
            <a:normAutofit/>
          </a:bodyPr>
          <a:lstStyle/>
          <a:p>
            <a:r>
              <a:rPr lang="en-US" altLang="ko-KR" sz="2000" dirty="0" smtClean="0">
                <a:latin typeface="Arial" panose="020B0604020202020204" pitchFamily="34" charset="0"/>
                <a:cs typeface="Arial" panose="020B0604020202020204" pitchFamily="34" charset="0"/>
              </a:rPr>
              <a:t>Embedded </a:t>
            </a:r>
            <a:r>
              <a:rPr lang="en-US" altLang="ko-KR" sz="2000" dirty="0">
                <a:latin typeface="Arial" panose="020B0604020202020204" pitchFamily="34" charset="0"/>
                <a:cs typeface="Arial" panose="020B0604020202020204" pitchFamily="34" charset="0"/>
              </a:rPr>
              <a:t>web transfer protocol (coap://)</a:t>
            </a:r>
          </a:p>
          <a:p>
            <a:r>
              <a:rPr lang="en-US" altLang="ko-KR" sz="2000" dirty="0" smtClean="0">
                <a:latin typeface="Arial" panose="020B0604020202020204" pitchFamily="34" charset="0"/>
                <a:cs typeface="Arial" panose="020B0604020202020204" pitchFamily="34" charset="0"/>
              </a:rPr>
              <a:t>Asynchronous </a:t>
            </a:r>
            <a:r>
              <a:rPr lang="en-US" altLang="ko-KR" sz="2000" dirty="0">
                <a:latin typeface="Arial" panose="020B0604020202020204" pitchFamily="34" charset="0"/>
                <a:cs typeface="Arial" panose="020B0604020202020204" pitchFamily="34" charset="0"/>
              </a:rPr>
              <a:t>transaction model</a:t>
            </a:r>
          </a:p>
          <a:p>
            <a:r>
              <a:rPr lang="en-US" altLang="ko-KR" sz="2000" dirty="0" smtClean="0">
                <a:latin typeface="Arial" panose="020B0604020202020204" pitchFamily="34" charset="0"/>
                <a:cs typeface="Arial" panose="020B0604020202020204" pitchFamily="34" charset="0"/>
              </a:rPr>
              <a:t>UDP </a:t>
            </a:r>
            <a:r>
              <a:rPr lang="en-US" altLang="ko-KR" sz="2000" dirty="0">
                <a:latin typeface="Arial" panose="020B0604020202020204" pitchFamily="34" charset="0"/>
                <a:cs typeface="Arial" panose="020B0604020202020204" pitchFamily="34" charset="0"/>
              </a:rPr>
              <a:t>binding with reliability and multicast support</a:t>
            </a:r>
          </a:p>
          <a:p>
            <a:r>
              <a:rPr lang="en-US" altLang="ko-KR" sz="2000" dirty="0" smtClean="0">
                <a:latin typeface="Arial" panose="020B0604020202020204" pitchFamily="34" charset="0"/>
                <a:cs typeface="Arial" panose="020B0604020202020204" pitchFamily="34" charset="0"/>
              </a:rPr>
              <a:t>GET</a:t>
            </a:r>
            <a:r>
              <a:rPr lang="en-US" altLang="ko-KR" sz="2000" dirty="0">
                <a:latin typeface="Arial" panose="020B0604020202020204" pitchFamily="34" charset="0"/>
                <a:cs typeface="Arial" panose="020B0604020202020204" pitchFamily="34" charset="0"/>
              </a:rPr>
              <a:t>, POST, PUT, DELETE methods</a:t>
            </a:r>
          </a:p>
          <a:p>
            <a:r>
              <a:rPr lang="en-US" altLang="ko-KR" sz="2000" dirty="0" smtClean="0">
                <a:latin typeface="Arial" panose="020B0604020202020204" pitchFamily="34" charset="0"/>
                <a:cs typeface="Arial" panose="020B0604020202020204" pitchFamily="34" charset="0"/>
              </a:rPr>
              <a:t>URI </a:t>
            </a:r>
            <a:r>
              <a:rPr lang="en-US" altLang="ko-KR" sz="2000" dirty="0">
                <a:latin typeface="Arial" panose="020B0604020202020204" pitchFamily="34" charset="0"/>
                <a:cs typeface="Arial" panose="020B0604020202020204" pitchFamily="34" charset="0"/>
              </a:rPr>
              <a:t>support</a:t>
            </a:r>
          </a:p>
          <a:p>
            <a:r>
              <a:rPr lang="en-US" altLang="ko-KR" sz="2000" dirty="0" smtClean="0">
                <a:latin typeface="Arial" panose="020B0604020202020204" pitchFamily="34" charset="0"/>
                <a:cs typeface="Arial" panose="020B0604020202020204" pitchFamily="34" charset="0"/>
              </a:rPr>
              <a:t>Small</a:t>
            </a:r>
            <a:r>
              <a:rPr lang="en-US" altLang="ko-KR" sz="2000" dirty="0">
                <a:latin typeface="Arial" panose="020B0604020202020204" pitchFamily="34" charset="0"/>
                <a:cs typeface="Arial" panose="020B0604020202020204" pitchFamily="34" charset="0"/>
              </a:rPr>
              <a:t>, simple 4 byte header</a:t>
            </a:r>
          </a:p>
          <a:p>
            <a:r>
              <a:rPr lang="en-US" altLang="ko-KR" sz="2000" dirty="0" smtClean="0">
                <a:latin typeface="Arial" panose="020B0604020202020204" pitchFamily="34" charset="0"/>
                <a:cs typeface="Arial" panose="020B0604020202020204" pitchFamily="34" charset="0"/>
              </a:rPr>
              <a:t>DTLS </a:t>
            </a:r>
            <a:r>
              <a:rPr lang="en-US" altLang="ko-KR" sz="2000" dirty="0">
                <a:latin typeface="Arial" panose="020B0604020202020204" pitchFamily="34" charset="0"/>
                <a:cs typeface="Arial" panose="020B0604020202020204" pitchFamily="34" charset="0"/>
              </a:rPr>
              <a:t>based PSK, RPK and Certificate security</a:t>
            </a:r>
          </a:p>
          <a:p>
            <a:r>
              <a:rPr lang="en-US" altLang="ko-KR" sz="2000" dirty="0" smtClean="0">
                <a:latin typeface="Arial" panose="020B0604020202020204" pitchFamily="34" charset="0"/>
                <a:cs typeface="Arial" panose="020B0604020202020204" pitchFamily="34" charset="0"/>
              </a:rPr>
              <a:t>Subset </a:t>
            </a:r>
            <a:r>
              <a:rPr lang="en-US" altLang="ko-KR" sz="2000" dirty="0">
                <a:latin typeface="Arial" panose="020B0604020202020204" pitchFamily="34" charset="0"/>
                <a:cs typeface="Arial" panose="020B0604020202020204" pitchFamily="34" charset="0"/>
              </a:rPr>
              <a:t>of MIME types and HTTP response codes</a:t>
            </a:r>
          </a:p>
          <a:p>
            <a:r>
              <a:rPr lang="en-US" altLang="ko-KR" sz="2000" dirty="0" smtClean="0">
                <a:latin typeface="Arial" panose="020B0604020202020204" pitchFamily="34" charset="0"/>
                <a:cs typeface="Arial" panose="020B0604020202020204" pitchFamily="34" charset="0"/>
              </a:rPr>
              <a:t>Built-in </a:t>
            </a:r>
            <a:r>
              <a:rPr lang="en-US" altLang="ko-KR" sz="2000" dirty="0">
                <a:latin typeface="Arial" panose="020B0604020202020204" pitchFamily="34" charset="0"/>
                <a:cs typeface="Arial" panose="020B0604020202020204" pitchFamily="34" charset="0"/>
              </a:rPr>
              <a:t>discovery</a:t>
            </a:r>
          </a:p>
          <a:p>
            <a:r>
              <a:rPr lang="en-US" altLang="ko-KR" sz="2000" dirty="0" smtClean="0">
                <a:latin typeface="Arial" panose="020B0604020202020204" pitchFamily="34" charset="0"/>
                <a:cs typeface="Arial" panose="020B0604020202020204" pitchFamily="34" charset="0"/>
              </a:rPr>
              <a:t>Optional </a:t>
            </a:r>
            <a:r>
              <a:rPr lang="en-US" altLang="ko-KR" sz="2000" dirty="0">
                <a:latin typeface="Arial" panose="020B0604020202020204" pitchFamily="34" charset="0"/>
                <a:cs typeface="Arial" panose="020B0604020202020204" pitchFamily="34" charset="0"/>
              </a:rPr>
              <a:t>observation and block transfer</a:t>
            </a:r>
            <a:endParaRPr lang="en-US" altLang="ko-KR" sz="2000" dirty="0" smtClean="0">
              <a:latin typeface="Arial" panose="020B0604020202020204" pitchFamily="34" charset="0"/>
              <a:cs typeface="Arial" panose="020B0604020202020204" pitchFamily="34" charset="0"/>
            </a:endParaRPr>
          </a:p>
        </p:txBody>
      </p:sp>
      <p:sp>
        <p:nvSpPr>
          <p:cNvPr id="4" name="직사각형 3"/>
          <p:cNvSpPr/>
          <p:nvPr/>
        </p:nvSpPr>
        <p:spPr>
          <a:xfrm>
            <a:off x="1403648" y="6439426"/>
            <a:ext cx="3137397" cy="261610"/>
          </a:xfrm>
          <a:prstGeom prst="rect">
            <a:avLst/>
          </a:prstGeom>
        </p:spPr>
        <p:txBody>
          <a:bodyPr wrap="none">
            <a:spAutoFit/>
          </a:bodyPr>
          <a:lstStyle/>
          <a:p>
            <a:r>
              <a:rPr lang="en-US" altLang="ko-KR" sz="1100" b="1" dirty="0" smtClean="0"/>
              <a:t>* Datagram </a:t>
            </a:r>
            <a:r>
              <a:rPr lang="en-US" altLang="ko-KR" sz="1100" b="1" dirty="0"/>
              <a:t>Transport Layer Security (DTLS)</a:t>
            </a:r>
            <a:endParaRPr lang="ko-KR" altLang="en-US" sz="1100" b="1" dirty="0"/>
          </a:p>
        </p:txBody>
      </p:sp>
    </p:spTree>
    <p:extLst>
      <p:ext uri="{BB962C8B-B14F-4D97-AF65-F5344CB8AC3E}">
        <p14:creationId xmlns:p14="http://schemas.microsoft.com/office/powerpoint/2010/main" val="25600968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79512" y="400050"/>
            <a:ext cx="8784975" cy="647700"/>
          </a:xfrm>
        </p:spPr>
        <p:txBody>
          <a:bodyPr>
            <a:normAutofit fontScale="90000"/>
          </a:bodyPr>
          <a:lstStyle/>
          <a:p>
            <a:r>
              <a:rPr lang="en-US" altLang="ko-KR" sz="4000" dirty="0" err="1" smtClean="0">
                <a:latin typeface="Arial" panose="020B0604020202020204" pitchFamily="34" charset="0"/>
                <a:cs typeface="Arial" panose="020B0604020202020204" pitchFamily="34" charset="0"/>
              </a:rPr>
              <a:t>CoAP</a:t>
            </a:r>
            <a:r>
              <a:rPr lang="en-US" altLang="ko-KR" sz="4000" dirty="0">
                <a:latin typeface="Arial" panose="020B0604020202020204" pitchFamily="34" charset="0"/>
                <a:cs typeface="Arial" panose="020B0604020202020204" pitchFamily="34" charset="0"/>
              </a:rPr>
              <a:t>: </a:t>
            </a:r>
            <a:r>
              <a:rPr lang="en-US" altLang="ko-KR" sz="4000" dirty="0" err="1">
                <a:latin typeface="Arial" panose="020B0604020202020204" pitchFamily="34" charset="0"/>
                <a:cs typeface="Arial" panose="020B0604020202020204" pitchFamily="34" charset="0"/>
              </a:rPr>
              <a:t>Proxying</a:t>
            </a:r>
            <a:r>
              <a:rPr lang="en-US" altLang="ko-KR" sz="4000" dirty="0">
                <a:latin typeface="Arial" panose="020B0604020202020204" pitchFamily="34" charset="0"/>
                <a:cs typeface="Arial" panose="020B0604020202020204" pitchFamily="34" charset="0"/>
              </a:rPr>
              <a:t> and caching</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795" y="1480076"/>
            <a:ext cx="7048500" cy="4959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9213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4294967295"/>
          </p:nvPr>
        </p:nvSpPr>
        <p:spPr>
          <a:xfrm>
            <a:off x="7000875" y="6240463"/>
            <a:ext cx="1905000" cy="457200"/>
          </a:xfrm>
          <a:prstGeom prst="rect">
            <a:avLst/>
          </a:prstGeom>
        </p:spPr>
        <p:txBody>
          <a:bodyPr/>
          <a:lstStyle/>
          <a:p>
            <a:fld id="{1F8CF1BA-C712-4D5B-BAD9-4734819122C3}" type="slidenum">
              <a:rPr lang="en-US" altLang="ko-KR"/>
              <a:pPr/>
              <a:t>33</a:t>
            </a:fld>
            <a:endParaRPr lang="en-US" altLang="ko-KR" sz="1000" dirty="0"/>
          </a:p>
        </p:txBody>
      </p:sp>
      <p:sp>
        <p:nvSpPr>
          <p:cNvPr id="447490" name="Rectangle 2"/>
          <p:cNvSpPr>
            <a:spLocks noGrp="1" noChangeArrowheads="1"/>
          </p:cNvSpPr>
          <p:nvPr>
            <p:ph type="body" idx="1"/>
          </p:nvPr>
        </p:nvSpPr>
        <p:spPr>
          <a:xfrm>
            <a:off x="107504" y="1340768"/>
            <a:ext cx="8784976" cy="3168352"/>
          </a:xfrm>
        </p:spPr>
        <p:txBody>
          <a:bodyPr/>
          <a:lstStyle/>
          <a:p>
            <a:pPr marL="457200" indent="-457200"/>
            <a:r>
              <a:rPr lang="en-US" altLang="ko-KR" sz="2400" dirty="0" smtClean="0">
                <a:latin typeface="Arial" pitchFamily="34" charset="0"/>
              </a:rPr>
              <a:t>CRUD: </a:t>
            </a:r>
            <a:r>
              <a:rPr lang="en-US" altLang="ko-KR" sz="2400" dirty="0">
                <a:latin typeface="Arial" pitchFamily="34" charset="0"/>
                <a:cs typeface="Arial" pitchFamily="34" charset="0"/>
              </a:rPr>
              <a:t>C</a:t>
            </a:r>
            <a:r>
              <a:rPr lang="en-US" altLang="ko-KR" sz="2400" dirty="0" smtClean="0">
                <a:latin typeface="Arial" pitchFamily="34" charset="0"/>
                <a:cs typeface="Arial" pitchFamily="34" charset="0"/>
              </a:rPr>
              <a:t>reate</a:t>
            </a:r>
            <a:r>
              <a:rPr lang="en-US" altLang="ko-KR" sz="2400" dirty="0">
                <a:latin typeface="Arial" pitchFamily="34" charset="0"/>
                <a:cs typeface="Arial" pitchFamily="34" charset="0"/>
              </a:rPr>
              <a:t>, </a:t>
            </a:r>
            <a:r>
              <a:rPr lang="en-US" altLang="ko-KR" sz="2400" dirty="0" smtClean="0">
                <a:latin typeface="Arial" pitchFamily="34" charset="0"/>
                <a:cs typeface="Arial" pitchFamily="34" charset="0"/>
              </a:rPr>
              <a:t>Read</a:t>
            </a:r>
            <a:r>
              <a:rPr lang="en-US" altLang="ko-KR" sz="2400" dirty="0">
                <a:latin typeface="Arial" pitchFamily="34" charset="0"/>
                <a:cs typeface="Arial" pitchFamily="34" charset="0"/>
              </a:rPr>
              <a:t>, </a:t>
            </a:r>
            <a:r>
              <a:rPr lang="en-US" altLang="ko-KR" sz="2400" dirty="0" smtClean="0">
                <a:latin typeface="Arial" pitchFamily="34" charset="0"/>
                <a:cs typeface="Arial" pitchFamily="34" charset="0"/>
              </a:rPr>
              <a:t>Update </a:t>
            </a:r>
            <a:r>
              <a:rPr lang="en-US" altLang="ko-KR" sz="2400" dirty="0">
                <a:latin typeface="Arial" pitchFamily="34" charset="0"/>
                <a:cs typeface="Arial" pitchFamily="34" charset="0"/>
              </a:rPr>
              <a:t>and </a:t>
            </a:r>
            <a:r>
              <a:rPr lang="en-US" altLang="ko-KR" sz="2400" dirty="0" smtClean="0">
                <a:latin typeface="Arial" pitchFamily="34" charset="0"/>
                <a:cs typeface="Arial" pitchFamily="34" charset="0"/>
              </a:rPr>
              <a:t>Delete</a:t>
            </a:r>
            <a:endParaRPr lang="en-US" altLang="ko-KR" sz="2400" dirty="0">
              <a:latin typeface="Arial" pitchFamily="34" charset="0"/>
            </a:endParaRPr>
          </a:p>
          <a:p>
            <a:pPr marL="838200" lvl="1" indent="-381000"/>
            <a:r>
              <a:rPr lang="en-US" altLang="ko-KR" sz="2000" dirty="0" smtClean="0">
                <a:latin typeface="Arial" pitchFamily="34" charset="0"/>
                <a:cs typeface="Arial" pitchFamily="34" charset="0"/>
              </a:rPr>
              <a:t>the </a:t>
            </a:r>
            <a:r>
              <a:rPr lang="en-US" altLang="ko-KR" sz="2000" dirty="0">
                <a:latin typeface="Arial" pitchFamily="34" charset="0"/>
                <a:cs typeface="Arial" pitchFamily="34" charset="0"/>
              </a:rPr>
              <a:t>four basic functions of persistent </a:t>
            </a:r>
            <a:r>
              <a:rPr lang="en-US" altLang="ko-KR" sz="2000" dirty="0" smtClean="0">
                <a:latin typeface="Arial" pitchFamily="34" charset="0"/>
                <a:cs typeface="Arial" pitchFamily="34" charset="0"/>
              </a:rPr>
              <a:t>storage</a:t>
            </a:r>
            <a:endParaRPr lang="en-US" altLang="ko-KR" sz="2000" b="1" u="sng" dirty="0" smtClean="0">
              <a:latin typeface="Arial" pitchFamily="34" charset="0"/>
            </a:endParaRPr>
          </a:p>
          <a:p>
            <a:pPr marL="1219200" lvl="2" indent="-304800"/>
            <a:r>
              <a:rPr lang="en-US" altLang="ko-KR" sz="2400" dirty="0" smtClean="0">
                <a:latin typeface="Arial" pitchFamily="34" charset="0"/>
              </a:rPr>
              <a:t>HTTP: </a:t>
            </a:r>
            <a:r>
              <a:rPr lang="en-US" altLang="ko-KR" sz="2400" b="1" dirty="0" smtClean="0">
                <a:latin typeface="Arial" pitchFamily="34" charset="0"/>
              </a:rPr>
              <a:t>Post, Get, </a:t>
            </a:r>
            <a:r>
              <a:rPr lang="en-US" altLang="ko-KR" sz="2400" i="1" dirty="0" smtClean="0">
                <a:latin typeface="Arial" pitchFamily="34" charset="0"/>
              </a:rPr>
              <a:t>Put, Delete</a:t>
            </a:r>
          </a:p>
          <a:p>
            <a:pPr marL="1676400" lvl="3" indent="-304800"/>
            <a:r>
              <a:rPr lang="en-US" altLang="ko-KR" sz="1600" i="1" dirty="0" smtClean="0">
                <a:latin typeface="Arial" pitchFamily="34" charset="0"/>
              </a:rPr>
              <a:t>Let users deleting stuff from our server? Yes, not page but records in a database  (items in shopping cart)</a:t>
            </a:r>
          </a:p>
          <a:p>
            <a:pPr marL="819150" lvl="1" indent="-304800"/>
            <a:r>
              <a:rPr lang="en-US" altLang="ko-KR" sz="2000" dirty="0" smtClean="0">
                <a:latin typeface="Arial" pitchFamily="34" charset="0"/>
              </a:rPr>
              <a:t>Data: (usually in the templates)</a:t>
            </a:r>
          </a:p>
          <a:p>
            <a:pPr marL="1219200" lvl="2" indent="-304800"/>
            <a:r>
              <a:rPr lang="en-US" altLang="ko-KR" sz="1600" dirty="0" smtClean="0">
                <a:latin typeface="Arial" pitchFamily="34" charset="0"/>
              </a:rPr>
              <a:t>application data: user account data, shopping items</a:t>
            </a:r>
          </a:p>
          <a:p>
            <a:pPr marL="1219200" lvl="2" indent="-304800"/>
            <a:r>
              <a:rPr lang="en-US" altLang="ko-KR" sz="1600" dirty="0" smtClean="0">
                <a:latin typeface="Arial" pitchFamily="34" charset="0"/>
              </a:rPr>
              <a:t>State information:  whereabouts the user is in the myriad pathways through the application</a:t>
            </a:r>
          </a:p>
        </p:txBody>
      </p:sp>
      <p:sp>
        <p:nvSpPr>
          <p:cNvPr id="447491" name="Rectangle 3"/>
          <p:cNvSpPr>
            <a:spLocks noGrp="1" noChangeArrowheads="1"/>
          </p:cNvSpPr>
          <p:nvPr>
            <p:ph type="title"/>
          </p:nvPr>
        </p:nvSpPr>
        <p:spPr>
          <a:xfrm>
            <a:off x="684213" y="333375"/>
            <a:ext cx="7786687" cy="647700"/>
          </a:xfrm>
          <a:noFill/>
          <a:ln/>
        </p:spPr>
        <p:txBody>
          <a:bodyPr/>
          <a:lstStyle/>
          <a:p>
            <a:r>
              <a:rPr lang="en-US" altLang="ko-KR" dirty="0" smtClean="0">
                <a:latin typeface="Arial" pitchFamily="34" charset="0"/>
              </a:rPr>
              <a:t>CRUD, MVC and REST</a:t>
            </a:r>
            <a:endParaRPr lang="en-US" altLang="ko-KR" dirty="0">
              <a:latin typeface="Arial" pitchFamily="34" charset="0"/>
            </a:endParaRPr>
          </a:p>
        </p:txBody>
      </p:sp>
      <p:grpSp>
        <p:nvGrpSpPr>
          <p:cNvPr id="22" name="그룹 21"/>
          <p:cNvGrpSpPr/>
          <p:nvPr/>
        </p:nvGrpSpPr>
        <p:grpSpPr>
          <a:xfrm>
            <a:off x="1825679" y="4222249"/>
            <a:ext cx="6130697" cy="2177245"/>
            <a:chOff x="1825679" y="4222249"/>
            <a:chExt cx="6130697" cy="2177245"/>
          </a:xfrm>
        </p:grpSpPr>
        <p:sp>
          <p:nvSpPr>
            <p:cNvPr id="3" name="정육면체 2"/>
            <p:cNvSpPr/>
            <p:nvPr/>
          </p:nvSpPr>
          <p:spPr bwMode="auto">
            <a:xfrm>
              <a:off x="4139952" y="4833156"/>
              <a:ext cx="360040" cy="504056"/>
            </a:xfrm>
            <a:prstGeom prst="cub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ko-KR" altLang="en-US" sz="1600" b="0" i="0" u="none" strike="noStrike" cap="none" normalizeH="0" baseline="0" smtClean="0">
                <a:ln>
                  <a:noFill/>
                </a:ln>
                <a:solidFill>
                  <a:schemeClr val="tx1"/>
                </a:solidFill>
                <a:effectLst/>
                <a:latin typeface="Arial" charset="0"/>
                <a:ea typeface="굴림" pitchFamily="50" charset="-127"/>
              </a:endParaRPr>
            </a:p>
          </p:txBody>
        </p:sp>
        <p:grpSp>
          <p:nvGrpSpPr>
            <p:cNvPr id="6" name="그룹 5"/>
            <p:cNvGrpSpPr/>
            <p:nvPr/>
          </p:nvGrpSpPr>
          <p:grpSpPr>
            <a:xfrm>
              <a:off x="6169518" y="4833156"/>
              <a:ext cx="490714" cy="584696"/>
              <a:chOff x="6169518" y="4833156"/>
              <a:chExt cx="490714" cy="584696"/>
            </a:xfrm>
          </p:grpSpPr>
          <p:sp>
            <p:nvSpPr>
              <p:cNvPr id="7" name="정육면체 6"/>
              <p:cNvSpPr/>
              <p:nvPr/>
            </p:nvSpPr>
            <p:spPr bwMode="auto">
              <a:xfrm>
                <a:off x="6169518" y="4833156"/>
                <a:ext cx="360040" cy="504056"/>
              </a:xfrm>
              <a:prstGeom prst="cub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ko-KR" altLang="en-US" sz="1600" b="0" i="0" u="none" strike="noStrike" cap="none" normalizeH="0" baseline="0" smtClean="0">
                  <a:ln>
                    <a:noFill/>
                  </a:ln>
                  <a:solidFill>
                    <a:schemeClr val="tx1"/>
                  </a:solidFill>
                  <a:effectLst/>
                  <a:latin typeface="Arial" charset="0"/>
                  <a:ea typeface="굴림" pitchFamily="50" charset="-127"/>
                </a:endParaRPr>
              </a:p>
            </p:txBody>
          </p:sp>
          <p:sp>
            <p:nvSpPr>
              <p:cNvPr id="2" name="순서도: 자기 디스크 1"/>
              <p:cNvSpPr/>
              <p:nvPr/>
            </p:nvSpPr>
            <p:spPr bwMode="auto">
              <a:xfrm>
                <a:off x="6408204" y="5256571"/>
                <a:ext cx="252028" cy="161281"/>
              </a:xfrm>
              <a:prstGeom prst="flowChartMagneticDisk">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ko-KR" altLang="en-US" sz="1600" b="0" i="0" u="none" strike="noStrike" cap="none" normalizeH="0" baseline="0" smtClean="0">
                  <a:ln>
                    <a:noFill/>
                  </a:ln>
                  <a:solidFill>
                    <a:schemeClr val="tx1"/>
                  </a:solidFill>
                  <a:effectLst/>
                  <a:latin typeface="Arial" charset="0"/>
                  <a:ea typeface="굴림" pitchFamily="50" charset="-127"/>
                </a:endParaRPr>
              </a:p>
            </p:txBody>
          </p:sp>
        </p:grpSp>
        <p:cxnSp>
          <p:nvCxnSpPr>
            <p:cNvPr id="9" name="직선 화살표 연결선 8"/>
            <p:cNvCxnSpPr/>
            <p:nvPr/>
          </p:nvCxnSpPr>
          <p:spPr bwMode="auto">
            <a:xfrm>
              <a:off x="3131840" y="5085184"/>
              <a:ext cx="576064" cy="0"/>
            </a:xfrm>
            <a:prstGeom prst="straightConnector1">
              <a:avLst/>
            </a:prstGeom>
            <a:solidFill>
              <a:schemeClr val="accent1"/>
            </a:solidFill>
            <a:ln w="28575" cap="flat" cmpd="sng" algn="ctr">
              <a:solidFill>
                <a:schemeClr val="tx1"/>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직선 화살표 연결선 11"/>
            <p:cNvCxnSpPr/>
            <p:nvPr/>
          </p:nvCxnSpPr>
          <p:spPr bwMode="auto">
            <a:xfrm>
              <a:off x="5076056" y="5053291"/>
              <a:ext cx="576064" cy="0"/>
            </a:xfrm>
            <a:prstGeom prst="straightConnector1">
              <a:avLst/>
            </a:prstGeom>
            <a:solidFill>
              <a:schemeClr val="accent1"/>
            </a:solidFill>
            <a:ln w="28575" cap="flat" cmpd="sng" algn="ctr">
              <a:solidFill>
                <a:schemeClr val="tx1"/>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TextBox 9"/>
            <p:cNvSpPr txBox="1"/>
            <p:nvPr/>
          </p:nvSpPr>
          <p:spPr>
            <a:xfrm>
              <a:off x="1825679" y="5445387"/>
              <a:ext cx="1080120" cy="738664"/>
            </a:xfrm>
            <a:prstGeom prst="rect">
              <a:avLst/>
            </a:prstGeom>
            <a:noFill/>
          </p:spPr>
          <p:txBody>
            <a:bodyPr wrap="square" rtlCol="0">
              <a:spAutoFit/>
            </a:bodyPr>
            <a:lstStyle/>
            <a:p>
              <a:r>
                <a:rPr lang="en-US" altLang="ko-KR" sz="1400" dirty="0" smtClean="0">
                  <a:latin typeface="Arial Narrow" pitchFamily="34" charset="0"/>
                </a:rPr>
                <a:t>Page is displayed in browser</a:t>
              </a:r>
              <a:endParaRPr lang="ko-KR" altLang="en-US" sz="1400" dirty="0">
                <a:latin typeface="Arial Narrow" pitchFamily="34" charset="0"/>
              </a:endParaRPr>
            </a:p>
          </p:txBody>
        </p:sp>
        <p:grpSp>
          <p:nvGrpSpPr>
            <p:cNvPr id="15" name="그룹 14"/>
            <p:cNvGrpSpPr/>
            <p:nvPr/>
          </p:nvGrpSpPr>
          <p:grpSpPr>
            <a:xfrm>
              <a:off x="2339752" y="4845684"/>
              <a:ext cx="360040" cy="504056"/>
              <a:chOff x="2339752" y="4845684"/>
              <a:chExt cx="360040" cy="504056"/>
            </a:xfrm>
          </p:grpSpPr>
          <p:sp>
            <p:nvSpPr>
              <p:cNvPr id="5" name="액자 4"/>
              <p:cNvSpPr/>
              <p:nvPr/>
            </p:nvSpPr>
            <p:spPr bwMode="auto">
              <a:xfrm>
                <a:off x="2339752" y="4845684"/>
                <a:ext cx="360040" cy="504056"/>
              </a:xfrm>
              <a:prstGeom prst="fram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ko-KR" altLang="en-US" sz="1600" b="0" i="0" u="none" strike="noStrike" cap="none" normalizeH="0" baseline="0" smtClean="0">
                  <a:ln>
                    <a:noFill/>
                  </a:ln>
                  <a:solidFill>
                    <a:schemeClr val="tx1"/>
                  </a:solidFill>
                  <a:effectLst/>
                  <a:latin typeface="Arial" charset="0"/>
                  <a:ea typeface="굴림" pitchFamily="50" charset="-127"/>
                </a:endParaRPr>
              </a:p>
            </p:txBody>
          </p:sp>
          <p:cxnSp>
            <p:nvCxnSpPr>
              <p:cNvPr id="13" name="직선 연결선 12"/>
              <p:cNvCxnSpPr/>
              <p:nvPr/>
            </p:nvCxnSpPr>
            <p:spPr bwMode="auto">
              <a:xfrm>
                <a:off x="2411760" y="4941168"/>
                <a:ext cx="288032" cy="0"/>
              </a:xfrm>
              <a:prstGeom prst="line">
                <a:avLst/>
              </a:prstGeom>
              <a:solidFill>
                <a:schemeClr val="accent1"/>
              </a:solidFill>
              <a:ln w="12700" cap="flat" cmpd="sng" algn="ctr">
                <a:solidFill>
                  <a:schemeClr val="tx1"/>
                </a:solidFill>
                <a:prstDash val="dashDot"/>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직선 연결선 16"/>
              <p:cNvCxnSpPr/>
              <p:nvPr/>
            </p:nvCxnSpPr>
            <p:spPr bwMode="auto">
              <a:xfrm>
                <a:off x="2411760" y="5013176"/>
                <a:ext cx="288032" cy="0"/>
              </a:xfrm>
              <a:prstGeom prst="line">
                <a:avLst/>
              </a:prstGeom>
              <a:solidFill>
                <a:schemeClr val="accent1"/>
              </a:solidFill>
              <a:ln w="12700" cap="flat" cmpd="sng" algn="ctr">
                <a:solidFill>
                  <a:schemeClr val="tx1"/>
                </a:solidFill>
                <a:prstDash val="dashDot"/>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9" name="TextBox 18"/>
            <p:cNvSpPr txBox="1"/>
            <p:nvPr/>
          </p:nvSpPr>
          <p:spPr>
            <a:xfrm>
              <a:off x="3702184" y="5445387"/>
              <a:ext cx="1656184" cy="954107"/>
            </a:xfrm>
            <a:prstGeom prst="rect">
              <a:avLst/>
            </a:prstGeom>
            <a:noFill/>
          </p:spPr>
          <p:txBody>
            <a:bodyPr wrap="square" rtlCol="0">
              <a:spAutoFit/>
            </a:bodyPr>
            <a:lstStyle/>
            <a:p>
              <a:r>
                <a:rPr lang="en-US" altLang="ko-KR" sz="1400" dirty="0" smtClean="0">
                  <a:latin typeface="Arial Narrow" pitchFamily="34" charset="0"/>
                </a:rPr>
                <a:t>Web server runs software to build page from template and database</a:t>
              </a:r>
              <a:endParaRPr lang="ko-KR" altLang="en-US" sz="1400" dirty="0">
                <a:latin typeface="Arial Narrow" pitchFamily="34" charset="0"/>
              </a:endParaRPr>
            </a:p>
          </p:txBody>
        </p:sp>
        <p:grpSp>
          <p:nvGrpSpPr>
            <p:cNvPr id="21" name="그룹 20"/>
            <p:cNvGrpSpPr/>
            <p:nvPr/>
          </p:nvGrpSpPr>
          <p:grpSpPr>
            <a:xfrm>
              <a:off x="4092755" y="4273983"/>
              <a:ext cx="407237" cy="398581"/>
              <a:chOff x="4211960" y="4221088"/>
              <a:chExt cx="587257" cy="542597"/>
            </a:xfrm>
            <a:solidFill>
              <a:srgbClr val="FFFF00"/>
            </a:solidFill>
          </p:grpSpPr>
          <p:sp>
            <p:nvSpPr>
              <p:cNvPr id="16" name="직사각형 15"/>
              <p:cNvSpPr/>
              <p:nvPr/>
            </p:nvSpPr>
            <p:spPr bwMode="auto">
              <a:xfrm>
                <a:off x="4211960" y="4221088"/>
                <a:ext cx="180020" cy="540060"/>
              </a:xfrm>
              <a:prstGeom prst="rect">
                <a:avLst/>
              </a:prstGeom>
              <a:grp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ko-KR" altLang="en-US" sz="1600" b="0" i="0" u="none" strike="noStrike" cap="none" normalizeH="0" baseline="0" smtClean="0">
                  <a:ln>
                    <a:noFill/>
                  </a:ln>
                  <a:solidFill>
                    <a:schemeClr val="tx1"/>
                  </a:solidFill>
                  <a:effectLst/>
                  <a:latin typeface="Arial" charset="0"/>
                  <a:ea typeface="굴림" pitchFamily="50" charset="-127"/>
                </a:endParaRPr>
              </a:p>
            </p:txBody>
          </p:sp>
          <p:sp>
            <p:nvSpPr>
              <p:cNvPr id="18" name="직사각형 17"/>
              <p:cNvSpPr/>
              <p:nvPr/>
            </p:nvSpPr>
            <p:spPr bwMode="auto">
              <a:xfrm>
                <a:off x="4427984" y="4221088"/>
                <a:ext cx="360040" cy="144016"/>
              </a:xfrm>
              <a:prstGeom prst="rect">
                <a:avLst/>
              </a:prstGeom>
              <a:grp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ko-KR" altLang="en-US" sz="1600" b="0" i="0" u="none" strike="noStrike" cap="none" normalizeH="0" baseline="0" smtClean="0">
                  <a:ln>
                    <a:noFill/>
                  </a:ln>
                  <a:solidFill>
                    <a:schemeClr val="tx1"/>
                  </a:solidFill>
                  <a:effectLst/>
                  <a:latin typeface="Arial" charset="0"/>
                  <a:ea typeface="굴림" pitchFamily="50" charset="-127"/>
                </a:endParaRPr>
              </a:p>
            </p:txBody>
          </p:sp>
          <p:sp>
            <p:nvSpPr>
              <p:cNvPr id="20" name="직사각형 19"/>
              <p:cNvSpPr/>
              <p:nvPr/>
            </p:nvSpPr>
            <p:spPr bwMode="auto">
              <a:xfrm>
                <a:off x="4439177" y="4475653"/>
                <a:ext cx="360040" cy="288032"/>
              </a:xfrm>
              <a:prstGeom prst="rect">
                <a:avLst/>
              </a:prstGeom>
              <a:grp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ko-KR" altLang="en-US" sz="1600" b="0" i="0" u="none" strike="noStrike" cap="none" normalizeH="0" baseline="0" smtClean="0">
                  <a:ln>
                    <a:noFill/>
                  </a:ln>
                  <a:solidFill>
                    <a:schemeClr val="tx1"/>
                  </a:solidFill>
                  <a:effectLst/>
                  <a:latin typeface="Arial" charset="0"/>
                  <a:ea typeface="굴림" pitchFamily="50" charset="-127"/>
                </a:endParaRPr>
              </a:p>
            </p:txBody>
          </p:sp>
        </p:grpSp>
        <p:sp>
          <p:nvSpPr>
            <p:cNvPr id="24" name="TextBox 23"/>
            <p:cNvSpPr txBox="1"/>
            <p:nvPr/>
          </p:nvSpPr>
          <p:spPr>
            <a:xfrm>
              <a:off x="4530276" y="4222249"/>
              <a:ext cx="1080120" cy="430887"/>
            </a:xfrm>
            <a:prstGeom prst="rect">
              <a:avLst/>
            </a:prstGeom>
            <a:noFill/>
          </p:spPr>
          <p:txBody>
            <a:bodyPr wrap="square" rtlCol="0">
              <a:spAutoFit/>
            </a:bodyPr>
            <a:lstStyle/>
            <a:p>
              <a:r>
                <a:rPr lang="en-US" altLang="ko-KR" sz="1100" dirty="0" smtClean="0">
                  <a:latin typeface="Arial Narrow" pitchFamily="34" charset="0"/>
                </a:rPr>
                <a:t>Layout templates</a:t>
              </a:r>
            </a:p>
            <a:p>
              <a:r>
                <a:rPr lang="en-US" altLang="ko-KR" sz="1100" dirty="0" smtClean="0">
                  <a:latin typeface="Arial Narrow" pitchFamily="34" charset="0"/>
                </a:rPr>
                <a:t>e.g. HTML, CSS</a:t>
              </a:r>
              <a:endParaRPr lang="ko-KR" altLang="en-US" sz="1100" dirty="0">
                <a:latin typeface="Arial Narrow" pitchFamily="34" charset="0"/>
              </a:endParaRPr>
            </a:p>
          </p:txBody>
        </p:sp>
        <p:sp>
          <p:nvSpPr>
            <p:cNvPr id="25" name="TextBox 24"/>
            <p:cNvSpPr txBox="1"/>
            <p:nvPr/>
          </p:nvSpPr>
          <p:spPr>
            <a:xfrm>
              <a:off x="6084168" y="5445387"/>
              <a:ext cx="1656184" cy="954107"/>
            </a:xfrm>
            <a:prstGeom prst="rect">
              <a:avLst/>
            </a:prstGeom>
            <a:noFill/>
          </p:spPr>
          <p:txBody>
            <a:bodyPr wrap="square" rtlCol="0">
              <a:spAutoFit/>
            </a:bodyPr>
            <a:lstStyle/>
            <a:p>
              <a:r>
                <a:rPr lang="en-US" altLang="ko-KR" sz="1400" dirty="0" smtClean="0">
                  <a:latin typeface="Arial Narrow" pitchFamily="34" charset="0"/>
                </a:rPr>
                <a:t>Database stores the data that is used to fill the templates on a per user basis</a:t>
              </a:r>
              <a:endParaRPr lang="ko-KR" altLang="en-US" sz="1400" dirty="0">
                <a:latin typeface="Arial Narrow" pitchFamily="34" charset="0"/>
              </a:endParaRPr>
            </a:p>
          </p:txBody>
        </p:sp>
        <p:sp>
          <p:nvSpPr>
            <p:cNvPr id="26" name="TextBox 25"/>
            <p:cNvSpPr txBox="1"/>
            <p:nvPr/>
          </p:nvSpPr>
          <p:spPr>
            <a:xfrm>
              <a:off x="6534218" y="4281027"/>
              <a:ext cx="1422158" cy="600164"/>
            </a:xfrm>
            <a:prstGeom prst="rect">
              <a:avLst/>
            </a:prstGeom>
            <a:noFill/>
          </p:spPr>
          <p:txBody>
            <a:bodyPr wrap="square" rtlCol="0">
              <a:spAutoFit/>
            </a:bodyPr>
            <a:lstStyle/>
            <a:p>
              <a:r>
                <a:rPr lang="en-US" altLang="ko-KR" sz="1100" dirty="0" smtClean="0">
                  <a:latin typeface="Arial Narrow" pitchFamily="34" charset="0"/>
                </a:rPr>
                <a:t>Name: Young Lee</a:t>
              </a:r>
            </a:p>
            <a:p>
              <a:r>
                <a:rPr lang="en-US" altLang="ko-KR" sz="1100" dirty="0" smtClean="0">
                  <a:latin typeface="Arial Narrow" pitchFamily="34" charset="0"/>
                </a:rPr>
                <a:t>Email: </a:t>
              </a:r>
              <a:r>
                <a:rPr lang="en-US" altLang="ko-KR" sz="1100" dirty="0" err="1" smtClean="0">
                  <a:latin typeface="Arial Narrow" pitchFamily="34" charset="0"/>
                </a:rPr>
                <a:t>yhlee</a:t>
              </a:r>
              <a:r>
                <a:rPr lang="en-US" altLang="ko-KR" sz="1100" dirty="0" smtClean="0">
                  <a:latin typeface="Arial Narrow" pitchFamily="34" charset="0"/>
                </a:rPr>
                <a:t>@..</a:t>
              </a:r>
            </a:p>
            <a:p>
              <a:r>
                <a:rPr lang="en-US" altLang="ko-KR" sz="1100" dirty="0" smtClean="0">
                  <a:latin typeface="Arial Narrow" pitchFamily="34" charset="0"/>
                </a:rPr>
                <a:t>Profile: a….</a:t>
              </a:r>
              <a:endParaRPr lang="ko-KR" altLang="en-US" sz="1100" dirty="0">
                <a:latin typeface="Arial Narrow" pitchFamily="34" charset="0"/>
              </a:endParaRPr>
            </a:p>
          </p:txBody>
        </p:sp>
      </p:grpSp>
    </p:spTree>
    <p:extLst>
      <p:ext uri="{BB962C8B-B14F-4D97-AF65-F5344CB8AC3E}">
        <p14:creationId xmlns:p14="http://schemas.microsoft.com/office/powerpoint/2010/main" val="20770537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4294967295"/>
          </p:nvPr>
        </p:nvSpPr>
        <p:spPr>
          <a:xfrm>
            <a:off x="7000875" y="6240463"/>
            <a:ext cx="1905000" cy="457200"/>
          </a:xfrm>
          <a:prstGeom prst="rect">
            <a:avLst/>
          </a:prstGeom>
        </p:spPr>
        <p:txBody>
          <a:bodyPr/>
          <a:lstStyle/>
          <a:p>
            <a:fld id="{1F8CF1BA-C712-4D5B-BAD9-4734819122C3}" type="slidenum">
              <a:rPr lang="en-US" altLang="ko-KR"/>
              <a:pPr/>
              <a:t>34</a:t>
            </a:fld>
            <a:endParaRPr lang="en-US" altLang="ko-KR" sz="1000"/>
          </a:p>
        </p:txBody>
      </p:sp>
      <p:sp>
        <p:nvSpPr>
          <p:cNvPr id="447490" name="Rectangle 2"/>
          <p:cNvSpPr>
            <a:spLocks noGrp="1" noChangeArrowheads="1"/>
          </p:cNvSpPr>
          <p:nvPr>
            <p:ph type="body" idx="1"/>
          </p:nvPr>
        </p:nvSpPr>
        <p:spPr>
          <a:xfrm>
            <a:off x="35496" y="1196752"/>
            <a:ext cx="9001000" cy="2880320"/>
          </a:xfrm>
        </p:spPr>
        <p:txBody>
          <a:bodyPr/>
          <a:lstStyle/>
          <a:p>
            <a:pPr marL="457200" indent="-457200">
              <a:spcBef>
                <a:spcPts val="0"/>
              </a:spcBef>
            </a:pPr>
            <a:r>
              <a:rPr lang="en-US" altLang="ko-KR" sz="2400" dirty="0" smtClean="0">
                <a:latin typeface="Arial" pitchFamily="34" charset="0"/>
              </a:rPr>
              <a:t>MVC: Model-View-Controller: Model to architect the solution</a:t>
            </a:r>
            <a:endParaRPr lang="en-US" altLang="ko-KR" sz="2400" dirty="0">
              <a:latin typeface="Arial" pitchFamily="34" charset="0"/>
            </a:endParaRPr>
          </a:p>
          <a:p>
            <a:pPr marL="838200" lvl="1" indent="-381000">
              <a:spcBef>
                <a:spcPts val="0"/>
              </a:spcBef>
            </a:pPr>
            <a:r>
              <a:rPr lang="en-US" altLang="ko-KR" sz="2000" dirty="0" smtClean="0">
                <a:latin typeface="Arial" pitchFamily="34" charset="0"/>
              </a:rPr>
              <a:t>Controller</a:t>
            </a:r>
            <a:endParaRPr lang="en-US" altLang="ko-KR" sz="2000" b="1" u="sng" dirty="0">
              <a:latin typeface="Arial" pitchFamily="34" charset="0"/>
            </a:endParaRPr>
          </a:p>
          <a:p>
            <a:pPr marL="1219200" lvl="2" indent="-304800">
              <a:spcBef>
                <a:spcPts val="0"/>
              </a:spcBef>
            </a:pPr>
            <a:r>
              <a:rPr lang="en-US" altLang="ko-KR" sz="1600" dirty="0" smtClean="0">
                <a:latin typeface="Arial" pitchFamily="34" charset="0"/>
              </a:rPr>
              <a:t>Controls and co-ordinate any request from a Web browser, get /shopping</a:t>
            </a:r>
          </a:p>
          <a:p>
            <a:pPr marL="1676400" lvl="3" indent="-304800">
              <a:spcBef>
                <a:spcPts val="0"/>
              </a:spcBef>
            </a:pPr>
            <a:r>
              <a:rPr lang="en-US" altLang="ko-KR" sz="1600" dirty="0" smtClean="0">
                <a:latin typeface="Arial" pitchFamily="34" charset="0"/>
              </a:rPr>
              <a:t>Interpret what the user is trying to do, then co-ordinates all server side activity</a:t>
            </a:r>
          </a:p>
          <a:p>
            <a:pPr marL="819150" lvl="1" indent="-304800">
              <a:spcBef>
                <a:spcPts val="0"/>
              </a:spcBef>
            </a:pPr>
            <a:r>
              <a:rPr lang="en-US" altLang="ko-KR" dirty="0" smtClean="0">
                <a:latin typeface="Arial" pitchFamily="34" charset="0"/>
              </a:rPr>
              <a:t> </a:t>
            </a:r>
            <a:r>
              <a:rPr lang="en-US" altLang="ko-KR" sz="2000" dirty="0" smtClean="0">
                <a:latin typeface="Arial" pitchFamily="34" charset="0"/>
              </a:rPr>
              <a:t>View</a:t>
            </a:r>
          </a:p>
          <a:p>
            <a:pPr marL="1219200" lvl="2" indent="-304800">
              <a:spcBef>
                <a:spcPts val="0"/>
              </a:spcBef>
            </a:pPr>
            <a:r>
              <a:rPr lang="en-US" altLang="ko-KR" sz="1600" dirty="0" smtClean="0">
                <a:latin typeface="Arial" pitchFamily="34" charset="0"/>
              </a:rPr>
              <a:t>View block of code constructs the view combining a pre-programmed template</a:t>
            </a:r>
          </a:p>
          <a:p>
            <a:pPr marL="1219200" lvl="2" indent="-304800">
              <a:spcBef>
                <a:spcPts val="0"/>
              </a:spcBef>
            </a:pPr>
            <a:r>
              <a:rPr lang="en-US" altLang="ko-KR" sz="1600" dirty="0">
                <a:latin typeface="Arial" pitchFamily="34" charset="0"/>
              </a:rPr>
              <a:t>d</a:t>
            </a:r>
            <a:r>
              <a:rPr lang="en-US" altLang="ko-KR" sz="1600" dirty="0" smtClean="0">
                <a:latin typeface="Arial" pitchFamily="34" charset="0"/>
              </a:rPr>
              <a:t>oesn’t interact with database directly</a:t>
            </a:r>
          </a:p>
          <a:p>
            <a:pPr marL="819150" lvl="1" indent="-304800">
              <a:spcBef>
                <a:spcPts val="0"/>
              </a:spcBef>
            </a:pPr>
            <a:r>
              <a:rPr lang="en-US" altLang="ko-KR" sz="2000" dirty="0" smtClean="0">
                <a:latin typeface="Arial" pitchFamily="34" charset="0"/>
              </a:rPr>
              <a:t>Model </a:t>
            </a:r>
          </a:p>
          <a:p>
            <a:pPr marL="1219200" lvl="2" indent="-304800">
              <a:spcBef>
                <a:spcPts val="0"/>
              </a:spcBef>
            </a:pPr>
            <a:r>
              <a:rPr lang="en-US" altLang="ko-KR" sz="1600" dirty="0" smtClean="0">
                <a:latin typeface="Arial" pitchFamily="34" charset="0"/>
              </a:rPr>
              <a:t>Speaks CRUD verbs to the database</a:t>
            </a:r>
          </a:p>
          <a:p>
            <a:pPr marL="1219200" lvl="2" indent="-304800">
              <a:spcBef>
                <a:spcPts val="0"/>
              </a:spcBef>
            </a:pPr>
            <a:r>
              <a:rPr lang="en-US" altLang="ko-KR" sz="1600" dirty="0" smtClean="0">
                <a:latin typeface="Arial" pitchFamily="34" charset="0"/>
              </a:rPr>
              <a:t>Actual object being modeled , a shopping cart in the figure </a:t>
            </a:r>
          </a:p>
          <a:p>
            <a:pPr marL="1676400" lvl="3" indent="-304800">
              <a:spcBef>
                <a:spcPts val="0"/>
              </a:spcBef>
            </a:pPr>
            <a:r>
              <a:rPr lang="en-US" altLang="ko-KR" sz="1600" dirty="0" smtClean="0">
                <a:latin typeface="Arial" pitchFamily="34" charset="0"/>
              </a:rPr>
              <a:t>Interface may be: add an item, get an item, get the total price…</a:t>
            </a:r>
          </a:p>
          <a:p>
            <a:pPr marL="1219200" lvl="2" indent="-304800"/>
            <a:endParaRPr lang="en-US" altLang="ko-KR" sz="2000" b="1" dirty="0">
              <a:latin typeface="Arial" pitchFamily="34" charset="0"/>
            </a:endParaRPr>
          </a:p>
        </p:txBody>
      </p:sp>
      <p:sp>
        <p:nvSpPr>
          <p:cNvPr id="447491" name="Rectangle 3"/>
          <p:cNvSpPr>
            <a:spLocks noGrp="1" noChangeArrowheads="1"/>
          </p:cNvSpPr>
          <p:nvPr>
            <p:ph type="title"/>
          </p:nvPr>
        </p:nvSpPr>
        <p:spPr>
          <a:xfrm>
            <a:off x="684213" y="333375"/>
            <a:ext cx="7786687" cy="647700"/>
          </a:xfrm>
          <a:noFill/>
          <a:ln/>
        </p:spPr>
        <p:txBody>
          <a:bodyPr/>
          <a:lstStyle/>
          <a:p>
            <a:r>
              <a:rPr lang="en-US" altLang="ko-KR" dirty="0" smtClean="0">
                <a:latin typeface="Arial" pitchFamily="34" charset="0"/>
              </a:rPr>
              <a:t>CRUD, MVC and REST</a:t>
            </a:r>
            <a:endParaRPr lang="en-US" altLang="ko-KR" dirty="0">
              <a:latin typeface="Arial" pitchFamily="34" charset="0"/>
            </a:endParaRPr>
          </a:p>
        </p:txBody>
      </p:sp>
      <p:grpSp>
        <p:nvGrpSpPr>
          <p:cNvPr id="39" name="그룹 38"/>
          <p:cNvGrpSpPr/>
          <p:nvPr/>
        </p:nvGrpSpPr>
        <p:grpSpPr>
          <a:xfrm>
            <a:off x="1673678" y="4581128"/>
            <a:ext cx="6570730" cy="1732737"/>
            <a:chOff x="1673678" y="4263479"/>
            <a:chExt cx="6570730" cy="1732737"/>
          </a:xfrm>
        </p:grpSpPr>
        <p:sp>
          <p:nvSpPr>
            <p:cNvPr id="6" name="정육면체 5"/>
            <p:cNvSpPr/>
            <p:nvPr/>
          </p:nvSpPr>
          <p:spPr bwMode="auto">
            <a:xfrm>
              <a:off x="4788024" y="4833156"/>
              <a:ext cx="360040" cy="504056"/>
            </a:xfrm>
            <a:prstGeom prst="cub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ko-KR" altLang="en-US" sz="1600" b="0" i="0" u="none" strike="noStrike" cap="none" normalizeH="0" baseline="0" smtClean="0">
                <a:ln>
                  <a:noFill/>
                </a:ln>
                <a:solidFill>
                  <a:schemeClr val="tx1"/>
                </a:solidFill>
                <a:effectLst/>
                <a:latin typeface="Arial" charset="0"/>
                <a:ea typeface="굴림" pitchFamily="50" charset="-127"/>
              </a:endParaRPr>
            </a:p>
          </p:txBody>
        </p:sp>
        <p:grpSp>
          <p:nvGrpSpPr>
            <p:cNvPr id="7" name="그룹 6"/>
            <p:cNvGrpSpPr/>
            <p:nvPr/>
          </p:nvGrpSpPr>
          <p:grpSpPr>
            <a:xfrm>
              <a:off x="6817590" y="4833156"/>
              <a:ext cx="490714" cy="584696"/>
              <a:chOff x="6169518" y="4833156"/>
              <a:chExt cx="490714" cy="584696"/>
            </a:xfrm>
          </p:grpSpPr>
          <p:sp>
            <p:nvSpPr>
              <p:cNvPr id="23" name="정육면체 22"/>
              <p:cNvSpPr/>
              <p:nvPr/>
            </p:nvSpPr>
            <p:spPr bwMode="auto">
              <a:xfrm>
                <a:off x="6169518" y="4833156"/>
                <a:ext cx="360040" cy="504056"/>
              </a:xfrm>
              <a:prstGeom prst="cub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ko-KR" altLang="en-US" sz="1600" b="0" i="0" u="none" strike="noStrike" cap="none" normalizeH="0" baseline="0" smtClean="0">
                  <a:ln>
                    <a:noFill/>
                  </a:ln>
                  <a:solidFill>
                    <a:schemeClr val="tx1"/>
                  </a:solidFill>
                  <a:effectLst/>
                  <a:latin typeface="Arial" charset="0"/>
                  <a:ea typeface="굴림" pitchFamily="50" charset="-127"/>
                </a:endParaRPr>
              </a:p>
            </p:txBody>
          </p:sp>
          <p:sp>
            <p:nvSpPr>
              <p:cNvPr id="24" name="순서도: 자기 디스크 23"/>
              <p:cNvSpPr/>
              <p:nvPr/>
            </p:nvSpPr>
            <p:spPr bwMode="auto">
              <a:xfrm>
                <a:off x="6408204" y="5256571"/>
                <a:ext cx="252028" cy="161281"/>
              </a:xfrm>
              <a:prstGeom prst="flowChartMagneticDisk">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ko-KR" altLang="en-US" sz="1600" b="0" i="0" u="none" strike="noStrike" cap="none" normalizeH="0" baseline="0" smtClean="0">
                  <a:ln>
                    <a:noFill/>
                  </a:ln>
                  <a:solidFill>
                    <a:schemeClr val="tx1"/>
                  </a:solidFill>
                  <a:effectLst/>
                  <a:latin typeface="Arial" charset="0"/>
                  <a:ea typeface="굴림" pitchFamily="50" charset="-127"/>
                </a:endParaRPr>
              </a:p>
            </p:txBody>
          </p:sp>
        </p:grpSp>
        <p:cxnSp>
          <p:nvCxnSpPr>
            <p:cNvPr id="8" name="직선 화살표 연결선 7"/>
            <p:cNvCxnSpPr/>
            <p:nvPr/>
          </p:nvCxnSpPr>
          <p:spPr bwMode="auto">
            <a:xfrm>
              <a:off x="2987824" y="4581129"/>
              <a:ext cx="864096" cy="0"/>
            </a:xfrm>
            <a:prstGeom prst="straightConnector1">
              <a:avLst/>
            </a:prstGeom>
            <a:solidFill>
              <a:schemeClr val="accent1"/>
            </a:solidFill>
            <a:ln w="28575" cap="flat" cmpd="sng" algn="ctr">
              <a:solidFill>
                <a:schemeClr val="tx1"/>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직선 화살표 연결선 8"/>
            <p:cNvCxnSpPr/>
            <p:nvPr/>
          </p:nvCxnSpPr>
          <p:spPr bwMode="auto">
            <a:xfrm>
              <a:off x="6216599" y="4830410"/>
              <a:ext cx="576064" cy="234736"/>
            </a:xfrm>
            <a:prstGeom prst="straightConnector1">
              <a:avLst/>
            </a:prstGeom>
            <a:solidFill>
              <a:schemeClr val="accent1"/>
            </a:solidFill>
            <a:ln w="28575" cap="flat" cmpd="sng" algn="ctr">
              <a:solidFill>
                <a:schemeClr val="tx1"/>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TextBox 9"/>
            <p:cNvSpPr txBox="1"/>
            <p:nvPr/>
          </p:nvSpPr>
          <p:spPr>
            <a:xfrm>
              <a:off x="1673678" y="4957898"/>
              <a:ext cx="1764196" cy="276999"/>
            </a:xfrm>
            <a:prstGeom prst="rect">
              <a:avLst/>
            </a:prstGeom>
            <a:noFill/>
          </p:spPr>
          <p:txBody>
            <a:bodyPr wrap="square" rtlCol="0">
              <a:spAutoFit/>
            </a:bodyPr>
            <a:lstStyle/>
            <a:p>
              <a:r>
                <a:rPr lang="en-US" altLang="ko-KR" sz="1200" dirty="0" smtClean="0">
                  <a:latin typeface="Arial Narrow" pitchFamily="34" charset="0"/>
                </a:rPr>
                <a:t>http://myapp.com/shopping</a:t>
              </a:r>
              <a:endParaRPr lang="ko-KR" altLang="en-US" sz="1200" dirty="0">
                <a:latin typeface="Arial Narrow" pitchFamily="34" charset="0"/>
              </a:endParaRPr>
            </a:p>
          </p:txBody>
        </p:sp>
        <p:grpSp>
          <p:nvGrpSpPr>
            <p:cNvPr id="11" name="그룹 10"/>
            <p:cNvGrpSpPr/>
            <p:nvPr/>
          </p:nvGrpSpPr>
          <p:grpSpPr>
            <a:xfrm>
              <a:off x="2339752" y="4437112"/>
              <a:ext cx="360040" cy="504056"/>
              <a:chOff x="2339752" y="4845684"/>
              <a:chExt cx="360040" cy="504056"/>
            </a:xfrm>
          </p:grpSpPr>
          <p:sp>
            <p:nvSpPr>
              <p:cNvPr id="20" name="액자 19"/>
              <p:cNvSpPr/>
              <p:nvPr/>
            </p:nvSpPr>
            <p:spPr bwMode="auto">
              <a:xfrm>
                <a:off x="2339752" y="4845684"/>
                <a:ext cx="360040" cy="504056"/>
              </a:xfrm>
              <a:prstGeom prst="fram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ko-KR" altLang="en-US" sz="1600" b="0" i="0" u="none" strike="noStrike" cap="none" normalizeH="0" baseline="0" smtClean="0">
                  <a:ln>
                    <a:noFill/>
                  </a:ln>
                  <a:solidFill>
                    <a:schemeClr val="tx1"/>
                  </a:solidFill>
                  <a:effectLst/>
                  <a:latin typeface="Arial" charset="0"/>
                  <a:ea typeface="굴림" pitchFamily="50" charset="-127"/>
                </a:endParaRPr>
              </a:p>
            </p:txBody>
          </p:sp>
          <p:cxnSp>
            <p:nvCxnSpPr>
              <p:cNvPr id="21" name="직선 연결선 20"/>
              <p:cNvCxnSpPr/>
              <p:nvPr/>
            </p:nvCxnSpPr>
            <p:spPr bwMode="auto">
              <a:xfrm>
                <a:off x="2411760" y="4941168"/>
                <a:ext cx="288032" cy="0"/>
              </a:xfrm>
              <a:prstGeom prst="line">
                <a:avLst/>
              </a:prstGeom>
              <a:solidFill>
                <a:schemeClr val="accent1"/>
              </a:solidFill>
              <a:ln w="12700" cap="flat" cmpd="sng" algn="ctr">
                <a:solidFill>
                  <a:schemeClr val="tx1"/>
                </a:solidFill>
                <a:prstDash val="dashDot"/>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직선 연결선 21"/>
              <p:cNvCxnSpPr/>
              <p:nvPr/>
            </p:nvCxnSpPr>
            <p:spPr bwMode="auto">
              <a:xfrm>
                <a:off x="2411760" y="5013176"/>
                <a:ext cx="288032" cy="0"/>
              </a:xfrm>
              <a:prstGeom prst="line">
                <a:avLst/>
              </a:prstGeom>
              <a:solidFill>
                <a:schemeClr val="accent1"/>
              </a:solidFill>
              <a:ln w="12700" cap="flat" cmpd="sng" algn="ctr">
                <a:solidFill>
                  <a:schemeClr val="tx1"/>
                </a:solidFill>
                <a:prstDash val="dashDot"/>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2" name="TextBox 11"/>
            <p:cNvSpPr txBox="1"/>
            <p:nvPr/>
          </p:nvSpPr>
          <p:spPr>
            <a:xfrm>
              <a:off x="4860032" y="5281463"/>
              <a:ext cx="1152128" cy="307777"/>
            </a:xfrm>
            <a:prstGeom prst="rect">
              <a:avLst/>
            </a:prstGeom>
            <a:noFill/>
          </p:spPr>
          <p:txBody>
            <a:bodyPr wrap="square" rtlCol="0">
              <a:spAutoFit/>
            </a:bodyPr>
            <a:lstStyle/>
            <a:p>
              <a:r>
                <a:rPr lang="en-US" altLang="ko-KR" sz="1400" dirty="0" smtClean="0">
                  <a:latin typeface="Arial Narrow" pitchFamily="34" charset="0"/>
                </a:rPr>
                <a:t>Web server</a:t>
              </a:r>
              <a:endParaRPr lang="ko-KR" altLang="en-US" sz="1400" dirty="0">
                <a:latin typeface="Arial Narrow" pitchFamily="34" charset="0"/>
              </a:endParaRPr>
            </a:p>
          </p:txBody>
        </p:sp>
        <p:sp>
          <p:nvSpPr>
            <p:cNvPr id="15" name="TextBox 14"/>
            <p:cNvSpPr txBox="1"/>
            <p:nvPr/>
          </p:nvSpPr>
          <p:spPr>
            <a:xfrm>
              <a:off x="6588224" y="5373216"/>
              <a:ext cx="1656184" cy="307777"/>
            </a:xfrm>
            <a:prstGeom prst="rect">
              <a:avLst/>
            </a:prstGeom>
            <a:noFill/>
          </p:spPr>
          <p:txBody>
            <a:bodyPr wrap="square" rtlCol="0">
              <a:spAutoFit/>
            </a:bodyPr>
            <a:lstStyle/>
            <a:p>
              <a:r>
                <a:rPr lang="en-US" altLang="ko-KR" sz="1400" dirty="0" smtClean="0">
                  <a:latin typeface="Arial Narrow" pitchFamily="34" charset="0"/>
                </a:rPr>
                <a:t>Database server</a:t>
              </a:r>
              <a:endParaRPr lang="ko-KR" altLang="en-US" sz="1400" dirty="0">
                <a:latin typeface="Arial Narrow" pitchFamily="34" charset="0"/>
              </a:endParaRPr>
            </a:p>
          </p:txBody>
        </p:sp>
        <p:sp>
          <p:nvSpPr>
            <p:cNvPr id="2" name="모서리가 둥근 직사각형 1"/>
            <p:cNvSpPr/>
            <p:nvPr/>
          </p:nvSpPr>
          <p:spPr bwMode="auto">
            <a:xfrm>
              <a:off x="3923928" y="4293095"/>
              <a:ext cx="864096" cy="440433"/>
            </a:xfrm>
            <a:prstGeom prst="roundRect">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ko-KR" altLang="en-US" sz="1600" b="0" i="0" u="none" strike="noStrike" cap="none" normalizeH="0" baseline="0" smtClean="0">
                <a:ln>
                  <a:noFill/>
                </a:ln>
                <a:solidFill>
                  <a:schemeClr val="tx1"/>
                </a:solidFill>
                <a:effectLst/>
                <a:latin typeface="Arial" charset="0"/>
                <a:ea typeface="굴림" pitchFamily="50" charset="-127"/>
              </a:endParaRPr>
            </a:p>
          </p:txBody>
        </p:sp>
        <p:cxnSp>
          <p:nvCxnSpPr>
            <p:cNvPr id="30" name="직선 화살표 연결선 29"/>
            <p:cNvCxnSpPr/>
            <p:nvPr/>
          </p:nvCxnSpPr>
          <p:spPr bwMode="auto">
            <a:xfrm flipV="1">
              <a:off x="4968044" y="4517964"/>
              <a:ext cx="439757" cy="8051"/>
            </a:xfrm>
            <a:prstGeom prst="straightConnector1">
              <a:avLst/>
            </a:prstGeom>
            <a:solidFill>
              <a:schemeClr val="accent1"/>
            </a:solidFill>
            <a:ln w="28575" cap="flat" cmpd="sng" algn="ctr">
              <a:solidFill>
                <a:schemeClr val="tx1"/>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직선 화살표 연결선 31"/>
            <p:cNvCxnSpPr/>
            <p:nvPr/>
          </p:nvCxnSpPr>
          <p:spPr bwMode="auto">
            <a:xfrm flipV="1">
              <a:off x="4211960" y="4733529"/>
              <a:ext cx="0" cy="603682"/>
            </a:xfrm>
            <a:prstGeom prst="straightConnector1">
              <a:avLst/>
            </a:prstGeom>
            <a:solidFill>
              <a:schemeClr val="accent1"/>
            </a:solidFill>
            <a:ln w="28575" cap="flat" cmpd="sng" algn="ctr">
              <a:solidFill>
                <a:schemeClr val="tx1"/>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TextBox 32"/>
            <p:cNvSpPr txBox="1"/>
            <p:nvPr/>
          </p:nvSpPr>
          <p:spPr>
            <a:xfrm>
              <a:off x="3851920" y="4263479"/>
              <a:ext cx="1152128" cy="461665"/>
            </a:xfrm>
            <a:prstGeom prst="rect">
              <a:avLst/>
            </a:prstGeom>
            <a:noFill/>
          </p:spPr>
          <p:txBody>
            <a:bodyPr wrap="square" rtlCol="0">
              <a:spAutoFit/>
            </a:bodyPr>
            <a:lstStyle/>
            <a:p>
              <a:r>
                <a:rPr lang="en-US" altLang="ko-KR" sz="1200" b="1" dirty="0" smtClean="0">
                  <a:latin typeface="Arial Narrow" pitchFamily="34" charset="0"/>
                </a:rPr>
                <a:t>CONTROLLER</a:t>
              </a:r>
            </a:p>
            <a:p>
              <a:r>
                <a:rPr lang="en-US" altLang="ko-KR" sz="1200" dirty="0">
                  <a:latin typeface="Arial Narrow" pitchFamily="34" charset="0"/>
                </a:rPr>
                <a:t>g</a:t>
              </a:r>
              <a:r>
                <a:rPr lang="en-US" altLang="ko-KR" sz="1200" dirty="0" smtClean="0">
                  <a:latin typeface="Arial Narrow" pitchFamily="34" charset="0"/>
                </a:rPr>
                <a:t>et /shopping</a:t>
              </a:r>
              <a:endParaRPr lang="ko-KR" altLang="en-US" sz="1200" dirty="0">
                <a:latin typeface="Arial Narrow" pitchFamily="34" charset="0"/>
              </a:endParaRPr>
            </a:p>
          </p:txBody>
        </p:sp>
        <p:sp>
          <p:nvSpPr>
            <p:cNvPr id="37" name="모서리가 둥근 직사각형 36"/>
            <p:cNvSpPr/>
            <p:nvPr/>
          </p:nvSpPr>
          <p:spPr bwMode="auto">
            <a:xfrm>
              <a:off x="5580112" y="4297426"/>
              <a:ext cx="864096" cy="440433"/>
            </a:xfrm>
            <a:prstGeom prst="roundRect">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ko-KR" altLang="en-US" sz="1600" b="0" i="0" u="none" strike="noStrike" cap="none" normalizeH="0" baseline="0" smtClean="0">
                <a:ln>
                  <a:noFill/>
                </a:ln>
                <a:solidFill>
                  <a:schemeClr val="tx1"/>
                </a:solidFill>
                <a:effectLst/>
                <a:latin typeface="Arial" charset="0"/>
                <a:ea typeface="굴림" pitchFamily="50" charset="-127"/>
              </a:endParaRPr>
            </a:p>
          </p:txBody>
        </p:sp>
        <p:sp>
          <p:nvSpPr>
            <p:cNvPr id="38" name="TextBox 37"/>
            <p:cNvSpPr txBox="1"/>
            <p:nvPr/>
          </p:nvSpPr>
          <p:spPr>
            <a:xfrm>
              <a:off x="5544108" y="4263479"/>
              <a:ext cx="972108" cy="533479"/>
            </a:xfrm>
            <a:prstGeom prst="rect">
              <a:avLst/>
            </a:prstGeom>
            <a:noFill/>
          </p:spPr>
          <p:txBody>
            <a:bodyPr wrap="square" rtlCol="0">
              <a:spAutoFit/>
            </a:bodyPr>
            <a:lstStyle/>
            <a:p>
              <a:r>
                <a:rPr lang="en-US" altLang="ko-KR" sz="1200" b="1" dirty="0" smtClean="0">
                  <a:latin typeface="Arial Narrow" pitchFamily="34" charset="0"/>
                </a:rPr>
                <a:t>MODEL</a:t>
              </a:r>
            </a:p>
            <a:p>
              <a:pPr>
                <a:lnSpc>
                  <a:spcPts val="1000"/>
                </a:lnSpc>
              </a:pPr>
              <a:r>
                <a:rPr lang="en-US" altLang="ko-KR" sz="1100" dirty="0" smtClean="0">
                  <a:latin typeface="Arial Narrow" pitchFamily="34" charset="0"/>
                </a:rPr>
                <a:t>Cart contents</a:t>
              </a:r>
            </a:p>
            <a:p>
              <a:pPr>
                <a:lnSpc>
                  <a:spcPts val="1000"/>
                </a:lnSpc>
              </a:pPr>
              <a:r>
                <a:rPr lang="en-US" altLang="ko-KR" sz="1100" dirty="0" smtClean="0">
                  <a:latin typeface="Arial Narrow" pitchFamily="34" charset="0"/>
                </a:rPr>
                <a:t>Products/prices</a:t>
              </a:r>
              <a:endParaRPr lang="ko-KR" altLang="en-US" sz="1100" dirty="0">
                <a:latin typeface="Arial Narrow" pitchFamily="34" charset="0"/>
              </a:endParaRPr>
            </a:p>
          </p:txBody>
        </p:sp>
        <p:sp>
          <p:nvSpPr>
            <p:cNvPr id="40" name="모서리가 둥근 직사각형 39"/>
            <p:cNvSpPr/>
            <p:nvPr/>
          </p:nvSpPr>
          <p:spPr bwMode="auto">
            <a:xfrm>
              <a:off x="3887924" y="5508847"/>
              <a:ext cx="864096" cy="440433"/>
            </a:xfrm>
            <a:prstGeom prst="roundRect">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ko-KR" altLang="en-US" sz="1600" b="0" i="0" u="none" strike="noStrike" cap="none" normalizeH="0" baseline="0" smtClean="0">
                <a:ln>
                  <a:noFill/>
                </a:ln>
                <a:solidFill>
                  <a:schemeClr val="tx1"/>
                </a:solidFill>
                <a:effectLst/>
                <a:latin typeface="Arial" charset="0"/>
                <a:ea typeface="굴림" pitchFamily="50" charset="-127"/>
              </a:endParaRPr>
            </a:p>
          </p:txBody>
        </p:sp>
        <p:sp>
          <p:nvSpPr>
            <p:cNvPr id="41" name="TextBox 40"/>
            <p:cNvSpPr txBox="1"/>
            <p:nvPr/>
          </p:nvSpPr>
          <p:spPr>
            <a:xfrm>
              <a:off x="3815916" y="5544810"/>
              <a:ext cx="1188132" cy="451406"/>
            </a:xfrm>
            <a:prstGeom prst="rect">
              <a:avLst/>
            </a:prstGeom>
            <a:noFill/>
          </p:spPr>
          <p:txBody>
            <a:bodyPr wrap="square" rtlCol="0">
              <a:spAutoFit/>
            </a:bodyPr>
            <a:lstStyle/>
            <a:p>
              <a:pPr>
                <a:lnSpc>
                  <a:spcPts val="800"/>
                </a:lnSpc>
              </a:pPr>
              <a:r>
                <a:rPr lang="en-US" altLang="ko-KR" sz="1200" b="1" dirty="0" smtClean="0">
                  <a:latin typeface="Arial Narrow" pitchFamily="34" charset="0"/>
                </a:rPr>
                <a:t>VIEW</a:t>
              </a:r>
              <a:endParaRPr lang="en-US" altLang="ko-KR" sz="200" b="1" dirty="0" smtClean="0">
                <a:latin typeface="Arial Narrow" pitchFamily="34" charset="0"/>
              </a:endParaRPr>
            </a:p>
            <a:p>
              <a:pPr>
                <a:lnSpc>
                  <a:spcPts val="1000"/>
                </a:lnSpc>
              </a:pPr>
              <a:r>
                <a:rPr lang="en-US" altLang="ko-KR" sz="1050" dirty="0" smtClean="0">
                  <a:latin typeface="Arial Narrow" pitchFamily="34" charset="0"/>
                </a:rPr>
                <a:t>Template to show cart contents</a:t>
              </a:r>
              <a:endParaRPr lang="ko-KR" altLang="en-US" sz="1050" dirty="0">
                <a:latin typeface="Arial Narrow" pitchFamily="34" charset="0"/>
              </a:endParaRPr>
            </a:p>
          </p:txBody>
        </p:sp>
      </p:grpSp>
    </p:spTree>
    <p:extLst>
      <p:ext uri="{BB962C8B-B14F-4D97-AF65-F5344CB8AC3E}">
        <p14:creationId xmlns:p14="http://schemas.microsoft.com/office/powerpoint/2010/main" val="35797556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4294967295"/>
          </p:nvPr>
        </p:nvSpPr>
        <p:spPr>
          <a:xfrm>
            <a:off x="7000875" y="6240463"/>
            <a:ext cx="1905000" cy="457200"/>
          </a:xfrm>
          <a:prstGeom prst="rect">
            <a:avLst/>
          </a:prstGeom>
        </p:spPr>
        <p:txBody>
          <a:bodyPr/>
          <a:lstStyle/>
          <a:p>
            <a:fld id="{1F8CF1BA-C712-4D5B-BAD9-4734819122C3}" type="slidenum">
              <a:rPr lang="en-US" altLang="ko-KR"/>
              <a:pPr/>
              <a:t>35</a:t>
            </a:fld>
            <a:endParaRPr lang="en-US" altLang="ko-KR" sz="1000"/>
          </a:p>
        </p:txBody>
      </p:sp>
      <p:sp>
        <p:nvSpPr>
          <p:cNvPr id="447490" name="Rectangle 2"/>
          <p:cNvSpPr>
            <a:spLocks noGrp="1" noChangeArrowheads="1"/>
          </p:cNvSpPr>
          <p:nvPr>
            <p:ph type="body" idx="1"/>
          </p:nvPr>
        </p:nvSpPr>
        <p:spPr>
          <a:xfrm>
            <a:off x="72008" y="1196752"/>
            <a:ext cx="9014068" cy="5111750"/>
          </a:xfrm>
        </p:spPr>
        <p:txBody>
          <a:bodyPr/>
          <a:lstStyle/>
          <a:p>
            <a:pPr marL="457200" indent="-457200"/>
            <a:r>
              <a:rPr lang="en-US" altLang="ko-KR" sz="2000" dirty="0" smtClean="0">
                <a:latin typeface="Arial" pitchFamily="34" charset="0"/>
              </a:rPr>
              <a:t>REST: Representational State Transfer</a:t>
            </a:r>
            <a:endParaRPr lang="en-US" altLang="ko-KR" sz="2000" dirty="0">
              <a:latin typeface="Arial" pitchFamily="34" charset="0"/>
            </a:endParaRPr>
          </a:p>
          <a:p>
            <a:pPr marL="457200" lvl="1" indent="0">
              <a:buNone/>
            </a:pPr>
            <a:r>
              <a:rPr lang="en-US" altLang="ko-KR" sz="1600" dirty="0" smtClean="0">
                <a:latin typeface="Arial" pitchFamily="34" charset="0"/>
                <a:cs typeface="Arial" pitchFamily="34" charset="0"/>
              </a:rPr>
              <a:t>        </a:t>
            </a:r>
            <a:r>
              <a:rPr lang="en-US" altLang="ko-KR" sz="1600" dirty="0" smtClean="0">
                <a:latin typeface="Courier New" pitchFamily="49" charset="0"/>
                <a:cs typeface="Courier New" pitchFamily="49" charset="0"/>
              </a:rPr>
              <a:t>Http://myshoppingstuff.com/cart/13764</a:t>
            </a:r>
            <a:endParaRPr lang="en-US" altLang="ko-KR" sz="1600" b="1" u="sng" dirty="0" smtClean="0">
              <a:latin typeface="Courier New" pitchFamily="49" charset="0"/>
              <a:cs typeface="Courier New" pitchFamily="49" charset="0"/>
            </a:endParaRPr>
          </a:p>
          <a:p>
            <a:pPr marL="1219200" lvl="2" indent="-304800"/>
            <a:r>
              <a:rPr lang="en-US" altLang="ko-KR" sz="1000" dirty="0" smtClean="0">
                <a:latin typeface="Courier New" pitchFamily="49" charset="0"/>
                <a:cs typeface="Courier New" pitchFamily="49" charset="0"/>
              </a:rPr>
              <a:t>myshoppingstuff.com : </a:t>
            </a:r>
            <a:r>
              <a:rPr lang="en-US" altLang="ko-KR" sz="1000" dirty="0" smtClean="0">
                <a:latin typeface="Arial" pitchFamily="34" charset="0"/>
                <a:cs typeface="Arial" pitchFamily="34" charset="0"/>
              </a:rPr>
              <a:t>web site</a:t>
            </a:r>
            <a:endParaRPr lang="en-US" altLang="ko-KR" sz="1000" dirty="0">
              <a:latin typeface="Arial" pitchFamily="34" charset="0"/>
              <a:cs typeface="Arial" pitchFamily="34" charset="0"/>
            </a:endParaRPr>
          </a:p>
          <a:p>
            <a:pPr marL="1219200" lvl="2" indent="-304800"/>
            <a:r>
              <a:rPr lang="en-US" altLang="ko-KR" sz="1000" dirty="0">
                <a:latin typeface="Courier New" pitchFamily="49" charset="0"/>
                <a:cs typeface="Courier New" pitchFamily="49" charset="0"/>
              </a:rPr>
              <a:t>/</a:t>
            </a:r>
            <a:r>
              <a:rPr lang="en-US" altLang="ko-KR" sz="1000" dirty="0" smtClean="0">
                <a:latin typeface="Courier New" pitchFamily="49" charset="0"/>
                <a:cs typeface="Courier New" pitchFamily="49" charset="0"/>
              </a:rPr>
              <a:t>cart : </a:t>
            </a:r>
            <a:r>
              <a:rPr lang="en-US" altLang="ko-KR" sz="1000" dirty="0" smtClean="0">
                <a:latin typeface="Arial" pitchFamily="34" charset="0"/>
                <a:cs typeface="Arial" pitchFamily="34" charset="0"/>
              </a:rPr>
              <a:t>“cart” controller</a:t>
            </a:r>
          </a:p>
          <a:p>
            <a:pPr marL="1219200" lvl="2" indent="-304800"/>
            <a:r>
              <a:rPr lang="en-US" altLang="ko-KR" sz="1000" dirty="0">
                <a:latin typeface="Courier New" pitchFamily="49" charset="0"/>
                <a:cs typeface="Courier New" pitchFamily="49" charset="0"/>
              </a:rPr>
              <a:t>/</a:t>
            </a:r>
            <a:r>
              <a:rPr lang="en-US" altLang="ko-KR" sz="1000" dirty="0" smtClean="0">
                <a:latin typeface="Courier New" pitchFamily="49" charset="0"/>
                <a:cs typeface="Courier New" pitchFamily="49" charset="0"/>
              </a:rPr>
              <a:t>13764</a:t>
            </a:r>
            <a:r>
              <a:rPr lang="en-US" altLang="ko-KR" sz="1000" b="1" dirty="0" smtClean="0">
                <a:latin typeface="Courier New" pitchFamily="49" charset="0"/>
                <a:cs typeface="Courier New" pitchFamily="49" charset="0"/>
              </a:rPr>
              <a:t> : </a:t>
            </a:r>
            <a:r>
              <a:rPr lang="en-US" altLang="ko-KR" sz="1000" dirty="0" smtClean="0">
                <a:latin typeface="Arial" pitchFamily="34" charset="0"/>
                <a:cs typeface="Arial" pitchFamily="34" charset="0"/>
              </a:rPr>
              <a:t>unique id for an item</a:t>
            </a:r>
          </a:p>
          <a:p>
            <a:pPr marL="819150" lvl="1" indent="-304800"/>
            <a:r>
              <a:rPr lang="en-US" altLang="ko-KR" sz="1600" dirty="0" smtClean="0">
                <a:latin typeface="Arial" pitchFamily="34" charset="0"/>
                <a:cs typeface="Arial" pitchFamily="34" charset="0"/>
              </a:rPr>
              <a:t>URL pattern matching and HTTP verb selection to fire the appropriate response at the server is extended to all controller</a:t>
            </a:r>
          </a:p>
          <a:p>
            <a:pPr marL="1219200" lvl="2" indent="-304800"/>
            <a:r>
              <a:rPr lang="en-US" altLang="ko-KR" sz="900" dirty="0" smtClean="0">
                <a:latin typeface="Arial" pitchFamily="34" charset="0"/>
                <a:cs typeface="Arial" pitchFamily="34" charset="0"/>
              </a:rPr>
              <a:t>GET http://myshoppingstuff.com/catalogue/13764 - fetch information</a:t>
            </a:r>
          </a:p>
          <a:p>
            <a:pPr marL="1219200" lvl="2" indent="-304800"/>
            <a:r>
              <a:rPr lang="en-US" altLang="ko-KR" sz="900" dirty="0">
                <a:latin typeface="Arial" pitchFamily="34" charset="0"/>
                <a:cs typeface="Arial" pitchFamily="34" charset="0"/>
              </a:rPr>
              <a:t>GET </a:t>
            </a:r>
            <a:r>
              <a:rPr lang="en-US" altLang="ko-KR" sz="900" dirty="0" smtClean="0">
                <a:latin typeface="Arial" pitchFamily="34" charset="0"/>
                <a:cs typeface="Arial" pitchFamily="34" charset="0"/>
              </a:rPr>
              <a:t>http</a:t>
            </a:r>
            <a:r>
              <a:rPr lang="en-US" altLang="ko-KR" sz="900" dirty="0">
                <a:latin typeface="Arial" pitchFamily="34" charset="0"/>
                <a:cs typeface="Arial" pitchFamily="34" charset="0"/>
              </a:rPr>
              <a:t>://</a:t>
            </a:r>
            <a:r>
              <a:rPr lang="en-US" altLang="ko-KR" sz="900" dirty="0" smtClean="0">
                <a:latin typeface="Arial" pitchFamily="34" charset="0"/>
                <a:cs typeface="Arial" pitchFamily="34" charset="0"/>
              </a:rPr>
              <a:t>myshoppingstuff.com/account/324asdve134 - fetch account information</a:t>
            </a:r>
            <a:endParaRPr lang="en-US" altLang="ko-KR" sz="900" dirty="0">
              <a:latin typeface="Arial" pitchFamily="34" charset="0"/>
              <a:cs typeface="Arial" pitchFamily="34" charset="0"/>
            </a:endParaRPr>
          </a:p>
          <a:p>
            <a:pPr marL="1219200" lvl="2" indent="-304800"/>
            <a:r>
              <a:rPr lang="en-US" altLang="ko-KR" sz="900" dirty="0" smtClean="0">
                <a:latin typeface="Arial" pitchFamily="34" charset="0"/>
                <a:cs typeface="Arial" pitchFamily="34" charset="0"/>
              </a:rPr>
              <a:t>POST </a:t>
            </a:r>
            <a:r>
              <a:rPr lang="en-US" altLang="ko-KR" sz="900" dirty="0">
                <a:latin typeface="Arial" pitchFamily="34" charset="0"/>
                <a:cs typeface="Arial" pitchFamily="34" charset="0"/>
              </a:rPr>
              <a:t>h</a:t>
            </a:r>
            <a:r>
              <a:rPr lang="en-US" altLang="ko-KR" sz="900" dirty="0" smtClean="0">
                <a:latin typeface="Arial" pitchFamily="34" charset="0"/>
                <a:cs typeface="Arial" pitchFamily="34" charset="0"/>
              </a:rPr>
              <a:t>ttp</a:t>
            </a:r>
            <a:r>
              <a:rPr lang="en-US" altLang="ko-KR" sz="900" dirty="0">
                <a:latin typeface="Arial" pitchFamily="34" charset="0"/>
                <a:cs typeface="Arial" pitchFamily="34" charset="0"/>
              </a:rPr>
              <a:t>://</a:t>
            </a:r>
            <a:r>
              <a:rPr lang="en-US" altLang="ko-KR" sz="900" dirty="0" smtClean="0">
                <a:latin typeface="Arial" pitchFamily="34" charset="0"/>
                <a:cs typeface="Arial" pitchFamily="34" charset="0"/>
              </a:rPr>
              <a:t>myshoppingstuff.com/</a:t>
            </a:r>
            <a:r>
              <a:rPr lang="en-US" altLang="ko-KR" sz="900" dirty="0">
                <a:latin typeface="Arial" pitchFamily="34" charset="0"/>
                <a:cs typeface="Arial" pitchFamily="34" charset="0"/>
              </a:rPr>
              <a:t>account/324asdve134 </a:t>
            </a:r>
            <a:r>
              <a:rPr lang="en-US" altLang="ko-KR" sz="900" dirty="0" smtClean="0">
                <a:latin typeface="Arial" pitchFamily="34" charset="0"/>
                <a:cs typeface="Arial" pitchFamily="34" charset="0"/>
              </a:rPr>
              <a:t>- update account information </a:t>
            </a:r>
          </a:p>
          <a:p>
            <a:pPr lvl="2">
              <a:buFont typeface="Arial" charset="0"/>
              <a:buChar char="•"/>
            </a:pPr>
            <a:r>
              <a:rPr lang="en-US" altLang="ko-KR" sz="900" dirty="0" smtClean="0">
                <a:latin typeface="Arial" pitchFamily="34" charset="0"/>
              </a:rPr>
              <a:t>information to update the account comes from a </a:t>
            </a:r>
            <a:r>
              <a:rPr lang="en-US" altLang="ko-KR" sz="900" b="1" dirty="0" smtClean="0">
                <a:latin typeface="Arial" pitchFamily="34" charset="0"/>
              </a:rPr>
              <a:t>form in the Web page    </a:t>
            </a:r>
            <a:r>
              <a:rPr lang="en-US" altLang="ko-KR" sz="900" dirty="0" smtClean="0">
                <a:latin typeface="Arial" pitchFamily="34" charset="0"/>
                <a:cs typeface="Arial" pitchFamily="34" charset="0"/>
              </a:rPr>
              <a:t>POST </a:t>
            </a:r>
            <a:r>
              <a:rPr lang="en-US" altLang="ko-KR" sz="900" dirty="0">
                <a:latin typeface="Arial" pitchFamily="34" charset="0"/>
                <a:cs typeface="Arial" pitchFamily="34" charset="0"/>
              </a:rPr>
              <a:t>Http://</a:t>
            </a:r>
            <a:r>
              <a:rPr lang="en-US" altLang="ko-KR" sz="900" dirty="0" smtClean="0">
                <a:latin typeface="Arial" pitchFamily="34" charset="0"/>
                <a:cs typeface="Arial" pitchFamily="34" charset="0"/>
              </a:rPr>
              <a:t>myshoppingstuff.com/cart/13764  </a:t>
            </a:r>
          </a:p>
          <a:p>
            <a:pPr lvl="2">
              <a:buFont typeface="Arial" charset="0"/>
              <a:buChar char="•"/>
            </a:pPr>
            <a:r>
              <a:rPr lang="en-US" altLang="ko-KR" sz="900" dirty="0" smtClean="0">
                <a:latin typeface="Arial" pitchFamily="34" charset="0"/>
                <a:cs typeface="Arial" pitchFamily="34" charset="0"/>
              </a:rPr>
              <a:t> x :     POST </a:t>
            </a:r>
            <a:r>
              <a:rPr lang="en-US" altLang="ko-KR" sz="900" dirty="0">
                <a:latin typeface="Arial" pitchFamily="34" charset="0"/>
                <a:cs typeface="Arial" pitchFamily="34" charset="0"/>
              </a:rPr>
              <a:t>h</a:t>
            </a:r>
            <a:r>
              <a:rPr lang="en-US" altLang="ko-KR" sz="900" dirty="0" smtClean="0">
                <a:latin typeface="Arial" pitchFamily="34" charset="0"/>
                <a:cs typeface="Arial" pitchFamily="34" charset="0"/>
              </a:rPr>
              <a:t>ttp</a:t>
            </a:r>
            <a:r>
              <a:rPr lang="en-US" altLang="ko-KR" sz="900" dirty="0">
                <a:latin typeface="Arial" pitchFamily="34" charset="0"/>
                <a:cs typeface="Arial" pitchFamily="34" charset="0"/>
              </a:rPr>
              <a:t>://</a:t>
            </a:r>
            <a:r>
              <a:rPr lang="en-US" altLang="ko-KR" sz="900" dirty="0" smtClean="0">
                <a:latin typeface="Arial" pitchFamily="34" charset="0"/>
                <a:cs typeface="Arial" pitchFamily="34" charset="0"/>
              </a:rPr>
              <a:t>myshoppingstuff.com/cart/add-first-item/13764 , </a:t>
            </a:r>
            <a:r>
              <a:rPr lang="en-US" altLang="ko-KR" sz="900" dirty="0">
                <a:latin typeface="Arial" pitchFamily="34" charset="0"/>
                <a:cs typeface="Arial" pitchFamily="34" charset="0"/>
              </a:rPr>
              <a:t>POST Http://</a:t>
            </a:r>
            <a:r>
              <a:rPr lang="en-US" altLang="ko-KR" sz="900" dirty="0" smtClean="0">
                <a:latin typeface="Arial" pitchFamily="34" charset="0"/>
                <a:cs typeface="Arial" pitchFamily="34" charset="0"/>
              </a:rPr>
              <a:t>myshoppingstuff.com/cart/add-second-item/13764 …</a:t>
            </a:r>
            <a:endParaRPr lang="en-US" altLang="ko-KR" sz="900" b="1" dirty="0" smtClean="0">
              <a:latin typeface="Arial" pitchFamily="34" charset="0"/>
            </a:endParaRPr>
          </a:p>
          <a:p>
            <a:pPr marL="819150" lvl="1" indent="-304800"/>
            <a:r>
              <a:rPr lang="en-US" altLang="ko-KR" sz="1600" dirty="0" smtClean="0">
                <a:latin typeface="Arial" pitchFamily="34" charset="0"/>
              </a:rPr>
              <a:t>Changing state is the role of server: not shared by client: </a:t>
            </a:r>
            <a:r>
              <a:rPr lang="en-US" altLang="ko-KR" sz="1400" dirty="0" smtClean="0">
                <a:solidFill>
                  <a:srgbClr val="FF0000"/>
                </a:solidFill>
                <a:latin typeface="Arial" pitchFamily="34" charset="0"/>
              </a:rPr>
              <a:t>network disconnection, caching..</a:t>
            </a:r>
          </a:p>
          <a:p>
            <a:pPr marL="1219200" lvl="2" indent="-304800"/>
            <a:r>
              <a:rPr lang="en-US" altLang="ko-KR" sz="1200" dirty="0">
                <a:solidFill>
                  <a:srgbClr val="0000FF"/>
                </a:solidFill>
                <a:latin typeface="Arial" pitchFamily="34" charset="0"/>
                <a:cs typeface="Arial" pitchFamily="34" charset="0"/>
              </a:rPr>
              <a:t>Each request from any client contains all of the information necessary to service the request, and any session state is held in the client</a:t>
            </a:r>
            <a:r>
              <a:rPr lang="en-US" altLang="ko-KR" sz="1200" dirty="0" smtClean="0">
                <a:solidFill>
                  <a:srgbClr val="0000FF"/>
                </a:solidFill>
                <a:latin typeface="Arial" pitchFamily="34" charset="0"/>
                <a:cs typeface="Arial" pitchFamily="34" charset="0"/>
              </a:rPr>
              <a:t>.</a:t>
            </a:r>
            <a:endParaRPr lang="en-US" altLang="ko-KR" sz="1200" dirty="0" smtClean="0">
              <a:solidFill>
                <a:srgbClr val="0000FF"/>
              </a:solidFill>
              <a:latin typeface="Arial" pitchFamily="34" charset="0"/>
            </a:endParaRPr>
          </a:p>
          <a:p>
            <a:pPr marL="819150" lvl="1" indent="-304800"/>
            <a:r>
              <a:rPr lang="en-US" altLang="ko-KR" sz="1600" dirty="0" smtClean="0">
                <a:latin typeface="Arial" pitchFamily="34" charset="0"/>
              </a:rPr>
              <a:t>Technique of mapping URLs directly onto actionable CRUD requests that update state in the Web server : an example of REST</a:t>
            </a:r>
          </a:p>
          <a:p>
            <a:pPr marL="1219200" lvl="2" indent="-304800"/>
            <a:r>
              <a:rPr lang="en-US" altLang="ko-KR" sz="1200" dirty="0" smtClean="0">
                <a:latin typeface="Arial" pitchFamily="34" charset="0"/>
              </a:rPr>
              <a:t>This </a:t>
            </a:r>
            <a:r>
              <a:rPr lang="en-US" altLang="ko-KR" sz="1400" b="1" dirty="0" smtClean="0">
                <a:solidFill>
                  <a:srgbClr val="0000FF"/>
                </a:solidFill>
                <a:latin typeface="Arial" pitchFamily="34" charset="0"/>
              </a:rPr>
              <a:t>stateless approach </a:t>
            </a:r>
            <a:r>
              <a:rPr lang="en-US" altLang="ko-KR" sz="1200" dirty="0" smtClean="0">
                <a:latin typeface="Arial" pitchFamily="34" charset="0"/>
              </a:rPr>
              <a:t>makes the Web very scalable and </a:t>
            </a:r>
          </a:p>
          <a:p>
            <a:pPr marL="914400" lvl="2" indent="0">
              <a:buNone/>
            </a:pPr>
            <a:r>
              <a:rPr lang="en-US" altLang="ko-KR" sz="1200" dirty="0">
                <a:latin typeface="Arial" pitchFamily="34" charset="0"/>
              </a:rPr>
              <a:t> </a:t>
            </a:r>
            <a:r>
              <a:rPr lang="en-US" altLang="ko-KR" sz="1200" dirty="0" smtClean="0">
                <a:latin typeface="Arial" pitchFamily="34" charset="0"/>
              </a:rPr>
              <a:t>      easier to program for.</a:t>
            </a:r>
          </a:p>
          <a:p>
            <a:pPr marL="1219200" lvl="2" indent="-304800"/>
            <a:r>
              <a:rPr lang="en-US" altLang="ko-KR" sz="1200" dirty="0" smtClean="0">
                <a:latin typeface="Arial" pitchFamily="34" charset="0"/>
              </a:rPr>
              <a:t>REST way of accessing data via Web server : </a:t>
            </a:r>
            <a:r>
              <a:rPr lang="en-US" altLang="ko-KR" sz="1400" b="1" dirty="0" err="1" smtClean="0">
                <a:solidFill>
                  <a:srgbClr val="0000FF"/>
                </a:solidFill>
                <a:latin typeface="Arial" pitchFamily="34" charset="0"/>
              </a:rPr>
              <a:t>RESTful</a:t>
            </a:r>
            <a:endParaRPr lang="en-US" altLang="ko-KR" sz="1400" b="1" dirty="0" smtClean="0">
              <a:solidFill>
                <a:srgbClr val="0000FF"/>
              </a:solidFill>
              <a:latin typeface="Arial" pitchFamily="34" charset="0"/>
            </a:endParaRPr>
          </a:p>
          <a:p>
            <a:pPr marL="1676400" lvl="3" indent="-304800"/>
            <a:r>
              <a:rPr lang="en-US" altLang="ko-KR" sz="1200" dirty="0" smtClean="0">
                <a:latin typeface="Arial" pitchFamily="34" charset="0"/>
              </a:rPr>
              <a:t>Extended to enable data to be accessed in the raw, </a:t>
            </a:r>
          </a:p>
          <a:p>
            <a:pPr marL="1371600" lvl="3" indent="0">
              <a:buNone/>
            </a:pPr>
            <a:r>
              <a:rPr lang="en-US" altLang="ko-KR" sz="1200" dirty="0">
                <a:latin typeface="Arial" pitchFamily="34" charset="0"/>
              </a:rPr>
              <a:t> </a:t>
            </a:r>
            <a:r>
              <a:rPr lang="en-US" altLang="ko-KR" sz="1200" dirty="0" smtClean="0">
                <a:latin typeface="Arial" pitchFamily="34" charset="0"/>
              </a:rPr>
              <a:t>      without Web page : </a:t>
            </a:r>
            <a:r>
              <a:rPr lang="en-US" altLang="ko-KR" sz="1400" b="1" dirty="0" smtClean="0">
                <a:solidFill>
                  <a:srgbClr val="0000FF"/>
                </a:solidFill>
                <a:latin typeface="Arial" pitchFamily="34" charset="0"/>
              </a:rPr>
              <a:t>called API</a:t>
            </a:r>
          </a:p>
          <a:p>
            <a:pPr marL="2133600" lvl="4" indent="-304800"/>
            <a:r>
              <a:rPr lang="en-US" altLang="ko-KR" sz="1200" dirty="0" smtClean="0">
                <a:latin typeface="Arial" pitchFamily="34" charset="0"/>
              </a:rPr>
              <a:t>Driving a lot of exciting activity on the Web right now</a:t>
            </a:r>
          </a:p>
          <a:p>
            <a:pPr marL="819150" lvl="1" indent="-304800"/>
            <a:endParaRPr lang="en-US" altLang="ko-KR" sz="1600" dirty="0" smtClean="0">
              <a:latin typeface="Arial" pitchFamily="34" charset="0"/>
            </a:endParaRPr>
          </a:p>
        </p:txBody>
      </p:sp>
      <p:sp>
        <p:nvSpPr>
          <p:cNvPr id="447491" name="Rectangle 3"/>
          <p:cNvSpPr>
            <a:spLocks noGrp="1" noChangeArrowheads="1"/>
          </p:cNvSpPr>
          <p:nvPr>
            <p:ph type="title"/>
          </p:nvPr>
        </p:nvSpPr>
        <p:spPr>
          <a:xfrm>
            <a:off x="684213" y="333375"/>
            <a:ext cx="7786687" cy="647700"/>
          </a:xfrm>
          <a:noFill/>
          <a:ln/>
        </p:spPr>
        <p:txBody>
          <a:bodyPr/>
          <a:lstStyle/>
          <a:p>
            <a:r>
              <a:rPr lang="en-US" altLang="ko-KR" dirty="0" smtClean="0">
                <a:latin typeface="Arial" pitchFamily="34" charset="0"/>
              </a:rPr>
              <a:t>CRUD, MVC and REST</a:t>
            </a:r>
            <a:endParaRPr lang="en-US" altLang="ko-KR" dirty="0">
              <a:latin typeface="Arial" pitchFamily="34" charset="0"/>
            </a:endParaRPr>
          </a:p>
        </p:txBody>
      </p:sp>
      <p:sp>
        <p:nvSpPr>
          <p:cNvPr id="15" name="TextBox 14"/>
          <p:cNvSpPr txBox="1"/>
          <p:nvPr/>
        </p:nvSpPr>
        <p:spPr>
          <a:xfrm>
            <a:off x="5868144" y="4894128"/>
            <a:ext cx="3217931" cy="1631216"/>
          </a:xfrm>
          <a:prstGeom prst="rect">
            <a:avLst/>
          </a:prstGeom>
          <a:noFill/>
          <a:ln>
            <a:solidFill>
              <a:schemeClr val="tx1"/>
            </a:solidFill>
          </a:ln>
        </p:spPr>
        <p:txBody>
          <a:bodyPr wrap="square" rtlCol="0">
            <a:spAutoFit/>
          </a:bodyPr>
          <a:lstStyle/>
          <a:p>
            <a:r>
              <a:rPr lang="en-US" altLang="ko-KR" sz="1000" dirty="0" smtClean="0">
                <a:latin typeface="Courier New" pitchFamily="49" charset="0"/>
                <a:cs typeface="Courier New" pitchFamily="49" charset="0"/>
              </a:rPr>
              <a:t>Facebook’s social API</a:t>
            </a:r>
          </a:p>
          <a:p>
            <a:r>
              <a:rPr lang="en-US" altLang="ko-KR" sz="1000" dirty="0" smtClean="0">
                <a:latin typeface="Courier New" pitchFamily="49" charset="0"/>
                <a:cs typeface="Courier New" pitchFamily="49" charset="0"/>
              </a:rPr>
              <a:t>GET </a:t>
            </a:r>
            <a:r>
              <a:rPr lang="en-US" altLang="ko-KR" sz="1000" dirty="0" smtClean="0">
                <a:latin typeface="Courier New" pitchFamily="49" charset="0"/>
                <a:cs typeface="Courier New" pitchFamily="49" charset="0"/>
                <a:hlinkClick r:id="rId2"/>
              </a:rPr>
              <a:t>http://graph.facebook.com/559089368</a:t>
            </a:r>
            <a:endParaRPr lang="en-US" altLang="ko-KR" sz="1000" dirty="0" smtClean="0">
              <a:latin typeface="Courier New" pitchFamily="49" charset="0"/>
              <a:cs typeface="Courier New" pitchFamily="49" charset="0"/>
            </a:endParaRPr>
          </a:p>
          <a:p>
            <a:endParaRPr lang="en-US" altLang="ko-KR" sz="1000" dirty="0" smtClean="0">
              <a:latin typeface="Courier New" pitchFamily="49" charset="0"/>
              <a:cs typeface="Courier New" pitchFamily="49" charset="0"/>
            </a:endParaRPr>
          </a:p>
          <a:p>
            <a:r>
              <a:rPr lang="en-US" altLang="ko-KR" sz="1000" dirty="0" smtClean="0">
                <a:latin typeface="Courier New" pitchFamily="49" charset="0"/>
                <a:cs typeface="Courier New" pitchFamily="49" charset="0"/>
              </a:rPr>
              <a:t>This returns</a:t>
            </a:r>
          </a:p>
          <a:p>
            <a:r>
              <a:rPr lang="en-US" altLang="ko-KR" sz="1000" dirty="0" smtClean="0">
                <a:latin typeface="Courier New" pitchFamily="49" charset="0"/>
                <a:cs typeface="Courier New" pitchFamily="49" charset="0"/>
              </a:rPr>
              <a:t>{</a:t>
            </a:r>
          </a:p>
          <a:p>
            <a:r>
              <a:rPr lang="en-US" altLang="ko-KR" sz="1000" dirty="0" smtClean="0">
                <a:latin typeface="Courier New" pitchFamily="49" charset="0"/>
                <a:cs typeface="Courier New" pitchFamily="49" charset="0"/>
              </a:rPr>
              <a:t>       “id” : “559089368”,</a:t>
            </a:r>
          </a:p>
          <a:p>
            <a:r>
              <a:rPr lang="en-US" altLang="ko-KR" sz="1000" dirty="0">
                <a:latin typeface="Courier New" pitchFamily="49" charset="0"/>
                <a:cs typeface="Courier New" pitchFamily="49" charset="0"/>
              </a:rPr>
              <a:t> </a:t>
            </a:r>
            <a:r>
              <a:rPr lang="en-US" altLang="ko-KR" sz="1000" dirty="0" smtClean="0">
                <a:latin typeface="Courier New" pitchFamily="49" charset="0"/>
                <a:cs typeface="Courier New" pitchFamily="49" charset="0"/>
              </a:rPr>
              <a:t>      “name” : “Paul Golding”</a:t>
            </a:r>
          </a:p>
          <a:p>
            <a:r>
              <a:rPr lang="en-US" altLang="ko-KR" sz="1000" dirty="0">
                <a:latin typeface="Courier New" pitchFamily="49" charset="0"/>
                <a:cs typeface="Courier New" pitchFamily="49" charset="0"/>
              </a:rPr>
              <a:t> </a:t>
            </a:r>
            <a:r>
              <a:rPr lang="en-US" altLang="ko-KR" sz="1000" dirty="0" smtClean="0">
                <a:latin typeface="Courier New" pitchFamily="49" charset="0"/>
                <a:cs typeface="Courier New" pitchFamily="49" charset="0"/>
              </a:rPr>
              <a:t>      “first name” : “Paul”</a:t>
            </a:r>
            <a:endParaRPr lang="en-US" altLang="ko-KR" sz="1000" dirty="0">
              <a:latin typeface="Courier New" pitchFamily="49" charset="0"/>
              <a:cs typeface="Courier New" pitchFamily="49" charset="0"/>
            </a:endParaRPr>
          </a:p>
          <a:p>
            <a:r>
              <a:rPr lang="en-US" altLang="ko-KR" sz="1000" dirty="0" smtClean="0">
                <a:latin typeface="Courier New" pitchFamily="49" charset="0"/>
                <a:cs typeface="Courier New" pitchFamily="49" charset="0"/>
              </a:rPr>
              <a:t>             ….</a:t>
            </a:r>
          </a:p>
          <a:p>
            <a:r>
              <a:rPr lang="en-US" altLang="ko-KR" sz="1000" dirty="0">
                <a:latin typeface="Courier New" pitchFamily="49" charset="0"/>
                <a:cs typeface="Courier New" pitchFamily="49" charset="0"/>
              </a:rPr>
              <a:t>}</a:t>
            </a:r>
            <a:endParaRPr lang="ko-KR" altLang="en-US" sz="1000" dirty="0">
              <a:latin typeface="Courier New" pitchFamily="49" charset="0"/>
              <a:cs typeface="Courier New" pitchFamily="49" charset="0"/>
            </a:endParaRPr>
          </a:p>
        </p:txBody>
      </p:sp>
      <p:grpSp>
        <p:nvGrpSpPr>
          <p:cNvPr id="14" name="그룹 13"/>
          <p:cNvGrpSpPr/>
          <p:nvPr/>
        </p:nvGrpSpPr>
        <p:grpSpPr>
          <a:xfrm>
            <a:off x="6925834" y="749111"/>
            <a:ext cx="2016224" cy="1410512"/>
            <a:chOff x="6876256" y="446184"/>
            <a:chExt cx="2016224" cy="1410512"/>
          </a:xfrm>
        </p:grpSpPr>
        <p:grpSp>
          <p:nvGrpSpPr>
            <p:cNvPr id="6" name="그룹 5"/>
            <p:cNvGrpSpPr/>
            <p:nvPr/>
          </p:nvGrpSpPr>
          <p:grpSpPr>
            <a:xfrm>
              <a:off x="6876256" y="446184"/>
              <a:ext cx="1800200" cy="1080120"/>
              <a:chOff x="6804248" y="476672"/>
              <a:chExt cx="1800200" cy="1080120"/>
            </a:xfrm>
          </p:grpSpPr>
          <p:sp>
            <p:nvSpPr>
              <p:cNvPr id="2" name="TextBox 1"/>
              <p:cNvSpPr txBox="1"/>
              <p:nvPr/>
            </p:nvSpPr>
            <p:spPr>
              <a:xfrm>
                <a:off x="6804248" y="476672"/>
                <a:ext cx="648072" cy="276999"/>
              </a:xfrm>
              <a:prstGeom prst="rect">
                <a:avLst/>
              </a:prstGeom>
              <a:noFill/>
            </p:spPr>
            <p:txBody>
              <a:bodyPr wrap="square" rtlCol="0">
                <a:spAutoFit/>
              </a:bodyPr>
              <a:lstStyle/>
              <a:p>
                <a:r>
                  <a:rPr lang="en-US" altLang="ko-KR" sz="1200" dirty="0" smtClean="0"/>
                  <a:t>Name</a:t>
                </a:r>
                <a:endParaRPr lang="ko-KR" altLang="en-US" sz="1200" dirty="0"/>
              </a:p>
            </p:txBody>
          </p:sp>
          <p:sp>
            <p:nvSpPr>
              <p:cNvPr id="3" name="직사각형 2"/>
              <p:cNvSpPr/>
              <p:nvPr/>
            </p:nvSpPr>
            <p:spPr bwMode="auto">
              <a:xfrm>
                <a:off x="7596336" y="476672"/>
                <a:ext cx="1008112" cy="276999"/>
              </a:xfrm>
              <a:prstGeom prst="rect">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ko-KR" altLang="en-US" sz="1600" b="0" i="0" u="none" strike="noStrike" cap="none" normalizeH="0" baseline="0" smtClean="0">
                  <a:ln>
                    <a:noFill/>
                  </a:ln>
                  <a:solidFill>
                    <a:schemeClr val="tx1"/>
                  </a:solidFill>
                  <a:effectLst/>
                  <a:latin typeface="Arial" charset="0"/>
                  <a:ea typeface="굴림" pitchFamily="50" charset="-127"/>
                </a:endParaRPr>
              </a:p>
            </p:txBody>
          </p:sp>
          <p:sp>
            <p:nvSpPr>
              <p:cNvPr id="5" name="TextBox 4"/>
              <p:cNvSpPr txBox="1"/>
              <p:nvPr/>
            </p:nvSpPr>
            <p:spPr>
              <a:xfrm>
                <a:off x="7596336" y="476672"/>
                <a:ext cx="432048" cy="276999"/>
              </a:xfrm>
              <a:prstGeom prst="rect">
                <a:avLst/>
              </a:prstGeom>
              <a:noFill/>
            </p:spPr>
            <p:txBody>
              <a:bodyPr wrap="square" rtlCol="0">
                <a:spAutoFit/>
              </a:bodyPr>
              <a:lstStyle/>
              <a:p>
                <a:r>
                  <a:rPr lang="en-US" altLang="ko-KR" sz="1200" dirty="0" smtClean="0"/>
                  <a:t>text</a:t>
                </a:r>
                <a:endParaRPr lang="ko-KR" altLang="en-US" sz="1200" dirty="0"/>
              </a:p>
            </p:txBody>
          </p:sp>
          <p:sp>
            <p:nvSpPr>
              <p:cNvPr id="8" name="TextBox 7"/>
              <p:cNvSpPr txBox="1"/>
              <p:nvPr/>
            </p:nvSpPr>
            <p:spPr>
              <a:xfrm>
                <a:off x="6804248" y="847745"/>
                <a:ext cx="648072" cy="276999"/>
              </a:xfrm>
              <a:prstGeom prst="rect">
                <a:avLst/>
              </a:prstGeom>
              <a:noFill/>
            </p:spPr>
            <p:txBody>
              <a:bodyPr wrap="square" rtlCol="0">
                <a:spAutoFit/>
              </a:bodyPr>
              <a:lstStyle/>
              <a:p>
                <a:r>
                  <a:rPr lang="en-US" altLang="ko-KR" sz="1200" dirty="0" smtClean="0"/>
                  <a:t>Email</a:t>
                </a:r>
                <a:endParaRPr lang="ko-KR" altLang="en-US" sz="1200" dirty="0"/>
              </a:p>
            </p:txBody>
          </p:sp>
          <p:sp>
            <p:nvSpPr>
              <p:cNvPr id="9" name="직사각형 8"/>
              <p:cNvSpPr/>
              <p:nvPr/>
            </p:nvSpPr>
            <p:spPr bwMode="auto">
              <a:xfrm>
                <a:off x="7596336" y="847745"/>
                <a:ext cx="1008112" cy="276999"/>
              </a:xfrm>
              <a:prstGeom prst="rect">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ko-KR" altLang="en-US" sz="1600" b="0" i="0" u="none" strike="noStrike" cap="none" normalizeH="0" baseline="0" smtClean="0">
                  <a:ln>
                    <a:noFill/>
                  </a:ln>
                  <a:solidFill>
                    <a:schemeClr val="tx1"/>
                  </a:solidFill>
                  <a:effectLst/>
                  <a:latin typeface="Arial" charset="0"/>
                  <a:ea typeface="굴림" pitchFamily="50" charset="-127"/>
                </a:endParaRPr>
              </a:p>
            </p:txBody>
          </p:sp>
          <p:sp>
            <p:nvSpPr>
              <p:cNvPr id="10" name="TextBox 9"/>
              <p:cNvSpPr txBox="1"/>
              <p:nvPr/>
            </p:nvSpPr>
            <p:spPr>
              <a:xfrm>
                <a:off x="7596336" y="847745"/>
                <a:ext cx="432048" cy="276999"/>
              </a:xfrm>
              <a:prstGeom prst="rect">
                <a:avLst/>
              </a:prstGeom>
              <a:noFill/>
            </p:spPr>
            <p:txBody>
              <a:bodyPr wrap="square" rtlCol="0">
                <a:spAutoFit/>
              </a:bodyPr>
              <a:lstStyle/>
              <a:p>
                <a:r>
                  <a:rPr lang="en-US" altLang="ko-KR" sz="1200" dirty="0" smtClean="0"/>
                  <a:t>text</a:t>
                </a:r>
                <a:endParaRPr lang="ko-KR" altLang="en-US" sz="1200" dirty="0"/>
              </a:p>
            </p:txBody>
          </p:sp>
          <p:sp>
            <p:nvSpPr>
              <p:cNvPr id="11" name="TextBox 10"/>
              <p:cNvSpPr txBox="1"/>
              <p:nvPr/>
            </p:nvSpPr>
            <p:spPr>
              <a:xfrm>
                <a:off x="6804248" y="1279793"/>
                <a:ext cx="864096" cy="276999"/>
              </a:xfrm>
              <a:prstGeom prst="rect">
                <a:avLst/>
              </a:prstGeom>
              <a:noFill/>
            </p:spPr>
            <p:txBody>
              <a:bodyPr wrap="square" rtlCol="0">
                <a:spAutoFit/>
              </a:bodyPr>
              <a:lstStyle/>
              <a:p>
                <a:r>
                  <a:rPr lang="en-US" altLang="ko-KR" sz="1200" dirty="0" smtClean="0"/>
                  <a:t>Card No.</a:t>
                </a:r>
                <a:endParaRPr lang="ko-KR" altLang="en-US" sz="1200" dirty="0"/>
              </a:p>
            </p:txBody>
          </p:sp>
          <p:sp>
            <p:nvSpPr>
              <p:cNvPr id="12" name="직사각형 11"/>
              <p:cNvSpPr/>
              <p:nvPr/>
            </p:nvSpPr>
            <p:spPr bwMode="auto">
              <a:xfrm>
                <a:off x="7596336" y="1279793"/>
                <a:ext cx="1008112" cy="276999"/>
              </a:xfrm>
              <a:prstGeom prst="rect">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ko-KR" altLang="en-US" sz="1600" b="0" i="0" u="none" strike="noStrike" cap="none" normalizeH="0" baseline="0" smtClean="0">
                  <a:ln>
                    <a:noFill/>
                  </a:ln>
                  <a:solidFill>
                    <a:schemeClr val="tx1"/>
                  </a:solidFill>
                  <a:effectLst/>
                  <a:latin typeface="Arial" charset="0"/>
                  <a:ea typeface="굴림" pitchFamily="50" charset="-127"/>
                </a:endParaRPr>
              </a:p>
            </p:txBody>
          </p:sp>
          <p:sp>
            <p:nvSpPr>
              <p:cNvPr id="13" name="TextBox 12"/>
              <p:cNvSpPr txBox="1"/>
              <p:nvPr/>
            </p:nvSpPr>
            <p:spPr>
              <a:xfrm>
                <a:off x="7596336" y="1279793"/>
                <a:ext cx="1008112" cy="276999"/>
              </a:xfrm>
              <a:prstGeom prst="rect">
                <a:avLst/>
              </a:prstGeom>
              <a:noFill/>
            </p:spPr>
            <p:txBody>
              <a:bodyPr wrap="square" rtlCol="0">
                <a:spAutoFit/>
              </a:bodyPr>
              <a:lstStyle/>
              <a:p>
                <a:r>
                  <a:rPr lang="en-US" altLang="ko-KR" sz="1200" dirty="0" smtClean="0"/>
                  <a:t>number</a:t>
                </a:r>
                <a:endParaRPr lang="ko-KR" altLang="en-US" sz="1200" dirty="0"/>
              </a:p>
            </p:txBody>
          </p:sp>
        </p:grpSp>
        <p:sp>
          <p:nvSpPr>
            <p:cNvPr id="7" name="TextBox 6"/>
            <p:cNvSpPr txBox="1"/>
            <p:nvPr/>
          </p:nvSpPr>
          <p:spPr>
            <a:xfrm>
              <a:off x="6876256" y="1548919"/>
              <a:ext cx="2016224" cy="307777"/>
            </a:xfrm>
            <a:prstGeom prst="rect">
              <a:avLst/>
            </a:prstGeom>
            <a:noFill/>
          </p:spPr>
          <p:txBody>
            <a:bodyPr wrap="square" rtlCol="0">
              <a:spAutoFit/>
            </a:bodyPr>
            <a:lstStyle/>
            <a:p>
              <a:r>
                <a:rPr lang="en-US" altLang="ko-KR" sz="1400" dirty="0" smtClean="0"/>
                <a:t>Example of Web form</a:t>
              </a:r>
              <a:endParaRPr lang="ko-KR" altLang="en-US" sz="1400" dirty="0"/>
            </a:p>
          </p:txBody>
        </p:sp>
      </p:grpSp>
    </p:spTree>
    <p:extLst>
      <p:ext uri="{BB962C8B-B14F-4D97-AF65-F5344CB8AC3E}">
        <p14:creationId xmlns:p14="http://schemas.microsoft.com/office/powerpoint/2010/main" val="7591481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4294967295"/>
          </p:nvPr>
        </p:nvSpPr>
        <p:spPr>
          <a:xfrm>
            <a:off x="7000875" y="6240463"/>
            <a:ext cx="1905000" cy="457200"/>
          </a:xfrm>
          <a:prstGeom prst="rect">
            <a:avLst/>
          </a:prstGeom>
        </p:spPr>
        <p:txBody>
          <a:bodyPr/>
          <a:lstStyle/>
          <a:p>
            <a:fld id="{F3EB9B9E-58A9-4BFE-BEC5-70C3A71DB01C}" type="slidenum">
              <a:rPr lang="en-US" altLang="ko-KR"/>
              <a:pPr/>
              <a:t>36</a:t>
            </a:fld>
            <a:endParaRPr lang="en-US" altLang="ko-KR" sz="1000"/>
          </a:p>
        </p:txBody>
      </p:sp>
      <p:sp>
        <p:nvSpPr>
          <p:cNvPr id="405506" name="Rectangle 2"/>
          <p:cNvSpPr>
            <a:spLocks noGrp="1" noChangeArrowheads="1"/>
          </p:cNvSpPr>
          <p:nvPr>
            <p:ph type="body" idx="1"/>
          </p:nvPr>
        </p:nvSpPr>
        <p:spPr>
          <a:xfrm>
            <a:off x="72008" y="1124744"/>
            <a:ext cx="8964488" cy="5616624"/>
          </a:xfrm>
        </p:spPr>
        <p:txBody>
          <a:bodyPr/>
          <a:lstStyle/>
          <a:p>
            <a:pPr marL="438150" indent="-381000">
              <a:spcBef>
                <a:spcPts val="0"/>
              </a:spcBef>
            </a:pPr>
            <a:r>
              <a:rPr lang="en-US" altLang="ko-KR" sz="2400" dirty="0" smtClean="0">
                <a:solidFill>
                  <a:srgbClr val="000000"/>
                </a:solidFill>
                <a:latin typeface="Arial" pitchFamily="34" charset="0"/>
              </a:rPr>
              <a:t>Web: means to link from one piece of content to another</a:t>
            </a:r>
          </a:p>
          <a:p>
            <a:pPr marL="838200" lvl="1" indent="-381000">
              <a:spcBef>
                <a:spcPts val="0"/>
              </a:spcBef>
            </a:pPr>
            <a:r>
              <a:rPr lang="en-US" altLang="ko-KR" sz="2000" dirty="0" smtClean="0">
                <a:solidFill>
                  <a:srgbClr val="000000"/>
                </a:solidFill>
                <a:latin typeface="Arial" pitchFamily="34" charset="0"/>
              </a:rPr>
              <a:t>Link page to page</a:t>
            </a:r>
            <a:endParaRPr lang="en-US" altLang="ko-KR" sz="2000" dirty="0">
              <a:solidFill>
                <a:srgbClr val="000000"/>
              </a:solidFill>
              <a:latin typeface="Arial" pitchFamily="34" charset="0"/>
            </a:endParaRPr>
          </a:p>
          <a:p>
            <a:pPr marL="457200" indent="-457200">
              <a:spcBef>
                <a:spcPts val="0"/>
              </a:spcBef>
            </a:pPr>
            <a:r>
              <a:rPr lang="en-US" altLang="ko-KR" sz="2400" dirty="0" smtClean="0">
                <a:solidFill>
                  <a:srgbClr val="000000"/>
                </a:solidFill>
                <a:latin typeface="Arial" pitchFamily="34" charset="0"/>
              </a:rPr>
              <a:t>Web 2.0 evolution: </a:t>
            </a:r>
          </a:p>
          <a:p>
            <a:pPr marL="857250" lvl="1" indent="-457200">
              <a:spcBef>
                <a:spcPts val="0"/>
              </a:spcBef>
            </a:pPr>
            <a:r>
              <a:rPr lang="en-US" altLang="ko-KR" sz="2000" dirty="0" smtClean="0">
                <a:solidFill>
                  <a:srgbClr val="000000"/>
                </a:solidFill>
                <a:latin typeface="Arial" pitchFamily="34" charset="0"/>
              </a:rPr>
              <a:t>Transformation of the link from a page-pointer to a data-pointer </a:t>
            </a:r>
          </a:p>
          <a:p>
            <a:pPr marL="857250" lvl="1" indent="-457200">
              <a:spcBef>
                <a:spcPts val="0"/>
              </a:spcBef>
            </a:pPr>
            <a:r>
              <a:rPr lang="en-US" altLang="ko-KR" sz="2000" dirty="0" smtClean="0">
                <a:solidFill>
                  <a:srgbClr val="000000"/>
                </a:solidFill>
                <a:latin typeface="Arial" pitchFamily="34" charset="0"/>
              </a:rPr>
              <a:t>Manipulate data pointed to  by a URI</a:t>
            </a:r>
          </a:p>
          <a:p>
            <a:pPr marL="1257300" lvl="2" indent="-457200">
              <a:spcBef>
                <a:spcPts val="0"/>
              </a:spcBef>
            </a:pPr>
            <a:r>
              <a:rPr lang="en-US" altLang="ko-KR" dirty="0" smtClean="0">
                <a:solidFill>
                  <a:srgbClr val="000000"/>
                </a:solidFill>
                <a:latin typeface="Arial" pitchFamily="34" charset="0"/>
              </a:rPr>
              <a:t>Uniform Resource Indicator (URI)</a:t>
            </a:r>
          </a:p>
          <a:p>
            <a:pPr marL="1257300" lvl="2" indent="-457200">
              <a:spcBef>
                <a:spcPts val="0"/>
              </a:spcBef>
            </a:pPr>
            <a:r>
              <a:rPr lang="en-US" altLang="ko-KR" dirty="0" smtClean="0">
                <a:solidFill>
                  <a:srgbClr val="000000"/>
                </a:solidFill>
                <a:latin typeface="Arial" pitchFamily="34" charset="0"/>
              </a:rPr>
              <a:t>As locator (URL) or as Name (URN) or both</a:t>
            </a:r>
          </a:p>
          <a:p>
            <a:pPr marL="857250" lvl="1" indent="-457200">
              <a:spcBef>
                <a:spcPts val="0"/>
              </a:spcBef>
            </a:pPr>
            <a:r>
              <a:rPr lang="en-US" altLang="ko-KR" sz="2000" dirty="0" smtClean="0">
                <a:solidFill>
                  <a:srgbClr val="000000"/>
                </a:solidFill>
                <a:latin typeface="Arial" pitchFamily="34" charset="0"/>
              </a:rPr>
              <a:t>If you type</a:t>
            </a:r>
          </a:p>
          <a:p>
            <a:pPr marL="400050" lvl="1" indent="0">
              <a:spcBef>
                <a:spcPts val="0"/>
              </a:spcBef>
              <a:buNone/>
            </a:pPr>
            <a:r>
              <a:rPr lang="en-US" altLang="ko-KR" sz="1600" dirty="0" smtClean="0">
                <a:solidFill>
                  <a:srgbClr val="000000"/>
                </a:solidFill>
                <a:latin typeface="Courier"/>
                <a:cs typeface="Courier"/>
                <a:hlinkClick r:id="rId2"/>
              </a:rPr>
              <a:t>http</a:t>
            </a:r>
            <a:r>
              <a:rPr lang="en-US" altLang="ko-KR" sz="1600" dirty="0">
                <a:solidFill>
                  <a:srgbClr val="000000"/>
                </a:solidFill>
                <a:latin typeface="Courier"/>
                <a:cs typeface="Courier"/>
                <a:hlinkClick r:id="rId2"/>
              </a:rPr>
              <a:t>://graph.facebook.com/</a:t>
            </a:r>
            <a:r>
              <a:rPr lang="en-US" altLang="ko-KR" sz="1600" dirty="0" smtClean="0">
                <a:solidFill>
                  <a:srgbClr val="000000"/>
                </a:solidFill>
                <a:latin typeface="Courier"/>
                <a:cs typeface="Courier"/>
                <a:hlinkClick r:id="rId2"/>
              </a:rPr>
              <a:t>1113552728</a:t>
            </a:r>
            <a:endParaRPr lang="en-US" altLang="ko-KR" sz="1600" dirty="0" smtClean="0">
              <a:solidFill>
                <a:srgbClr val="000000"/>
              </a:solidFill>
              <a:latin typeface="Courier"/>
              <a:cs typeface="Courier"/>
            </a:endParaRPr>
          </a:p>
          <a:p>
            <a:pPr marL="971550" lvl="2" indent="-171450">
              <a:spcBef>
                <a:spcPts val="0"/>
              </a:spcBef>
            </a:pPr>
            <a:r>
              <a:rPr lang="en-US" altLang="ko-KR" dirty="0" smtClean="0">
                <a:solidFill>
                  <a:srgbClr val="000000"/>
                </a:solidFill>
                <a:latin typeface="Arial"/>
                <a:cs typeface="Arial"/>
              </a:rPr>
              <a:t>HTTP GET command returns a set of data formatted with JSON*</a:t>
            </a:r>
          </a:p>
          <a:p>
            <a:pPr marL="352425" indent="0">
              <a:spcBef>
                <a:spcPts val="0"/>
              </a:spcBef>
              <a:buNone/>
            </a:pPr>
            <a:r>
              <a:rPr lang="en-US" sz="1600" dirty="0">
                <a:latin typeface="Courier"/>
                <a:cs typeface="Courier"/>
              </a:rPr>
              <a:t>{</a:t>
            </a:r>
          </a:p>
          <a:p>
            <a:pPr marL="352425" indent="0">
              <a:spcBef>
                <a:spcPts val="0"/>
              </a:spcBef>
              <a:buNone/>
            </a:pPr>
            <a:r>
              <a:rPr lang="en-US" sz="1600" dirty="0">
                <a:latin typeface="Courier"/>
                <a:cs typeface="Courier"/>
              </a:rPr>
              <a:t>   "id": "1113552728",</a:t>
            </a:r>
          </a:p>
          <a:p>
            <a:pPr marL="352425" indent="0">
              <a:spcBef>
                <a:spcPts val="0"/>
              </a:spcBef>
              <a:buNone/>
            </a:pPr>
            <a:r>
              <a:rPr lang="en-US" sz="1600" dirty="0">
                <a:latin typeface="Courier"/>
                <a:cs typeface="Courier"/>
              </a:rPr>
              <a:t>   "name": "Younghee Lee",</a:t>
            </a:r>
          </a:p>
          <a:p>
            <a:pPr marL="352425" indent="0">
              <a:spcBef>
                <a:spcPts val="0"/>
              </a:spcBef>
              <a:buNone/>
            </a:pPr>
            <a:r>
              <a:rPr lang="en-US" sz="1600" dirty="0">
                <a:latin typeface="Courier"/>
                <a:cs typeface="Courier"/>
              </a:rPr>
              <a:t>   "</a:t>
            </a:r>
            <a:r>
              <a:rPr lang="en-US" sz="1600" dirty="0" err="1">
                <a:latin typeface="Courier"/>
                <a:cs typeface="Courier"/>
              </a:rPr>
              <a:t>first_name</a:t>
            </a:r>
            <a:r>
              <a:rPr lang="en-US" sz="1600" dirty="0">
                <a:latin typeface="Courier"/>
                <a:cs typeface="Courier"/>
              </a:rPr>
              <a:t>": "Younghee",</a:t>
            </a:r>
          </a:p>
          <a:p>
            <a:pPr marL="352425" indent="0">
              <a:spcBef>
                <a:spcPts val="0"/>
              </a:spcBef>
              <a:buNone/>
            </a:pPr>
            <a:r>
              <a:rPr lang="nl-NL" sz="1600" dirty="0">
                <a:latin typeface="Courier"/>
                <a:cs typeface="Courier"/>
              </a:rPr>
              <a:t>   "</a:t>
            </a:r>
            <a:r>
              <a:rPr lang="nl-NL" sz="1600" dirty="0" err="1">
                <a:latin typeface="Courier"/>
                <a:cs typeface="Courier"/>
              </a:rPr>
              <a:t>last_name</a:t>
            </a:r>
            <a:r>
              <a:rPr lang="nl-NL" sz="1600" dirty="0">
                <a:latin typeface="Courier"/>
                <a:cs typeface="Courier"/>
              </a:rPr>
              <a:t>": "Lee",</a:t>
            </a:r>
          </a:p>
          <a:p>
            <a:pPr marL="352425" indent="0">
              <a:spcBef>
                <a:spcPts val="0"/>
              </a:spcBef>
              <a:buNone/>
            </a:pPr>
            <a:r>
              <a:rPr lang="nl-NL" sz="1600" dirty="0">
                <a:latin typeface="Courier"/>
                <a:cs typeface="Courier"/>
              </a:rPr>
              <a:t>   "link": "http://</a:t>
            </a:r>
            <a:r>
              <a:rPr lang="nl-NL" sz="1600" dirty="0" err="1">
                <a:latin typeface="Courier"/>
                <a:cs typeface="Courier"/>
              </a:rPr>
              <a:t>www.facebook.com</a:t>
            </a:r>
            <a:r>
              <a:rPr lang="nl-NL" sz="1600" dirty="0">
                <a:latin typeface="Courier"/>
                <a:cs typeface="Courier"/>
              </a:rPr>
              <a:t>/</a:t>
            </a:r>
            <a:r>
              <a:rPr lang="nl-NL" sz="1600" dirty="0" err="1">
                <a:latin typeface="Courier"/>
                <a:cs typeface="Courier"/>
              </a:rPr>
              <a:t>people</a:t>
            </a:r>
            <a:r>
              <a:rPr lang="nl-NL" sz="1600" dirty="0">
                <a:latin typeface="Courier"/>
                <a:cs typeface="Courier"/>
              </a:rPr>
              <a:t>/Younghee-Lee/1113552728",</a:t>
            </a:r>
          </a:p>
          <a:p>
            <a:pPr marL="352425" indent="0">
              <a:spcBef>
                <a:spcPts val="0"/>
              </a:spcBef>
              <a:buNone/>
            </a:pPr>
            <a:r>
              <a:rPr lang="nl-NL" sz="1600" dirty="0">
                <a:latin typeface="Courier"/>
                <a:cs typeface="Courier"/>
              </a:rPr>
              <a:t>   "gender": "male",</a:t>
            </a:r>
          </a:p>
          <a:p>
            <a:pPr marL="352425" indent="0">
              <a:spcBef>
                <a:spcPts val="0"/>
              </a:spcBef>
              <a:buNone/>
            </a:pPr>
            <a:r>
              <a:rPr lang="nl-NL" sz="1600" dirty="0">
                <a:latin typeface="Courier"/>
                <a:cs typeface="Courier"/>
              </a:rPr>
              <a:t>   "</a:t>
            </a:r>
            <a:r>
              <a:rPr lang="nl-NL" sz="1600" dirty="0" err="1">
                <a:latin typeface="Courier"/>
                <a:cs typeface="Courier"/>
              </a:rPr>
              <a:t>locale</a:t>
            </a:r>
            <a:r>
              <a:rPr lang="nl-NL" sz="1600" dirty="0">
                <a:latin typeface="Courier"/>
                <a:cs typeface="Courier"/>
              </a:rPr>
              <a:t>": "</a:t>
            </a:r>
            <a:r>
              <a:rPr lang="nl-NL" sz="1600" dirty="0" err="1">
                <a:latin typeface="Courier"/>
                <a:cs typeface="Courier"/>
              </a:rPr>
              <a:t>ko_KR</a:t>
            </a:r>
            <a:r>
              <a:rPr lang="nl-NL" sz="1600" dirty="0">
                <a:latin typeface="Courier"/>
                <a:cs typeface="Courier"/>
              </a:rPr>
              <a:t>"</a:t>
            </a:r>
          </a:p>
          <a:p>
            <a:pPr marL="352425" indent="0">
              <a:spcBef>
                <a:spcPts val="0"/>
              </a:spcBef>
              <a:buNone/>
            </a:pPr>
            <a:r>
              <a:rPr lang="nl-NL" sz="1600" dirty="0" smtClean="0">
                <a:latin typeface="Courier"/>
                <a:cs typeface="Courier"/>
              </a:rPr>
              <a:t>} 						</a:t>
            </a:r>
            <a:r>
              <a:rPr lang="nl-NL" altLang="ko-KR" sz="1600" dirty="0">
                <a:solidFill>
                  <a:srgbClr val="000000"/>
                </a:solidFill>
                <a:latin typeface="Courier"/>
                <a:cs typeface="Courier"/>
              </a:rPr>
              <a:t> </a:t>
            </a:r>
            <a:r>
              <a:rPr lang="nl-NL" altLang="ko-KR" sz="1400" b="1" dirty="0">
                <a:solidFill>
                  <a:srgbClr val="000000"/>
                </a:solidFill>
                <a:latin typeface="Arial"/>
                <a:cs typeface="Arial"/>
              </a:rPr>
              <a:t>*JSON: JavaScript Object Notation</a:t>
            </a:r>
            <a:endParaRPr lang="nl-NL" sz="1400" b="1" dirty="0" smtClean="0">
              <a:latin typeface="Courier"/>
              <a:cs typeface="Courier"/>
            </a:endParaRPr>
          </a:p>
        </p:txBody>
      </p:sp>
      <p:sp>
        <p:nvSpPr>
          <p:cNvPr id="405507" name="Rectangle 3"/>
          <p:cNvSpPr>
            <a:spLocks noGrp="1" noChangeArrowheads="1"/>
          </p:cNvSpPr>
          <p:nvPr>
            <p:ph type="title"/>
          </p:nvPr>
        </p:nvSpPr>
        <p:spPr>
          <a:xfrm>
            <a:off x="684213" y="333375"/>
            <a:ext cx="7786687" cy="647700"/>
          </a:xfrm>
          <a:noFill/>
          <a:ln/>
        </p:spPr>
        <p:txBody>
          <a:bodyPr/>
          <a:lstStyle/>
          <a:p>
            <a:r>
              <a:rPr lang="en-US" altLang="ko-KR" dirty="0" smtClean="0">
                <a:latin typeface="Arial" pitchFamily="34" charset="0"/>
              </a:rPr>
              <a:t>Internet of Things</a:t>
            </a:r>
            <a:endParaRPr lang="en-US" altLang="ko-KR" dirty="0">
              <a:latin typeface="Arial" pitchFamily="34" charset="0"/>
            </a:endParaRPr>
          </a:p>
        </p:txBody>
      </p:sp>
    </p:spTree>
    <p:extLst>
      <p:ext uri="{BB962C8B-B14F-4D97-AF65-F5344CB8AC3E}">
        <p14:creationId xmlns:p14="http://schemas.microsoft.com/office/powerpoint/2010/main" val="25980968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4294967295"/>
          </p:nvPr>
        </p:nvSpPr>
        <p:spPr>
          <a:xfrm>
            <a:off x="7000875" y="6240463"/>
            <a:ext cx="1905000" cy="457200"/>
          </a:xfrm>
          <a:prstGeom prst="rect">
            <a:avLst/>
          </a:prstGeom>
        </p:spPr>
        <p:txBody>
          <a:bodyPr/>
          <a:lstStyle/>
          <a:p>
            <a:fld id="{F3EB9B9E-58A9-4BFE-BEC5-70C3A71DB01C}" type="slidenum">
              <a:rPr lang="en-US" altLang="ko-KR"/>
              <a:pPr/>
              <a:t>37</a:t>
            </a:fld>
            <a:endParaRPr lang="en-US" altLang="ko-KR" sz="1000"/>
          </a:p>
        </p:txBody>
      </p:sp>
      <p:sp>
        <p:nvSpPr>
          <p:cNvPr id="405506" name="Rectangle 2"/>
          <p:cNvSpPr>
            <a:spLocks noGrp="1" noChangeArrowheads="1"/>
          </p:cNvSpPr>
          <p:nvPr>
            <p:ph type="body" idx="1"/>
          </p:nvPr>
        </p:nvSpPr>
        <p:spPr>
          <a:xfrm>
            <a:off x="72008" y="1196975"/>
            <a:ext cx="6300192" cy="5111750"/>
          </a:xfrm>
        </p:spPr>
        <p:txBody>
          <a:bodyPr/>
          <a:lstStyle/>
          <a:p>
            <a:pPr marL="457200" lvl="1" indent="-457200">
              <a:buClr>
                <a:schemeClr val="accent2"/>
              </a:buClr>
              <a:buSzPct val="75000"/>
              <a:buFont typeface="Monotype Sorts" charset="2"/>
              <a:buChar char="u"/>
            </a:pPr>
            <a:r>
              <a:rPr lang="en-US" altLang="ko-KR" sz="1600" dirty="0" smtClean="0">
                <a:solidFill>
                  <a:srgbClr val="000000"/>
                </a:solidFill>
                <a:latin typeface="Courier"/>
                <a:cs typeface="Courier"/>
              </a:rPr>
              <a:t>http</a:t>
            </a:r>
            <a:r>
              <a:rPr lang="en-US" altLang="ko-KR" sz="1600" dirty="0">
                <a:solidFill>
                  <a:srgbClr val="000000"/>
                </a:solidFill>
                <a:latin typeface="Courier"/>
                <a:cs typeface="Courier"/>
              </a:rPr>
              <a:t>://</a:t>
            </a:r>
            <a:r>
              <a:rPr lang="en-US" altLang="ko-KR" sz="1600" dirty="0" smtClean="0">
                <a:solidFill>
                  <a:srgbClr val="000000"/>
                </a:solidFill>
                <a:latin typeface="Courier"/>
                <a:cs typeface="Courier"/>
              </a:rPr>
              <a:t>graph.telco.com/01086787347</a:t>
            </a:r>
            <a:endParaRPr lang="en-US" altLang="ko-KR" sz="1600" dirty="0">
              <a:solidFill>
                <a:srgbClr val="000000"/>
              </a:solidFill>
              <a:latin typeface="Courier"/>
              <a:cs typeface="Courier"/>
            </a:endParaRPr>
          </a:p>
          <a:p>
            <a:pPr marL="457200" lvl="1" indent="-457200">
              <a:buClr>
                <a:schemeClr val="accent2"/>
              </a:buClr>
              <a:buSzPct val="75000"/>
              <a:buFont typeface="Monotype Sorts" charset="2"/>
              <a:buChar char="u"/>
            </a:pPr>
            <a:r>
              <a:rPr lang="en-US" altLang="ko-KR" sz="1600" dirty="0">
                <a:solidFill>
                  <a:srgbClr val="000000"/>
                </a:solidFill>
                <a:latin typeface="Courier"/>
                <a:cs typeface="Courier"/>
              </a:rPr>
              <a:t>http:/</a:t>
            </a:r>
            <a:r>
              <a:rPr lang="en-US" altLang="ko-KR" sz="1600" dirty="0" smtClean="0">
                <a:solidFill>
                  <a:srgbClr val="000000"/>
                </a:solidFill>
                <a:latin typeface="Courier"/>
                <a:cs typeface="Courier"/>
              </a:rPr>
              <a:t>/bmw.com/car/45665652728</a:t>
            </a:r>
          </a:p>
          <a:p>
            <a:pPr marL="457200" lvl="1" indent="-457200">
              <a:buClr>
                <a:schemeClr val="accent2"/>
              </a:buClr>
              <a:buSzPct val="75000"/>
              <a:buFont typeface="Monotype Sorts" charset="2"/>
              <a:buChar char="u"/>
            </a:pPr>
            <a:r>
              <a:rPr lang="en-US" altLang="ko-KR" sz="1600" dirty="0">
                <a:solidFill>
                  <a:srgbClr val="000000"/>
                </a:solidFill>
                <a:latin typeface="Courier"/>
                <a:cs typeface="Courier"/>
              </a:rPr>
              <a:t>http:/</a:t>
            </a:r>
            <a:r>
              <a:rPr lang="en-US" altLang="ko-KR" sz="1600" dirty="0" smtClean="0">
                <a:solidFill>
                  <a:srgbClr val="000000"/>
                </a:solidFill>
                <a:latin typeface="Courier"/>
                <a:cs typeface="Courier"/>
              </a:rPr>
              <a:t>/sony.com/videocamera/98765478527</a:t>
            </a:r>
          </a:p>
          <a:p>
            <a:pPr marL="457200" lvl="1" indent="-457200">
              <a:buClr>
                <a:schemeClr val="accent2"/>
              </a:buClr>
              <a:buSzPct val="75000"/>
              <a:buFont typeface="Monotype Sorts" charset="2"/>
              <a:buChar char="u"/>
            </a:pPr>
            <a:r>
              <a:rPr lang="en-US" altLang="ko-KR" sz="1600" dirty="0">
                <a:solidFill>
                  <a:srgbClr val="000000"/>
                </a:solidFill>
                <a:latin typeface="Courier"/>
                <a:cs typeface="Courier"/>
              </a:rPr>
              <a:t>http:/</a:t>
            </a:r>
            <a:r>
              <a:rPr lang="en-US" altLang="ko-KR" sz="1600" dirty="0" smtClean="0">
                <a:solidFill>
                  <a:srgbClr val="000000"/>
                </a:solidFill>
                <a:latin typeface="Courier"/>
                <a:cs typeface="Courier"/>
              </a:rPr>
              <a:t>/rolex.com/watch/798797854641</a:t>
            </a:r>
          </a:p>
          <a:p>
            <a:pPr marL="457200" lvl="1" indent="-457200">
              <a:buClr>
                <a:schemeClr val="accent2"/>
              </a:buClr>
              <a:buSzPct val="75000"/>
              <a:buFont typeface="Monotype Sorts" charset="2"/>
              <a:buChar char="u"/>
            </a:pPr>
            <a:r>
              <a:rPr lang="en-US" altLang="ko-KR" sz="1600" dirty="0">
                <a:solidFill>
                  <a:srgbClr val="000000"/>
                </a:solidFill>
                <a:latin typeface="Courier"/>
                <a:cs typeface="Courier"/>
              </a:rPr>
              <a:t>http:/</a:t>
            </a:r>
            <a:r>
              <a:rPr lang="en-US" altLang="ko-KR" sz="1600" dirty="0" smtClean="0">
                <a:solidFill>
                  <a:srgbClr val="000000"/>
                </a:solidFill>
                <a:latin typeface="Courier"/>
                <a:cs typeface="Courier"/>
              </a:rPr>
              <a:t>/city.com/lights/16543379988</a:t>
            </a:r>
          </a:p>
          <a:p>
            <a:pPr marL="457200" lvl="1" indent="-457200">
              <a:buClr>
                <a:schemeClr val="accent2"/>
              </a:buClr>
              <a:buSzPct val="75000"/>
              <a:buFont typeface="Monotype Sorts" charset="2"/>
              <a:buChar char="u"/>
            </a:pPr>
            <a:r>
              <a:rPr lang="en-US" altLang="ko-KR" sz="1600" dirty="0">
                <a:solidFill>
                  <a:srgbClr val="000000"/>
                </a:solidFill>
                <a:latin typeface="Courier"/>
                <a:cs typeface="Courier"/>
              </a:rPr>
              <a:t>http:/</a:t>
            </a:r>
            <a:r>
              <a:rPr lang="en-US" altLang="ko-KR" sz="1600" dirty="0" smtClean="0">
                <a:solidFill>
                  <a:srgbClr val="000000"/>
                </a:solidFill>
                <a:latin typeface="Courier"/>
                <a:cs typeface="Courier"/>
              </a:rPr>
              <a:t>/myhouse.com/boiler/1113552728</a:t>
            </a:r>
          </a:p>
          <a:p>
            <a:pPr marL="457200" lvl="1" indent="-457200">
              <a:buClr>
                <a:schemeClr val="accent2"/>
              </a:buClr>
              <a:buSzPct val="75000"/>
              <a:buFont typeface="Monotype Sorts" charset="2"/>
              <a:buChar char="u"/>
            </a:pPr>
            <a:endParaRPr lang="en-US" altLang="ko-KR" sz="2000" dirty="0" smtClean="0">
              <a:latin typeface="Arial" pitchFamily="34" charset="0"/>
            </a:endParaRPr>
          </a:p>
          <a:p>
            <a:pPr marL="457200" indent="-457200"/>
            <a:r>
              <a:rPr lang="en-US" altLang="ko-KR" sz="2400" dirty="0" smtClean="0">
                <a:latin typeface="Arial" pitchFamily="34" charset="0"/>
              </a:rPr>
              <a:t>Not just pages : It’s data!</a:t>
            </a:r>
          </a:p>
          <a:p>
            <a:pPr marL="457200" indent="-457200"/>
            <a:r>
              <a:rPr lang="en-US" altLang="ko-KR" sz="2400" dirty="0" smtClean="0">
                <a:latin typeface="Arial" pitchFamily="34" charset="0"/>
              </a:rPr>
              <a:t>Structured data that represents a thing</a:t>
            </a:r>
          </a:p>
          <a:p>
            <a:pPr marL="857250" lvl="1" indent="-457200"/>
            <a:r>
              <a:rPr lang="en-US" altLang="ko-KR" sz="2000" dirty="0" smtClean="0">
                <a:latin typeface="Arial" pitchFamily="34" charset="0"/>
              </a:rPr>
              <a:t>Person, a car, a video camera, a watch….</a:t>
            </a:r>
          </a:p>
          <a:p>
            <a:pPr marL="857250" lvl="1" indent="-457200"/>
            <a:r>
              <a:rPr lang="en-US" altLang="ko-KR" sz="2000" dirty="0" smtClean="0">
                <a:latin typeface="Arial" pitchFamily="34" charset="0"/>
              </a:rPr>
              <a:t>Internet of Thing</a:t>
            </a:r>
          </a:p>
          <a:p>
            <a:pPr marL="457200" indent="-457200"/>
            <a:r>
              <a:rPr lang="en-US" altLang="ko-KR" sz="2400" dirty="0" smtClean="0">
                <a:latin typeface="Arial" pitchFamily="34" charset="0"/>
              </a:rPr>
              <a:t>We have many objects to connect with, manage and organize online</a:t>
            </a:r>
          </a:p>
        </p:txBody>
      </p:sp>
      <p:sp>
        <p:nvSpPr>
          <p:cNvPr id="405507" name="Rectangle 3"/>
          <p:cNvSpPr>
            <a:spLocks noGrp="1" noChangeArrowheads="1"/>
          </p:cNvSpPr>
          <p:nvPr>
            <p:ph type="title"/>
          </p:nvPr>
        </p:nvSpPr>
        <p:spPr>
          <a:xfrm>
            <a:off x="684213" y="333375"/>
            <a:ext cx="7786687" cy="647700"/>
          </a:xfrm>
          <a:noFill/>
          <a:ln/>
        </p:spPr>
        <p:txBody>
          <a:bodyPr/>
          <a:lstStyle/>
          <a:p>
            <a:r>
              <a:rPr lang="en-US" altLang="ko-KR" dirty="0" smtClean="0">
                <a:latin typeface="Arial" pitchFamily="34" charset="0"/>
              </a:rPr>
              <a:t>Internet of Things</a:t>
            </a:r>
            <a:endParaRPr lang="en-US" altLang="ko-KR" dirty="0">
              <a:latin typeface="Arial" pitchFamily="34" charset="0"/>
            </a:endParaRPr>
          </a:p>
        </p:txBody>
      </p:sp>
      <p:pic>
        <p:nvPicPr>
          <p:cNvPr id="13" name="Picture 12"/>
          <p:cNvPicPr>
            <a:picLocks noChangeAspect="1"/>
          </p:cNvPicPr>
          <p:nvPr/>
        </p:nvPicPr>
        <p:blipFill>
          <a:blip r:embed="rId2"/>
          <a:stretch>
            <a:fillRect/>
          </a:stretch>
        </p:blipFill>
        <p:spPr>
          <a:xfrm>
            <a:off x="6350746" y="1916832"/>
            <a:ext cx="918599" cy="1202060"/>
          </a:xfrm>
          <a:prstGeom prst="rect">
            <a:avLst/>
          </a:prstGeom>
        </p:spPr>
      </p:pic>
      <p:pic>
        <p:nvPicPr>
          <p:cNvPr id="16" name="Picture 15"/>
          <p:cNvPicPr>
            <a:picLocks noChangeAspect="1"/>
          </p:cNvPicPr>
          <p:nvPr/>
        </p:nvPicPr>
        <p:blipFill>
          <a:blip r:embed="rId3"/>
          <a:stretch>
            <a:fillRect/>
          </a:stretch>
        </p:blipFill>
        <p:spPr>
          <a:xfrm>
            <a:off x="7295890" y="1299592"/>
            <a:ext cx="1162310" cy="617240"/>
          </a:xfrm>
          <a:prstGeom prst="rect">
            <a:avLst/>
          </a:prstGeom>
        </p:spPr>
      </p:pic>
      <p:pic>
        <p:nvPicPr>
          <p:cNvPr id="17" name="Picture 16"/>
          <p:cNvPicPr>
            <a:picLocks noChangeAspect="1"/>
          </p:cNvPicPr>
          <p:nvPr/>
        </p:nvPicPr>
        <p:blipFill>
          <a:blip r:embed="rId4"/>
          <a:stretch>
            <a:fillRect/>
          </a:stretch>
        </p:blipFill>
        <p:spPr>
          <a:xfrm>
            <a:off x="6461968" y="3584748"/>
            <a:ext cx="702320" cy="780356"/>
          </a:xfrm>
          <a:prstGeom prst="rect">
            <a:avLst/>
          </a:prstGeom>
        </p:spPr>
      </p:pic>
      <p:pic>
        <p:nvPicPr>
          <p:cNvPr id="20" name="Picture 19"/>
          <p:cNvPicPr>
            <a:picLocks noChangeAspect="1"/>
          </p:cNvPicPr>
          <p:nvPr/>
        </p:nvPicPr>
        <p:blipFill>
          <a:blip r:embed="rId5"/>
          <a:stretch>
            <a:fillRect/>
          </a:stretch>
        </p:blipFill>
        <p:spPr>
          <a:xfrm>
            <a:off x="8054461" y="4238972"/>
            <a:ext cx="694003" cy="918220"/>
          </a:xfrm>
          <a:prstGeom prst="rect">
            <a:avLst/>
          </a:prstGeom>
        </p:spPr>
      </p:pic>
      <p:grpSp>
        <p:nvGrpSpPr>
          <p:cNvPr id="32" name="Group 31"/>
          <p:cNvGrpSpPr/>
          <p:nvPr/>
        </p:nvGrpSpPr>
        <p:grpSpPr>
          <a:xfrm>
            <a:off x="6791178" y="4005064"/>
            <a:ext cx="741534" cy="513348"/>
            <a:chOff x="6638778" y="4869160"/>
            <a:chExt cx="741534" cy="513348"/>
          </a:xfrm>
        </p:grpSpPr>
        <p:pic>
          <p:nvPicPr>
            <p:cNvPr id="34" name="Picture 33"/>
            <p:cNvPicPr>
              <a:picLocks noChangeAspect="1"/>
            </p:cNvPicPr>
            <p:nvPr/>
          </p:nvPicPr>
          <p:blipFill>
            <a:blip r:embed="rId6"/>
            <a:stretch>
              <a:fillRect/>
            </a:stretch>
          </p:blipFill>
          <p:spPr>
            <a:xfrm>
              <a:off x="6707220" y="4869160"/>
              <a:ext cx="432048" cy="432048"/>
            </a:xfrm>
            <a:prstGeom prst="rect">
              <a:avLst/>
            </a:prstGeom>
          </p:spPr>
        </p:pic>
        <p:sp>
          <p:nvSpPr>
            <p:cNvPr id="36" name="Rectangle 35"/>
            <p:cNvSpPr/>
            <p:nvPr/>
          </p:nvSpPr>
          <p:spPr>
            <a:xfrm>
              <a:off x="6638778" y="5013176"/>
              <a:ext cx="741534" cy="369332"/>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1800" b="1" spc="50" dirty="0" smtClean="0">
                  <a:ln w="11430"/>
                  <a:solidFill>
                    <a:srgbClr val="000090"/>
                  </a:solidFill>
                  <a:effectLst>
                    <a:outerShdw blurRad="76200" dist="50800" dir="5400000" algn="tl" rotWithShape="0">
                      <a:srgbClr val="000000">
                        <a:alpha val="65000"/>
                      </a:srgbClr>
                    </a:outerShdw>
                  </a:effectLst>
                </a:rPr>
                <a:t>API</a:t>
              </a:r>
              <a:endParaRPr lang="en-US" sz="1800" b="1" spc="50" dirty="0">
                <a:ln w="11430"/>
                <a:solidFill>
                  <a:srgbClr val="000090"/>
                </a:solidFill>
                <a:effectLst>
                  <a:outerShdw blurRad="76200" dist="50800" dir="5400000" algn="tl" rotWithShape="0">
                    <a:srgbClr val="000000">
                      <a:alpha val="65000"/>
                    </a:srgbClr>
                  </a:outerShdw>
                </a:effectLst>
              </a:endParaRPr>
            </a:p>
          </p:txBody>
        </p:sp>
      </p:grpSp>
      <p:grpSp>
        <p:nvGrpSpPr>
          <p:cNvPr id="37" name="Group 36"/>
          <p:cNvGrpSpPr/>
          <p:nvPr/>
        </p:nvGrpSpPr>
        <p:grpSpPr>
          <a:xfrm>
            <a:off x="6782794" y="2636912"/>
            <a:ext cx="741534" cy="513348"/>
            <a:chOff x="6638778" y="4869160"/>
            <a:chExt cx="741534" cy="513348"/>
          </a:xfrm>
        </p:grpSpPr>
        <p:pic>
          <p:nvPicPr>
            <p:cNvPr id="38" name="Picture 37"/>
            <p:cNvPicPr>
              <a:picLocks noChangeAspect="1"/>
            </p:cNvPicPr>
            <p:nvPr/>
          </p:nvPicPr>
          <p:blipFill>
            <a:blip r:embed="rId6"/>
            <a:stretch>
              <a:fillRect/>
            </a:stretch>
          </p:blipFill>
          <p:spPr>
            <a:xfrm>
              <a:off x="6707220" y="4869160"/>
              <a:ext cx="432048" cy="432048"/>
            </a:xfrm>
            <a:prstGeom prst="rect">
              <a:avLst/>
            </a:prstGeom>
          </p:spPr>
        </p:pic>
        <p:sp>
          <p:nvSpPr>
            <p:cNvPr id="39" name="Rectangle 38"/>
            <p:cNvSpPr/>
            <p:nvPr/>
          </p:nvSpPr>
          <p:spPr>
            <a:xfrm>
              <a:off x="6638778" y="5013176"/>
              <a:ext cx="741534" cy="369332"/>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1800" b="1" spc="50" dirty="0" smtClean="0">
                  <a:ln w="11430"/>
                  <a:solidFill>
                    <a:srgbClr val="000090"/>
                  </a:solidFill>
                  <a:effectLst>
                    <a:outerShdw blurRad="76200" dist="50800" dir="5400000" algn="tl" rotWithShape="0">
                      <a:srgbClr val="000000">
                        <a:alpha val="65000"/>
                      </a:srgbClr>
                    </a:outerShdw>
                  </a:effectLst>
                </a:rPr>
                <a:t>API</a:t>
              </a:r>
              <a:endParaRPr lang="en-US" sz="1800" b="1" spc="50" dirty="0">
                <a:ln w="11430"/>
                <a:solidFill>
                  <a:srgbClr val="000090"/>
                </a:solidFill>
                <a:effectLst>
                  <a:outerShdw blurRad="76200" dist="50800" dir="5400000" algn="tl" rotWithShape="0">
                    <a:srgbClr val="000000">
                      <a:alpha val="65000"/>
                    </a:srgbClr>
                  </a:outerShdw>
                </a:effectLst>
              </a:endParaRPr>
            </a:p>
          </p:txBody>
        </p:sp>
      </p:grpSp>
      <p:grpSp>
        <p:nvGrpSpPr>
          <p:cNvPr id="40" name="Group 39"/>
          <p:cNvGrpSpPr/>
          <p:nvPr/>
        </p:nvGrpSpPr>
        <p:grpSpPr>
          <a:xfrm>
            <a:off x="8028384" y="1484784"/>
            <a:ext cx="741534" cy="513348"/>
            <a:chOff x="6638778" y="4869160"/>
            <a:chExt cx="741534" cy="513348"/>
          </a:xfrm>
        </p:grpSpPr>
        <p:pic>
          <p:nvPicPr>
            <p:cNvPr id="41" name="Picture 40"/>
            <p:cNvPicPr>
              <a:picLocks noChangeAspect="1"/>
            </p:cNvPicPr>
            <p:nvPr/>
          </p:nvPicPr>
          <p:blipFill>
            <a:blip r:embed="rId6"/>
            <a:stretch>
              <a:fillRect/>
            </a:stretch>
          </p:blipFill>
          <p:spPr>
            <a:xfrm>
              <a:off x="6707220" y="4869160"/>
              <a:ext cx="432048" cy="432048"/>
            </a:xfrm>
            <a:prstGeom prst="rect">
              <a:avLst/>
            </a:prstGeom>
          </p:spPr>
        </p:pic>
        <p:sp>
          <p:nvSpPr>
            <p:cNvPr id="42" name="Rectangle 41"/>
            <p:cNvSpPr/>
            <p:nvPr/>
          </p:nvSpPr>
          <p:spPr>
            <a:xfrm>
              <a:off x="6638778" y="5013176"/>
              <a:ext cx="741534" cy="369332"/>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1800" b="1" spc="50" dirty="0" smtClean="0">
                  <a:ln w="11430"/>
                  <a:solidFill>
                    <a:srgbClr val="000090"/>
                  </a:solidFill>
                  <a:effectLst>
                    <a:outerShdw blurRad="76200" dist="50800" dir="5400000" algn="tl" rotWithShape="0">
                      <a:srgbClr val="000000">
                        <a:alpha val="65000"/>
                      </a:srgbClr>
                    </a:outerShdw>
                  </a:effectLst>
                </a:rPr>
                <a:t>API</a:t>
              </a:r>
              <a:endParaRPr lang="en-US" sz="1800" b="1" spc="50" dirty="0">
                <a:ln w="11430"/>
                <a:solidFill>
                  <a:srgbClr val="000090"/>
                </a:solidFill>
                <a:effectLst>
                  <a:outerShdw blurRad="76200" dist="50800" dir="5400000" algn="tl" rotWithShape="0">
                    <a:srgbClr val="000000">
                      <a:alpha val="65000"/>
                    </a:srgbClr>
                  </a:outerShdw>
                </a:effectLst>
              </a:endParaRPr>
            </a:p>
          </p:txBody>
        </p:sp>
      </p:grpSp>
      <p:grpSp>
        <p:nvGrpSpPr>
          <p:cNvPr id="46" name="Group 45"/>
          <p:cNvGrpSpPr/>
          <p:nvPr/>
        </p:nvGrpSpPr>
        <p:grpSpPr>
          <a:xfrm>
            <a:off x="7956376" y="4869160"/>
            <a:ext cx="741534" cy="513348"/>
            <a:chOff x="6638778" y="4869160"/>
            <a:chExt cx="741534" cy="513348"/>
          </a:xfrm>
        </p:grpSpPr>
        <p:pic>
          <p:nvPicPr>
            <p:cNvPr id="47" name="Picture 46"/>
            <p:cNvPicPr>
              <a:picLocks noChangeAspect="1"/>
            </p:cNvPicPr>
            <p:nvPr/>
          </p:nvPicPr>
          <p:blipFill>
            <a:blip r:embed="rId6"/>
            <a:stretch>
              <a:fillRect/>
            </a:stretch>
          </p:blipFill>
          <p:spPr>
            <a:xfrm>
              <a:off x="6707220" y="4869160"/>
              <a:ext cx="432048" cy="432048"/>
            </a:xfrm>
            <a:prstGeom prst="rect">
              <a:avLst/>
            </a:prstGeom>
          </p:spPr>
        </p:pic>
        <p:sp>
          <p:nvSpPr>
            <p:cNvPr id="48" name="Rectangle 47"/>
            <p:cNvSpPr/>
            <p:nvPr/>
          </p:nvSpPr>
          <p:spPr>
            <a:xfrm>
              <a:off x="6638778" y="5013176"/>
              <a:ext cx="741534" cy="369332"/>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1800" b="1" spc="50" dirty="0" smtClean="0">
                  <a:ln w="11430"/>
                  <a:solidFill>
                    <a:srgbClr val="000090"/>
                  </a:solidFill>
                  <a:effectLst>
                    <a:outerShdw blurRad="76200" dist="50800" dir="5400000" algn="tl" rotWithShape="0">
                      <a:srgbClr val="000000">
                        <a:alpha val="65000"/>
                      </a:srgbClr>
                    </a:outerShdw>
                  </a:effectLst>
                </a:rPr>
                <a:t>API</a:t>
              </a:r>
              <a:endParaRPr lang="en-US" sz="1800" b="1" spc="50" dirty="0">
                <a:ln w="11430"/>
                <a:solidFill>
                  <a:srgbClr val="000090"/>
                </a:solidFill>
                <a:effectLst>
                  <a:outerShdw blurRad="76200" dist="50800" dir="5400000" algn="tl" rotWithShape="0">
                    <a:srgbClr val="000000">
                      <a:alpha val="65000"/>
                    </a:srgbClr>
                  </a:outerShdw>
                </a:effectLst>
              </a:endParaRPr>
            </a:p>
          </p:txBody>
        </p:sp>
      </p:grpSp>
      <p:grpSp>
        <p:nvGrpSpPr>
          <p:cNvPr id="28" name="Group 27"/>
          <p:cNvGrpSpPr/>
          <p:nvPr/>
        </p:nvGrpSpPr>
        <p:grpSpPr>
          <a:xfrm>
            <a:off x="8028384" y="2582664"/>
            <a:ext cx="990352" cy="990352"/>
            <a:chOff x="8118152" y="2582664"/>
            <a:chExt cx="990352" cy="990352"/>
          </a:xfrm>
        </p:grpSpPr>
        <p:pic>
          <p:nvPicPr>
            <p:cNvPr id="27" name="Picture 26"/>
            <p:cNvPicPr>
              <a:picLocks noChangeAspect="1"/>
            </p:cNvPicPr>
            <p:nvPr/>
          </p:nvPicPr>
          <p:blipFill>
            <a:blip r:embed="rId7"/>
            <a:stretch>
              <a:fillRect/>
            </a:stretch>
          </p:blipFill>
          <p:spPr>
            <a:xfrm>
              <a:off x="8118152" y="2582664"/>
              <a:ext cx="990352" cy="990352"/>
            </a:xfrm>
            <a:prstGeom prst="rect">
              <a:avLst/>
            </a:prstGeom>
            <a:noFill/>
          </p:spPr>
        </p:pic>
        <p:grpSp>
          <p:nvGrpSpPr>
            <p:cNvPr id="43" name="Group 42"/>
            <p:cNvGrpSpPr/>
            <p:nvPr/>
          </p:nvGrpSpPr>
          <p:grpSpPr>
            <a:xfrm>
              <a:off x="8244408" y="3068960"/>
              <a:ext cx="741534" cy="504056"/>
              <a:chOff x="6617324" y="4869160"/>
              <a:chExt cx="741534" cy="504056"/>
            </a:xfrm>
          </p:grpSpPr>
          <p:pic>
            <p:nvPicPr>
              <p:cNvPr id="44" name="Picture 43"/>
              <p:cNvPicPr>
                <a:picLocks noChangeAspect="1"/>
              </p:cNvPicPr>
              <p:nvPr/>
            </p:nvPicPr>
            <p:blipFill>
              <a:blip r:embed="rId6"/>
              <a:stretch>
                <a:fillRect/>
              </a:stretch>
            </p:blipFill>
            <p:spPr>
              <a:xfrm>
                <a:off x="6707220" y="4869160"/>
                <a:ext cx="432048" cy="432048"/>
              </a:xfrm>
              <a:prstGeom prst="rect">
                <a:avLst/>
              </a:prstGeom>
            </p:spPr>
          </p:pic>
          <p:sp>
            <p:nvSpPr>
              <p:cNvPr id="45" name="Rectangle 44"/>
              <p:cNvSpPr/>
              <p:nvPr/>
            </p:nvSpPr>
            <p:spPr>
              <a:xfrm>
                <a:off x="6617324" y="5003884"/>
                <a:ext cx="741534" cy="369332"/>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1800" b="1" spc="50" dirty="0" smtClean="0">
                    <a:ln w="11430"/>
                    <a:solidFill>
                      <a:srgbClr val="000090"/>
                    </a:solidFill>
                    <a:effectLst>
                      <a:outerShdw blurRad="76200" dist="50800" dir="5400000" algn="tl" rotWithShape="0">
                        <a:srgbClr val="000000">
                          <a:alpha val="65000"/>
                        </a:srgbClr>
                      </a:outerShdw>
                    </a:effectLst>
                  </a:rPr>
                  <a:t>API</a:t>
                </a:r>
                <a:endParaRPr lang="en-US" sz="1800" b="1" spc="50" dirty="0">
                  <a:ln w="11430"/>
                  <a:solidFill>
                    <a:srgbClr val="000090"/>
                  </a:solidFill>
                  <a:effectLst>
                    <a:outerShdw blurRad="76200" dist="50800" dir="5400000" algn="tl" rotWithShape="0">
                      <a:srgbClr val="000000">
                        <a:alpha val="65000"/>
                      </a:srgbClr>
                    </a:outerShdw>
                  </a:effectLst>
                </a:endParaRPr>
              </a:p>
            </p:txBody>
          </p:sp>
        </p:grpSp>
      </p:grpSp>
    </p:spTree>
    <p:extLst>
      <p:ext uri="{BB962C8B-B14F-4D97-AF65-F5344CB8AC3E}">
        <p14:creationId xmlns:p14="http://schemas.microsoft.com/office/powerpoint/2010/main" val="24732445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4294967295"/>
          </p:nvPr>
        </p:nvSpPr>
        <p:spPr>
          <a:xfrm>
            <a:off x="7000875" y="6240463"/>
            <a:ext cx="1905000" cy="457200"/>
          </a:xfrm>
          <a:prstGeom prst="rect">
            <a:avLst/>
          </a:prstGeom>
        </p:spPr>
        <p:txBody>
          <a:bodyPr/>
          <a:lstStyle/>
          <a:p>
            <a:fld id="{F3EB9B9E-58A9-4BFE-BEC5-70C3A71DB01C}" type="slidenum">
              <a:rPr lang="en-US" altLang="ko-KR"/>
              <a:pPr/>
              <a:t>38</a:t>
            </a:fld>
            <a:endParaRPr lang="en-US" altLang="ko-KR" sz="1000" dirty="0"/>
          </a:p>
        </p:txBody>
      </p:sp>
      <p:sp>
        <p:nvSpPr>
          <p:cNvPr id="405506" name="Rectangle 2"/>
          <p:cNvSpPr>
            <a:spLocks noGrp="1" noChangeArrowheads="1"/>
          </p:cNvSpPr>
          <p:nvPr>
            <p:ph type="body" idx="1"/>
          </p:nvPr>
        </p:nvSpPr>
        <p:spPr>
          <a:xfrm>
            <a:off x="72008" y="1196975"/>
            <a:ext cx="5724128" cy="5472385"/>
          </a:xfrm>
        </p:spPr>
        <p:txBody>
          <a:bodyPr/>
          <a:lstStyle/>
          <a:p>
            <a:pPr marL="457200" indent="-457200"/>
            <a:r>
              <a:rPr lang="en-US" altLang="ko-KR" sz="2400" dirty="0" smtClean="0">
                <a:latin typeface="Arial" pitchFamily="34" charset="0"/>
              </a:rPr>
              <a:t>Standard way to pay toll charges for cars, parking charges etc.</a:t>
            </a:r>
            <a:endParaRPr lang="en-US" altLang="ko-KR" sz="2000" dirty="0">
              <a:latin typeface="Arial" pitchFamily="34" charset="0"/>
            </a:endParaRPr>
          </a:p>
          <a:p>
            <a:pPr marL="457200" indent="-457200"/>
            <a:r>
              <a:rPr lang="en-US" altLang="ko-KR" sz="2400" dirty="0" smtClean="0">
                <a:latin typeface="Arial" pitchFamily="34" charset="0"/>
              </a:rPr>
              <a:t>“Utility” type services</a:t>
            </a:r>
          </a:p>
          <a:p>
            <a:pPr marL="857250" lvl="1" indent="-457200"/>
            <a:r>
              <a:rPr lang="en-US" altLang="ko-KR" sz="2000" dirty="0" smtClean="0">
                <a:latin typeface="Arial" pitchFamily="34" charset="0"/>
              </a:rPr>
              <a:t>         : Control mechanisms for granting access to data</a:t>
            </a:r>
          </a:p>
          <a:p>
            <a:pPr marL="1257300" lvl="2" indent="-457200"/>
            <a:r>
              <a:rPr lang="en-US" altLang="ko-KR" dirty="0" smtClean="0">
                <a:latin typeface="Arial" pitchFamily="34" charset="0"/>
              </a:rPr>
              <a:t>Control who can access my data from car </a:t>
            </a:r>
          </a:p>
          <a:p>
            <a:pPr marL="857250" lvl="1" indent="-457200"/>
            <a:r>
              <a:rPr lang="en-US" altLang="ko-KR" sz="2000" dirty="0">
                <a:latin typeface="Arial" pitchFamily="34" charset="0"/>
              </a:rPr>
              <a:t> </a:t>
            </a:r>
            <a:r>
              <a:rPr lang="en-US" altLang="ko-KR" sz="2000" dirty="0" smtClean="0">
                <a:latin typeface="Arial" pitchFamily="34" charset="0"/>
              </a:rPr>
              <a:t>        : strategically important position in emergent battles to define and dominate the Web OS</a:t>
            </a:r>
          </a:p>
          <a:p>
            <a:pPr marL="1257300" lvl="2" indent="-457200"/>
            <a:r>
              <a:rPr lang="en-US" altLang="ko-KR" dirty="0" smtClean="0">
                <a:latin typeface="Arial" pitchFamily="34" charset="0"/>
              </a:rPr>
              <a:t>Who will be the clear winner? Commercially and technologically including standard</a:t>
            </a:r>
          </a:p>
          <a:p>
            <a:pPr marL="1257300" lvl="2" indent="-457200"/>
            <a:r>
              <a:rPr lang="en-US" altLang="ko-KR" dirty="0" smtClean="0">
                <a:latin typeface="Arial" pitchFamily="34" charset="0"/>
              </a:rPr>
              <a:t>Telco????</a:t>
            </a:r>
          </a:p>
          <a:p>
            <a:pPr marL="857250" lvl="1" indent="-457200"/>
            <a:r>
              <a:rPr lang="en-US" altLang="ko-KR" sz="2000" dirty="0" err="1" smtClean="0">
                <a:latin typeface="Arial" pitchFamily="34" charset="0"/>
              </a:rPr>
              <a:t>IoT</a:t>
            </a:r>
            <a:r>
              <a:rPr lang="en-US" altLang="ko-KR" sz="2000" dirty="0" smtClean="0">
                <a:latin typeface="Arial" pitchFamily="34" charset="0"/>
              </a:rPr>
              <a:t> =&gt; next Web, or Web 3.0?</a:t>
            </a:r>
          </a:p>
          <a:p>
            <a:pPr marL="857250" lvl="1" indent="-457200"/>
            <a:r>
              <a:rPr lang="en-US" altLang="ko-KR" sz="2000" dirty="0" smtClean="0">
                <a:latin typeface="Arial" pitchFamily="34" charset="0"/>
              </a:rPr>
              <a:t>Web3.0: </a:t>
            </a:r>
            <a:r>
              <a:rPr lang="en-US" altLang="ko-KR" sz="2000" dirty="0" err="1" smtClean="0">
                <a:latin typeface="Arial" pitchFamily="34" charset="0"/>
              </a:rPr>
              <a:t>IoT</a:t>
            </a:r>
            <a:r>
              <a:rPr lang="en-US" altLang="ko-KR" sz="2000" dirty="0" smtClean="0">
                <a:latin typeface="Arial" pitchFamily="34" charset="0"/>
              </a:rPr>
              <a:t> + α    ----</a:t>
            </a:r>
            <a:r>
              <a:rPr lang="en-US" altLang="ko-KR" sz="2000" dirty="0" smtClean="0">
                <a:latin typeface="Arial" pitchFamily="34" charset="0"/>
                <a:sym typeface="Wingdings"/>
              </a:rPr>
              <a:t> </a:t>
            </a:r>
            <a:r>
              <a:rPr lang="en-US" altLang="ko-KR" sz="2000" dirty="0" smtClean="0">
                <a:latin typeface="Arial" pitchFamily="34" charset="0"/>
              </a:rPr>
              <a:t>α is</a:t>
            </a:r>
          </a:p>
        </p:txBody>
      </p:sp>
      <p:sp>
        <p:nvSpPr>
          <p:cNvPr id="405507" name="Rectangle 3"/>
          <p:cNvSpPr>
            <a:spLocks noGrp="1" noChangeArrowheads="1"/>
          </p:cNvSpPr>
          <p:nvPr>
            <p:ph type="title"/>
          </p:nvPr>
        </p:nvSpPr>
        <p:spPr>
          <a:xfrm>
            <a:off x="684213" y="333375"/>
            <a:ext cx="7786687" cy="647700"/>
          </a:xfrm>
          <a:noFill/>
          <a:ln/>
        </p:spPr>
        <p:txBody>
          <a:bodyPr/>
          <a:lstStyle/>
          <a:p>
            <a:r>
              <a:rPr lang="en-US" altLang="ko-KR" dirty="0" smtClean="0">
                <a:latin typeface="Arial" pitchFamily="34" charset="0"/>
              </a:rPr>
              <a:t>Internet of Things</a:t>
            </a:r>
            <a:endParaRPr lang="en-US" altLang="ko-KR" dirty="0">
              <a:latin typeface="Arial" pitchFamily="34" charset="0"/>
            </a:endParaRPr>
          </a:p>
        </p:txBody>
      </p:sp>
      <p:grpSp>
        <p:nvGrpSpPr>
          <p:cNvPr id="59" name="Group 58"/>
          <p:cNvGrpSpPr/>
          <p:nvPr/>
        </p:nvGrpSpPr>
        <p:grpSpPr>
          <a:xfrm>
            <a:off x="5724128" y="1556792"/>
            <a:ext cx="3312368" cy="3888432"/>
            <a:chOff x="5724128" y="1844824"/>
            <a:chExt cx="3312368" cy="3888432"/>
          </a:xfrm>
        </p:grpSpPr>
        <p:grpSp>
          <p:nvGrpSpPr>
            <p:cNvPr id="6" name="Group 5"/>
            <p:cNvGrpSpPr/>
            <p:nvPr/>
          </p:nvGrpSpPr>
          <p:grpSpPr>
            <a:xfrm>
              <a:off x="5724128" y="1844824"/>
              <a:ext cx="3312368" cy="3888432"/>
              <a:chOff x="5724128" y="1844824"/>
              <a:chExt cx="3312368" cy="3888432"/>
            </a:xfrm>
          </p:grpSpPr>
          <p:sp>
            <p:nvSpPr>
              <p:cNvPr id="2" name="Cloud 1"/>
              <p:cNvSpPr/>
              <p:nvPr/>
            </p:nvSpPr>
            <p:spPr bwMode="auto">
              <a:xfrm>
                <a:off x="5796136" y="3068960"/>
                <a:ext cx="3240360" cy="2664296"/>
              </a:xfrm>
              <a:prstGeom prst="cloud">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400" b="0" i="0" u="none" strike="noStrike" cap="none" normalizeH="0" baseline="0" smtClean="0">
                  <a:ln>
                    <a:noFill/>
                  </a:ln>
                  <a:solidFill>
                    <a:schemeClr val="tx1"/>
                  </a:solidFill>
                  <a:effectLst/>
                  <a:latin typeface="Arial" charset="0"/>
                  <a:ea typeface="굴림" pitchFamily="50" charset="-127"/>
                </a:endParaRPr>
              </a:p>
            </p:txBody>
          </p:sp>
          <p:sp>
            <p:nvSpPr>
              <p:cNvPr id="15" name="Rectangle 14"/>
              <p:cNvSpPr/>
              <p:nvPr/>
            </p:nvSpPr>
            <p:spPr bwMode="auto">
              <a:xfrm>
                <a:off x="5940152" y="2636912"/>
                <a:ext cx="2952328" cy="720080"/>
              </a:xfrm>
              <a:prstGeom prst="rect">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400" b="0" i="0" u="none" strike="noStrike" cap="none" normalizeH="0" baseline="0" smtClean="0">
                  <a:ln>
                    <a:noFill/>
                  </a:ln>
                  <a:solidFill>
                    <a:schemeClr val="tx1"/>
                  </a:solidFill>
                  <a:effectLst/>
                  <a:latin typeface="Arial" charset="0"/>
                  <a:ea typeface="굴림" pitchFamily="50" charset="-127"/>
                </a:endParaRPr>
              </a:p>
            </p:txBody>
          </p:sp>
          <p:sp>
            <p:nvSpPr>
              <p:cNvPr id="18" name="TextBox 17"/>
              <p:cNvSpPr txBox="1"/>
              <p:nvPr/>
            </p:nvSpPr>
            <p:spPr>
              <a:xfrm>
                <a:off x="6948264" y="2564904"/>
                <a:ext cx="1728192" cy="307777"/>
              </a:xfrm>
              <a:prstGeom prst="rect">
                <a:avLst/>
              </a:prstGeom>
              <a:noFill/>
            </p:spPr>
            <p:txBody>
              <a:bodyPr wrap="square" rtlCol="0">
                <a:spAutoFit/>
              </a:bodyPr>
              <a:lstStyle/>
              <a:p>
                <a:r>
                  <a:rPr lang="en-US" sz="1400" dirty="0" smtClean="0"/>
                  <a:t>Web OS</a:t>
                </a:r>
                <a:endParaRPr lang="en-US" sz="1400" dirty="0"/>
              </a:p>
            </p:txBody>
          </p:sp>
          <p:grpSp>
            <p:nvGrpSpPr>
              <p:cNvPr id="23" name="Group 22"/>
              <p:cNvGrpSpPr/>
              <p:nvPr/>
            </p:nvGrpSpPr>
            <p:grpSpPr>
              <a:xfrm>
                <a:off x="5868144" y="1844824"/>
                <a:ext cx="3168352" cy="648072"/>
                <a:chOff x="5436096" y="1700808"/>
                <a:chExt cx="3528392" cy="504056"/>
              </a:xfrm>
            </p:grpSpPr>
            <p:grpSp>
              <p:nvGrpSpPr>
                <p:cNvPr id="24" name="Group 23"/>
                <p:cNvGrpSpPr/>
                <p:nvPr/>
              </p:nvGrpSpPr>
              <p:grpSpPr>
                <a:xfrm>
                  <a:off x="5436096" y="1700808"/>
                  <a:ext cx="1080120" cy="504056"/>
                  <a:chOff x="5436096" y="1700808"/>
                  <a:chExt cx="1080120" cy="504056"/>
                </a:xfrm>
              </p:grpSpPr>
              <p:sp>
                <p:nvSpPr>
                  <p:cNvPr id="35" name="Rectangle 34"/>
                  <p:cNvSpPr/>
                  <p:nvPr/>
                </p:nvSpPr>
                <p:spPr bwMode="auto">
                  <a:xfrm>
                    <a:off x="5652120" y="1700808"/>
                    <a:ext cx="864096" cy="504056"/>
                  </a:xfrm>
                  <a:prstGeom prst="rect">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400" b="0" i="0" u="none" strike="noStrike" cap="none" normalizeH="0" baseline="0" smtClean="0">
                      <a:ln>
                        <a:noFill/>
                      </a:ln>
                      <a:solidFill>
                        <a:schemeClr val="tx1"/>
                      </a:solidFill>
                      <a:effectLst/>
                      <a:latin typeface="Arial" charset="0"/>
                      <a:ea typeface="굴림" pitchFamily="50" charset="-127"/>
                    </a:endParaRPr>
                  </a:p>
                </p:txBody>
              </p:sp>
              <p:sp>
                <p:nvSpPr>
                  <p:cNvPr id="36" name="TextBox 35"/>
                  <p:cNvSpPr txBox="1"/>
                  <p:nvPr/>
                </p:nvSpPr>
                <p:spPr>
                  <a:xfrm>
                    <a:off x="5940152" y="1772816"/>
                    <a:ext cx="576064" cy="239382"/>
                  </a:xfrm>
                  <a:prstGeom prst="rect">
                    <a:avLst/>
                  </a:prstGeom>
                  <a:noFill/>
                </p:spPr>
                <p:txBody>
                  <a:bodyPr wrap="square" rtlCol="0">
                    <a:spAutoFit/>
                  </a:bodyPr>
                  <a:lstStyle/>
                  <a:p>
                    <a:r>
                      <a:rPr lang="en-US" sz="1400" dirty="0" smtClean="0"/>
                      <a:t>app</a:t>
                    </a:r>
                    <a:endParaRPr lang="en-US" sz="1400" dirty="0"/>
                  </a:p>
                </p:txBody>
              </p:sp>
              <p:sp>
                <p:nvSpPr>
                  <p:cNvPr id="37" name="Rectangle 36"/>
                  <p:cNvSpPr/>
                  <p:nvPr/>
                </p:nvSpPr>
                <p:spPr bwMode="auto">
                  <a:xfrm>
                    <a:off x="5436096" y="1772816"/>
                    <a:ext cx="360040" cy="144016"/>
                  </a:xfrm>
                  <a:prstGeom prst="rect">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400" b="0" i="0" u="none" strike="noStrike" cap="none" normalizeH="0" baseline="0" smtClean="0">
                      <a:ln>
                        <a:noFill/>
                      </a:ln>
                      <a:solidFill>
                        <a:schemeClr val="tx1"/>
                      </a:solidFill>
                      <a:effectLst/>
                      <a:latin typeface="Arial" charset="0"/>
                      <a:ea typeface="굴림" pitchFamily="50" charset="-127"/>
                    </a:endParaRPr>
                  </a:p>
                </p:txBody>
              </p:sp>
              <p:sp>
                <p:nvSpPr>
                  <p:cNvPr id="38" name="Rectangle 37"/>
                  <p:cNvSpPr/>
                  <p:nvPr/>
                </p:nvSpPr>
                <p:spPr bwMode="auto">
                  <a:xfrm>
                    <a:off x="5436096" y="1988840"/>
                    <a:ext cx="360040" cy="144016"/>
                  </a:xfrm>
                  <a:prstGeom prst="rect">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400" b="0" i="0" u="none" strike="noStrike" cap="none" normalizeH="0" baseline="0" smtClean="0">
                      <a:ln>
                        <a:noFill/>
                      </a:ln>
                      <a:solidFill>
                        <a:schemeClr val="tx1"/>
                      </a:solidFill>
                      <a:effectLst/>
                      <a:latin typeface="Arial" charset="0"/>
                      <a:ea typeface="굴림" pitchFamily="50" charset="-127"/>
                    </a:endParaRPr>
                  </a:p>
                </p:txBody>
              </p:sp>
            </p:grpSp>
            <p:grpSp>
              <p:nvGrpSpPr>
                <p:cNvPr id="25" name="Group 24"/>
                <p:cNvGrpSpPr/>
                <p:nvPr/>
              </p:nvGrpSpPr>
              <p:grpSpPr>
                <a:xfrm>
                  <a:off x="6660232" y="1700808"/>
                  <a:ext cx="1080120" cy="504056"/>
                  <a:chOff x="5436096" y="1700808"/>
                  <a:chExt cx="1080120" cy="504056"/>
                </a:xfrm>
              </p:grpSpPr>
              <p:sp>
                <p:nvSpPr>
                  <p:cNvPr id="31" name="Rectangle 30"/>
                  <p:cNvSpPr/>
                  <p:nvPr/>
                </p:nvSpPr>
                <p:spPr bwMode="auto">
                  <a:xfrm>
                    <a:off x="5652120" y="1700808"/>
                    <a:ext cx="864096" cy="504056"/>
                  </a:xfrm>
                  <a:prstGeom prst="rect">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400" b="0" i="0" u="none" strike="noStrike" cap="none" normalizeH="0" baseline="0" smtClean="0">
                      <a:ln>
                        <a:noFill/>
                      </a:ln>
                      <a:solidFill>
                        <a:schemeClr val="tx1"/>
                      </a:solidFill>
                      <a:effectLst/>
                      <a:latin typeface="Arial" charset="0"/>
                      <a:ea typeface="굴림" pitchFamily="50" charset="-127"/>
                    </a:endParaRPr>
                  </a:p>
                </p:txBody>
              </p:sp>
              <p:sp>
                <p:nvSpPr>
                  <p:cNvPr id="32" name="TextBox 31"/>
                  <p:cNvSpPr txBox="1"/>
                  <p:nvPr/>
                </p:nvSpPr>
                <p:spPr>
                  <a:xfrm>
                    <a:off x="5940152" y="1772816"/>
                    <a:ext cx="576064" cy="239382"/>
                  </a:xfrm>
                  <a:prstGeom prst="rect">
                    <a:avLst/>
                  </a:prstGeom>
                  <a:noFill/>
                </p:spPr>
                <p:txBody>
                  <a:bodyPr wrap="square" rtlCol="0">
                    <a:spAutoFit/>
                  </a:bodyPr>
                  <a:lstStyle/>
                  <a:p>
                    <a:r>
                      <a:rPr lang="en-US" sz="1400" dirty="0" smtClean="0"/>
                      <a:t>app</a:t>
                    </a:r>
                    <a:endParaRPr lang="en-US" sz="1400" dirty="0"/>
                  </a:p>
                </p:txBody>
              </p:sp>
              <p:sp>
                <p:nvSpPr>
                  <p:cNvPr id="33" name="Rectangle 32"/>
                  <p:cNvSpPr/>
                  <p:nvPr/>
                </p:nvSpPr>
                <p:spPr bwMode="auto">
                  <a:xfrm>
                    <a:off x="5436096" y="1772816"/>
                    <a:ext cx="360040" cy="144016"/>
                  </a:xfrm>
                  <a:prstGeom prst="rect">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400" b="0" i="0" u="none" strike="noStrike" cap="none" normalizeH="0" baseline="0" smtClean="0">
                      <a:ln>
                        <a:noFill/>
                      </a:ln>
                      <a:solidFill>
                        <a:schemeClr val="tx1"/>
                      </a:solidFill>
                      <a:effectLst/>
                      <a:latin typeface="Arial" charset="0"/>
                      <a:ea typeface="굴림" pitchFamily="50" charset="-127"/>
                    </a:endParaRPr>
                  </a:p>
                </p:txBody>
              </p:sp>
              <p:sp>
                <p:nvSpPr>
                  <p:cNvPr id="34" name="Rectangle 33"/>
                  <p:cNvSpPr/>
                  <p:nvPr/>
                </p:nvSpPr>
                <p:spPr bwMode="auto">
                  <a:xfrm>
                    <a:off x="5436096" y="1988840"/>
                    <a:ext cx="360040" cy="144016"/>
                  </a:xfrm>
                  <a:prstGeom prst="rect">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400" b="0" i="0" u="none" strike="noStrike" cap="none" normalizeH="0" baseline="0" smtClean="0">
                      <a:ln>
                        <a:noFill/>
                      </a:ln>
                      <a:solidFill>
                        <a:schemeClr val="tx1"/>
                      </a:solidFill>
                      <a:effectLst/>
                      <a:latin typeface="Arial" charset="0"/>
                      <a:ea typeface="굴림" pitchFamily="50" charset="-127"/>
                    </a:endParaRPr>
                  </a:p>
                </p:txBody>
              </p:sp>
            </p:grpSp>
            <p:grpSp>
              <p:nvGrpSpPr>
                <p:cNvPr id="26" name="Group 25"/>
                <p:cNvGrpSpPr/>
                <p:nvPr/>
              </p:nvGrpSpPr>
              <p:grpSpPr>
                <a:xfrm>
                  <a:off x="7884368" y="1700808"/>
                  <a:ext cx="1080120" cy="504056"/>
                  <a:chOff x="5436096" y="1700808"/>
                  <a:chExt cx="1080120" cy="504056"/>
                </a:xfrm>
              </p:grpSpPr>
              <p:sp>
                <p:nvSpPr>
                  <p:cNvPr id="27" name="Rectangle 26"/>
                  <p:cNvSpPr/>
                  <p:nvPr/>
                </p:nvSpPr>
                <p:spPr bwMode="auto">
                  <a:xfrm>
                    <a:off x="5652120" y="1700808"/>
                    <a:ext cx="864096" cy="504056"/>
                  </a:xfrm>
                  <a:prstGeom prst="rect">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400" b="0" i="0" u="none" strike="noStrike" cap="none" normalizeH="0" baseline="0" smtClean="0">
                      <a:ln>
                        <a:noFill/>
                      </a:ln>
                      <a:solidFill>
                        <a:schemeClr val="tx1"/>
                      </a:solidFill>
                      <a:effectLst/>
                      <a:latin typeface="Arial" charset="0"/>
                      <a:ea typeface="굴림" pitchFamily="50" charset="-127"/>
                    </a:endParaRPr>
                  </a:p>
                </p:txBody>
              </p:sp>
              <p:sp>
                <p:nvSpPr>
                  <p:cNvPr id="28" name="TextBox 27"/>
                  <p:cNvSpPr txBox="1"/>
                  <p:nvPr/>
                </p:nvSpPr>
                <p:spPr>
                  <a:xfrm>
                    <a:off x="5940152" y="1772816"/>
                    <a:ext cx="576064" cy="239382"/>
                  </a:xfrm>
                  <a:prstGeom prst="rect">
                    <a:avLst/>
                  </a:prstGeom>
                  <a:noFill/>
                </p:spPr>
                <p:txBody>
                  <a:bodyPr wrap="square" rtlCol="0">
                    <a:spAutoFit/>
                  </a:bodyPr>
                  <a:lstStyle/>
                  <a:p>
                    <a:r>
                      <a:rPr lang="en-US" sz="1400" dirty="0" smtClean="0"/>
                      <a:t>app</a:t>
                    </a:r>
                    <a:endParaRPr lang="en-US" sz="1400" dirty="0"/>
                  </a:p>
                </p:txBody>
              </p:sp>
              <p:sp>
                <p:nvSpPr>
                  <p:cNvPr id="29" name="Rectangle 28"/>
                  <p:cNvSpPr/>
                  <p:nvPr/>
                </p:nvSpPr>
                <p:spPr bwMode="auto">
                  <a:xfrm>
                    <a:off x="5436096" y="1772816"/>
                    <a:ext cx="360040" cy="144016"/>
                  </a:xfrm>
                  <a:prstGeom prst="rect">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400" b="0" i="0" u="none" strike="noStrike" cap="none" normalizeH="0" baseline="0" smtClean="0">
                      <a:ln>
                        <a:noFill/>
                      </a:ln>
                      <a:solidFill>
                        <a:schemeClr val="tx1"/>
                      </a:solidFill>
                      <a:effectLst/>
                      <a:latin typeface="Arial" charset="0"/>
                      <a:ea typeface="굴림" pitchFamily="50" charset="-127"/>
                    </a:endParaRPr>
                  </a:p>
                </p:txBody>
              </p:sp>
              <p:sp>
                <p:nvSpPr>
                  <p:cNvPr id="30" name="Rectangle 29"/>
                  <p:cNvSpPr/>
                  <p:nvPr/>
                </p:nvSpPr>
                <p:spPr bwMode="auto">
                  <a:xfrm>
                    <a:off x="5436096" y="1988840"/>
                    <a:ext cx="360040" cy="144016"/>
                  </a:xfrm>
                  <a:prstGeom prst="rect">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400" b="0" i="0" u="none" strike="noStrike" cap="none" normalizeH="0" baseline="0" smtClean="0">
                      <a:ln>
                        <a:noFill/>
                      </a:ln>
                      <a:solidFill>
                        <a:schemeClr val="tx1"/>
                      </a:solidFill>
                      <a:effectLst/>
                      <a:latin typeface="Arial" charset="0"/>
                      <a:ea typeface="굴림" pitchFamily="50" charset="-127"/>
                    </a:endParaRPr>
                  </a:p>
                </p:txBody>
              </p:sp>
            </p:grpSp>
          </p:grpSp>
          <p:sp>
            <p:nvSpPr>
              <p:cNvPr id="3" name="Rounded Rectangle 2"/>
              <p:cNvSpPr/>
              <p:nvPr/>
            </p:nvSpPr>
            <p:spPr bwMode="auto">
              <a:xfrm>
                <a:off x="6228184" y="2996952"/>
                <a:ext cx="576064" cy="288032"/>
              </a:xfrm>
              <a:prstGeom prst="roundRect">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400" b="0" i="0" u="none" strike="noStrike" cap="none" normalizeH="0" baseline="0" smtClean="0">
                  <a:ln>
                    <a:noFill/>
                  </a:ln>
                  <a:solidFill>
                    <a:schemeClr val="tx1"/>
                  </a:solidFill>
                  <a:effectLst/>
                  <a:latin typeface="Arial" charset="0"/>
                  <a:ea typeface="굴림" pitchFamily="50" charset="-127"/>
                </a:endParaRPr>
              </a:p>
            </p:txBody>
          </p:sp>
          <p:sp>
            <p:nvSpPr>
              <p:cNvPr id="5" name="TextBox 4"/>
              <p:cNvSpPr txBox="1"/>
              <p:nvPr/>
            </p:nvSpPr>
            <p:spPr>
              <a:xfrm>
                <a:off x="6372200" y="2924944"/>
                <a:ext cx="288032" cy="307777"/>
              </a:xfrm>
              <a:prstGeom prst="rect">
                <a:avLst/>
              </a:prstGeom>
              <a:noFill/>
            </p:spPr>
            <p:txBody>
              <a:bodyPr wrap="square" rtlCol="0">
                <a:spAutoFit/>
              </a:bodyPr>
              <a:lstStyle/>
              <a:p>
                <a:r>
                  <a:rPr lang="en-US" sz="1400" dirty="0" smtClean="0"/>
                  <a:t>?</a:t>
                </a:r>
                <a:endParaRPr lang="en-US" sz="1400" dirty="0"/>
              </a:p>
            </p:txBody>
          </p:sp>
          <p:sp>
            <p:nvSpPr>
              <p:cNvPr id="39" name="Rounded Rectangle 38"/>
              <p:cNvSpPr/>
              <p:nvPr/>
            </p:nvSpPr>
            <p:spPr bwMode="auto">
              <a:xfrm>
                <a:off x="7164288" y="2996952"/>
                <a:ext cx="576064" cy="288032"/>
              </a:xfrm>
              <a:prstGeom prst="roundRect">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400" b="0" i="0" u="none" strike="noStrike" cap="none" normalizeH="0" baseline="0" smtClean="0">
                  <a:ln>
                    <a:noFill/>
                  </a:ln>
                  <a:solidFill>
                    <a:schemeClr val="tx1"/>
                  </a:solidFill>
                  <a:effectLst/>
                  <a:latin typeface="Arial" charset="0"/>
                  <a:ea typeface="굴림" pitchFamily="50" charset="-127"/>
                </a:endParaRPr>
              </a:p>
            </p:txBody>
          </p:sp>
          <p:sp>
            <p:nvSpPr>
              <p:cNvPr id="40" name="TextBox 39"/>
              <p:cNvSpPr txBox="1"/>
              <p:nvPr/>
            </p:nvSpPr>
            <p:spPr>
              <a:xfrm>
                <a:off x="7308304" y="2924944"/>
                <a:ext cx="288032" cy="307777"/>
              </a:xfrm>
              <a:prstGeom prst="rect">
                <a:avLst/>
              </a:prstGeom>
              <a:noFill/>
            </p:spPr>
            <p:txBody>
              <a:bodyPr wrap="square" rtlCol="0">
                <a:spAutoFit/>
              </a:bodyPr>
              <a:lstStyle/>
              <a:p>
                <a:r>
                  <a:rPr lang="en-US" sz="1400" dirty="0" smtClean="0"/>
                  <a:t>?</a:t>
                </a:r>
                <a:endParaRPr lang="en-US" sz="1400" dirty="0"/>
              </a:p>
            </p:txBody>
          </p:sp>
          <p:sp>
            <p:nvSpPr>
              <p:cNvPr id="41" name="Rounded Rectangle 40"/>
              <p:cNvSpPr/>
              <p:nvPr/>
            </p:nvSpPr>
            <p:spPr bwMode="auto">
              <a:xfrm>
                <a:off x="8100392" y="2996952"/>
                <a:ext cx="576064" cy="288032"/>
              </a:xfrm>
              <a:prstGeom prst="roundRect">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400" b="0" i="0" u="none" strike="noStrike" cap="none" normalizeH="0" baseline="0" smtClean="0">
                  <a:ln>
                    <a:noFill/>
                  </a:ln>
                  <a:solidFill>
                    <a:schemeClr val="tx1"/>
                  </a:solidFill>
                  <a:effectLst/>
                  <a:latin typeface="Arial" charset="0"/>
                  <a:ea typeface="굴림" pitchFamily="50" charset="-127"/>
                </a:endParaRPr>
              </a:p>
            </p:txBody>
          </p:sp>
          <p:sp>
            <p:nvSpPr>
              <p:cNvPr id="42" name="TextBox 41"/>
              <p:cNvSpPr txBox="1"/>
              <p:nvPr/>
            </p:nvSpPr>
            <p:spPr>
              <a:xfrm>
                <a:off x="8244408" y="2924944"/>
                <a:ext cx="288032" cy="307777"/>
              </a:xfrm>
              <a:prstGeom prst="rect">
                <a:avLst/>
              </a:prstGeom>
              <a:noFill/>
            </p:spPr>
            <p:txBody>
              <a:bodyPr wrap="square" rtlCol="0">
                <a:spAutoFit/>
              </a:bodyPr>
              <a:lstStyle/>
              <a:p>
                <a:r>
                  <a:rPr lang="en-US" sz="1400" dirty="0" smtClean="0"/>
                  <a:t>?</a:t>
                </a:r>
                <a:endParaRPr lang="en-US" sz="1400" dirty="0"/>
              </a:p>
            </p:txBody>
          </p:sp>
          <p:pic>
            <p:nvPicPr>
              <p:cNvPr id="43" name="Picture 42"/>
              <p:cNvPicPr>
                <a:picLocks noChangeAspect="1"/>
              </p:cNvPicPr>
              <p:nvPr/>
            </p:nvPicPr>
            <p:blipFill>
              <a:blip r:embed="rId2"/>
              <a:stretch>
                <a:fillRect/>
              </a:stretch>
            </p:blipFill>
            <p:spPr>
              <a:xfrm>
                <a:off x="5724128" y="4026604"/>
                <a:ext cx="1162310" cy="617240"/>
              </a:xfrm>
              <a:prstGeom prst="rect">
                <a:avLst/>
              </a:prstGeom>
            </p:spPr>
          </p:pic>
          <p:grpSp>
            <p:nvGrpSpPr>
              <p:cNvPr id="44" name="Group 43"/>
              <p:cNvGrpSpPr/>
              <p:nvPr/>
            </p:nvGrpSpPr>
            <p:grpSpPr>
              <a:xfrm>
                <a:off x="6456622" y="4211796"/>
                <a:ext cx="741534" cy="482570"/>
                <a:chOff x="6638778" y="4869160"/>
                <a:chExt cx="741534" cy="482570"/>
              </a:xfrm>
            </p:grpSpPr>
            <p:pic>
              <p:nvPicPr>
                <p:cNvPr id="45" name="Picture 44"/>
                <p:cNvPicPr>
                  <a:picLocks noChangeAspect="1"/>
                </p:cNvPicPr>
                <p:nvPr/>
              </p:nvPicPr>
              <p:blipFill>
                <a:blip r:embed="rId3"/>
                <a:stretch>
                  <a:fillRect/>
                </a:stretch>
              </p:blipFill>
              <p:spPr>
                <a:xfrm>
                  <a:off x="6707220" y="4869160"/>
                  <a:ext cx="432048" cy="432048"/>
                </a:xfrm>
                <a:prstGeom prst="rect">
                  <a:avLst/>
                </a:prstGeom>
              </p:spPr>
            </p:pic>
            <p:sp>
              <p:nvSpPr>
                <p:cNvPr id="46" name="Rectangle 45"/>
                <p:cNvSpPr/>
                <p:nvPr/>
              </p:nvSpPr>
              <p:spPr>
                <a:xfrm>
                  <a:off x="6638778" y="5013176"/>
                  <a:ext cx="741534" cy="338554"/>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b="1" spc="50" dirty="0" smtClean="0">
                      <a:ln w="11430"/>
                      <a:solidFill>
                        <a:srgbClr val="000090"/>
                      </a:solidFill>
                      <a:effectLst>
                        <a:outerShdw blurRad="76200" dist="50800" dir="5400000" algn="tl" rotWithShape="0">
                          <a:srgbClr val="000000">
                            <a:alpha val="65000"/>
                          </a:srgbClr>
                        </a:outerShdw>
                      </a:effectLst>
                    </a:rPr>
                    <a:t>API</a:t>
                  </a:r>
                  <a:endParaRPr lang="en-US" b="1" spc="50" dirty="0">
                    <a:ln w="11430"/>
                    <a:solidFill>
                      <a:srgbClr val="000090"/>
                    </a:solidFill>
                    <a:effectLst>
                      <a:outerShdw blurRad="76200" dist="50800" dir="5400000" algn="tl" rotWithShape="0">
                        <a:srgbClr val="000000">
                          <a:alpha val="65000"/>
                        </a:srgbClr>
                      </a:outerShdw>
                    </a:effectLst>
                  </a:endParaRPr>
                </a:p>
              </p:txBody>
            </p:sp>
          </p:grpSp>
          <p:pic>
            <p:nvPicPr>
              <p:cNvPr id="47" name="Picture 46"/>
              <p:cNvPicPr>
                <a:picLocks noChangeAspect="1"/>
              </p:cNvPicPr>
              <p:nvPr/>
            </p:nvPicPr>
            <p:blipFill>
              <a:blip r:embed="rId4"/>
              <a:stretch>
                <a:fillRect/>
              </a:stretch>
            </p:blipFill>
            <p:spPr>
              <a:xfrm>
                <a:off x="6948264" y="4499828"/>
                <a:ext cx="918599" cy="1202060"/>
              </a:xfrm>
              <a:prstGeom prst="rect">
                <a:avLst/>
              </a:prstGeom>
            </p:spPr>
          </p:pic>
          <p:pic>
            <p:nvPicPr>
              <p:cNvPr id="48" name="Picture 47"/>
              <p:cNvPicPr>
                <a:picLocks noChangeAspect="1"/>
              </p:cNvPicPr>
              <p:nvPr/>
            </p:nvPicPr>
            <p:blipFill>
              <a:blip r:embed="rId5"/>
              <a:stretch>
                <a:fillRect/>
              </a:stretch>
            </p:blipFill>
            <p:spPr>
              <a:xfrm>
                <a:off x="7965752" y="3863488"/>
                <a:ext cx="702320" cy="780356"/>
              </a:xfrm>
              <a:prstGeom prst="rect">
                <a:avLst/>
              </a:prstGeom>
            </p:spPr>
          </p:pic>
          <p:grpSp>
            <p:nvGrpSpPr>
              <p:cNvPr id="49" name="Group 48"/>
              <p:cNvGrpSpPr/>
              <p:nvPr/>
            </p:nvGrpSpPr>
            <p:grpSpPr>
              <a:xfrm>
                <a:off x="8294962" y="4283804"/>
                <a:ext cx="741534" cy="482570"/>
                <a:chOff x="6638778" y="4869160"/>
                <a:chExt cx="741534" cy="482570"/>
              </a:xfrm>
            </p:grpSpPr>
            <p:pic>
              <p:nvPicPr>
                <p:cNvPr id="50" name="Picture 49"/>
                <p:cNvPicPr>
                  <a:picLocks noChangeAspect="1"/>
                </p:cNvPicPr>
                <p:nvPr/>
              </p:nvPicPr>
              <p:blipFill>
                <a:blip r:embed="rId3"/>
                <a:stretch>
                  <a:fillRect/>
                </a:stretch>
              </p:blipFill>
              <p:spPr>
                <a:xfrm>
                  <a:off x="6707220" y="4869160"/>
                  <a:ext cx="432048" cy="432048"/>
                </a:xfrm>
                <a:prstGeom prst="rect">
                  <a:avLst/>
                </a:prstGeom>
              </p:spPr>
            </p:pic>
            <p:sp>
              <p:nvSpPr>
                <p:cNvPr id="51" name="Rectangle 50"/>
                <p:cNvSpPr/>
                <p:nvPr/>
              </p:nvSpPr>
              <p:spPr>
                <a:xfrm>
                  <a:off x="6638778" y="5013176"/>
                  <a:ext cx="741534" cy="338554"/>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b="1" spc="50" dirty="0" smtClean="0">
                      <a:ln w="11430"/>
                      <a:solidFill>
                        <a:srgbClr val="000090"/>
                      </a:solidFill>
                      <a:effectLst>
                        <a:outerShdw blurRad="76200" dist="50800" dir="5400000" algn="tl" rotWithShape="0">
                          <a:srgbClr val="000000">
                            <a:alpha val="65000"/>
                          </a:srgbClr>
                        </a:outerShdw>
                      </a:effectLst>
                    </a:rPr>
                    <a:t>API</a:t>
                  </a:r>
                  <a:endParaRPr lang="en-US" b="1" spc="50" dirty="0">
                    <a:ln w="11430"/>
                    <a:solidFill>
                      <a:srgbClr val="000090"/>
                    </a:solidFill>
                    <a:effectLst>
                      <a:outerShdw blurRad="76200" dist="50800" dir="5400000" algn="tl" rotWithShape="0">
                        <a:srgbClr val="000000">
                          <a:alpha val="65000"/>
                        </a:srgbClr>
                      </a:outerShdw>
                    </a:effectLst>
                  </a:endParaRPr>
                </a:p>
              </p:txBody>
            </p:sp>
          </p:grpSp>
          <p:grpSp>
            <p:nvGrpSpPr>
              <p:cNvPr id="52" name="Group 51"/>
              <p:cNvGrpSpPr/>
              <p:nvPr/>
            </p:nvGrpSpPr>
            <p:grpSpPr>
              <a:xfrm>
                <a:off x="7380312" y="5219908"/>
                <a:ext cx="741534" cy="482570"/>
                <a:chOff x="6638778" y="4869160"/>
                <a:chExt cx="741534" cy="482570"/>
              </a:xfrm>
            </p:grpSpPr>
            <p:pic>
              <p:nvPicPr>
                <p:cNvPr id="53" name="Picture 52"/>
                <p:cNvPicPr>
                  <a:picLocks noChangeAspect="1"/>
                </p:cNvPicPr>
                <p:nvPr/>
              </p:nvPicPr>
              <p:blipFill>
                <a:blip r:embed="rId3"/>
                <a:stretch>
                  <a:fillRect/>
                </a:stretch>
              </p:blipFill>
              <p:spPr>
                <a:xfrm>
                  <a:off x="6707220" y="4869160"/>
                  <a:ext cx="432048" cy="432048"/>
                </a:xfrm>
                <a:prstGeom prst="rect">
                  <a:avLst/>
                </a:prstGeom>
              </p:spPr>
            </p:pic>
            <p:sp>
              <p:nvSpPr>
                <p:cNvPr id="54" name="Rectangle 53"/>
                <p:cNvSpPr/>
                <p:nvPr/>
              </p:nvSpPr>
              <p:spPr>
                <a:xfrm>
                  <a:off x="6638778" y="5013176"/>
                  <a:ext cx="741534" cy="338554"/>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b="1" spc="50" dirty="0" smtClean="0">
                      <a:ln w="11430"/>
                      <a:solidFill>
                        <a:srgbClr val="000090"/>
                      </a:solidFill>
                      <a:effectLst>
                        <a:outerShdw blurRad="76200" dist="50800" dir="5400000" algn="tl" rotWithShape="0">
                          <a:srgbClr val="000000">
                            <a:alpha val="65000"/>
                          </a:srgbClr>
                        </a:outerShdw>
                      </a:effectLst>
                    </a:rPr>
                    <a:t>API</a:t>
                  </a:r>
                  <a:endParaRPr lang="en-US" b="1" spc="50" dirty="0">
                    <a:ln w="11430"/>
                    <a:solidFill>
                      <a:srgbClr val="000090"/>
                    </a:solidFill>
                    <a:effectLst>
                      <a:outerShdw blurRad="76200" dist="50800" dir="5400000" algn="tl" rotWithShape="0">
                        <a:srgbClr val="000000">
                          <a:alpha val="65000"/>
                        </a:srgbClr>
                      </a:outerShdw>
                    </a:effectLst>
                  </a:endParaRPr>
                </a:p>
              </p:txBody>
            </p:sp>
          </p:grpSp>
        </p:grpSp>
        <p:cxnSp>
          <p:nvCxnSpPr>
            <p:cNvPr id="8" name="Curved Connector 7"/>
            <p:cNvCxnSpPr>
              <a:stCxn id="5" idx="2"/>
            </p:cNvCxnSpPr>
            <p:nvPr/>
          </p:nvCxnSpPr>
          <p:spPr bwMode="auto">
            <a:xfrm rot="5400000">
              <a:off x="6022033" y="3510880"/>
              <a:ext cx="772343" cy="216024"/>
            </a:xfrm>
            <a:prstGeom prst="curvedConnector3">
              <a:avLst/>
            </a:prstGeom>
            <a:solidFill>
              <a:schemeClr val="accent1"/>
            </a:solidFill>
            <a:ln w="12700" cap="flat" cmpd="sng" algn="ctr">
              <a:solidFill>
                <a:schemeClr val="tx1"/>
              </a:solidFill>
              <a:prstDash val="solid"/>
              <a:round/>
              <a:headEnd type="none" w="sm" len="sm"/>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Curved Connector 55"/>
            <p:cNvCxnSpPr/>
            <p:nvPr/>
          </p:nvCxnSpPr>
          <p:spPr bwMode="auto">
            <a:xfrm rot="5400000">
              <a:off x="6613485" y="3886309"/>
              <a:ext cx="1533654" cy="288032"/>
            </a:xfrm>
            <a:prstGeom prst="curvedConnector3">
              <a:avLst/>
            </a:prstGeom>
            <a:solidFill>
              <a:schemeClr val="accent1"/>
            </a:solidFill>
            <a:ln w="12700" cap="flat" cmpd="sng" algn="ctr">
              <a:solidFill>
                <a:schemeClr val="tx1"/>
              </a:solidFill>
              <a:prstDash val="solid"/>
              <a:round/>
              <a:headEnd type="none" w="sm" len="sm"/>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Curved Connector 57"/>
            <p:cNvCxnSpPr/>
            <p:nvPr/>
          </p:nvCxnSpPr>
          <p:spPr bwMode="auto">
            <a:xfrm rot="16200000" flipH="1">
              <a:off x="8100392" y="3501008"/>
              <a:ext cx="720080" cy="144016"/>
            </a:xfrm>
            <a:prstGeom prst="curvedConnector3">
              <a:avLst/>
            </a:prstGeom>
            <a:solidFill>
              <a:schemeClr val="accent1"/>
            </a:solidFill>
            <a:ln w="12700" cap="flat" cmpd="sng" algn="ctr">
              <a:solidFill>
                <a:schemeClr val="tx1"/>
              </a:solidFill>
              <a:prstDash val="solid"/>
              <a:round/>
              <a:headEnd type="none" w="sm" len="sm"/>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60" name="Group 59"/>
          <p:cNvGrpSpPr/>
          <p:nvPr/>
        </p:nvGrpSpPr>
        <p:grpSpPr>
          <a:xfrm>
            <a:off x="971600" y="3429000"/>
            <a:ext cx="576064" cy="360040"/>
            <a:chOff x="539552" y="4725144"/>
            <a:chExt cx="576064" cy="360040"/>
          </a:xfrm>
        </p:grpSpPr>
        <p:sp>
          <p:nvSpPr>
            <p:cNvPr id="62" name="Rounded Rectangle 61"/>
            <p:cNvSpPr/>
            <p:nvPr/>
          </p:nvSpPr>
          <p:spPr bwMode="auto">
            <a:xfrm>
              <a:off x="539552" y="4797152"/>
              <a:ext cx="576064" cy="288032"/>
            </a:xfrm>
            <a:prstGeom prst="roundRect">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600" b="0" i="0" u="none" strike="noStrike" cap="none" normalizeH="0" baseline="0" smtClean="0">
                <a:ln>
                  <a:noFill/>
                </a:ln>
                <a:solidFill>
                  <a:schemeClr val="tx1"/>
                </a:solidFill>
                <a:effectLst/>
                <a:latin typeface="Arial" charset="0"/>
                <a:ea typeface="굴림" pitchFamily="50" charset="-127"/>
              </a:endParaRPr>
            </a:p>
          </p:txBody>
        </p:sp>
        <p:sp>
          <p:nvSpPr>
            <p:cNvPr id="63" name="TextBox 62"/>
            <p:cNvSpPr txBox="1"/>
            <p:nvPr/>
          </p:nvSpPr>
          <p:spPr>
            <a:xfrm>
              <a:off x="683568" y="4725144"/>
              <a:ext cx="288032" cy="338554"/>
            </a:xfrm>
            <a:prstGeom prst="rect">
              <a:avLst/>
            </a:prstGeom>
            <a:noFill/>
          </p:spPr>
          <p:txBody>
            <a:bodyPr wrap="square" rtlCol="0">
              <a:spAutoFit/>
            </a:bodyPr>
            <a:lstStyle/>
            <a:p>
              <a:r>
                <a:rPr lang="en-US" dirty="0" smtClean="0"/>
                <a:t>?</a:t>
              </a:r>
              <a:endParaRPr lang="en-US" dirty="0"/>
            </a:p>
          </p:txBody>
        </p:sp>
      </p:grpSp>
      <p:grpSp>
        <p:nvGrpSpPr>
          <p:cNvPr id="65" name="Group 64"/>
          <p:cNvGrpSpPr/>
          <p:nvPr/>
        </p:nvGrpSpPr>
        <p:grpSpPr>
          <a:xfrm>
            <a:off x="971600" y="2420888"/>
            <a:ext cx="576064" cy="360040"/>
            <a:chOff x="539552" y="4725144"/>
            <a:chExt cx="576064" cy="360040"/>
          </a:xfrm>
        </p:grpSpPr>
        <p:sp>
          <p:nvSpPr>
            <p:cNvPr id="66" name="Rounded Rectangle 65"/>
            <p:cNvSpPr/>
            <p:nvPr/>
          </p:nvSpPr>
          <p:spPr bwMode="auto">
            <a:xfrm>
              <a:off x="539552" y="4797152"/>
              <a:ext cx="576064" cy="288032"/>
            </a:xfrm>
            <a:prstGeom prst="roundRect">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600" b="0" i="0" u="none" strike="noStrike" cap="none" normalizeH="0" baseline="0" smtClean="0">
                <a:ln>
                  <a:noFill/>
                </a:ln>
                <a:solidFill>
                  <a:schemeClr val="tx1"/>
                </a:solidFill>
                <a:effectLst/>
                <a:latin typeface="Arial" charset="0"/>
                <a:ea typeface="굴림" pitchFamily="50" charset="-127"/>
              </a:endParaRPr>
            </a:p>
          </p:txBody>
        </p:sp>
        <p:sp>
          <p:nvSpPr>
            <p:cNvPr id="67" name="TextBox 66"/>
            <p:cNvSpPr txBox="1"/>
            <p:nvPr/>
          </p:nvSpPr>
          <p:spPr>
            <a:xfrm>
              <a:off x="683568" y="4725144"/>
              <a:ext cx="288032" cy="338554"/>
            </a:xfrm>
            <a:prstGeom prst="rect">
              <a:avLst/>
            </a:prstGeom>
            <a:noFill/>
          </p:spPr>
          <p:txBody>
            <a:bodyPr wrap="square" rtlCol="0">
              <a:spAutoFit/>
            </a:bodyPr>
            <a:lstStyle/>
            <a:p>
              <a:r>
                <a:rPr lang="en-US" dirty="0" smtClean="0"/>
                <a:t>?</a:t>
              </a:r>
              <a:endParaRPr lang="en-US" dirty="0"/>
            </a:p>
          </p:txBody>
        </p:sp>
      </p:grpSp>
      <p:sp>
        <p:nvSpPr>
          <p:cNvPr id="61" name="TextBox 60"/>
          <p:cNvSpPr txBox="1"/>
          <p:nvPr/>
        </p:nvSpPr>
        <p:spPr>
          <a:xfrm>
            <a:off x="4452118" y="6021288"/>
            <a:ext cx="3995936" cy="369332"/>
          </a:xfrm>
          <a:prstGeom prst="rect">
            <a:avLst/>
          </a:prstGeom>
          <a:noFill/>
          <a:ln w="38100" cmpd="sng">
            <a:solidFill>
              <a:srgbClr val="FF0000"/>
            </a:solidFill>
          </a:ln>
        </p:spPr>
        <p:txBody>
          <a:bodyPr wrap="square" rtlCol="0">
            <a:spAutoFit/>
          </a:bodyPr>
          <a:lstStyle/>
          <a:p>
            <a:pPr marL="0" lvl="1"/>
            <a:r>
              <a:rPr lang="en-US" altLang="ko-KR" sz="1800" b="1" dirty="0" smtClean="0">
                <a:latin typeface="Arial Black"/>
                <a:cs typeface="Arial Black"/>
              </a:rPr>
              <a:t>Data semantics, relationships    </a:t>
            </a:r>
            <a:endParaRPr lang="en-US" altLang="ko-KR" sz="1800" b="1" dirty="0">
              <a:latin typeface="Arial Black"/>
              <a:cs typeface="Arial Black"/>
            </a:endParaRPr>
          </a:p>
        </p:txBody>
      </p:sp>
    </p:spTree>
    <p:extLst>
      <p:ext uri="{BB962C8B-B14F-4D97-AF65-F5344CB8AC3E}">
        <p14:creationId xmlns:p14="http://schemas.microsoft.com/office/powerpoint/2010/main" val="305864063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4294967295"/>
          </p:nvPr>
        </p:nvSpPr>
        <p:spPr>
          <a:xfrm>
            <a:off x="7000875" y="6240463"/>
            <a:ext cx="1905000" cy="457200"/>
          </a:xfrm>
          <a:prstGeom prst="rect">
            <a:avLst/>
          </a:prstGeom>
        </p:spPr>
        <p:txBody>
          <a:bodyPr/>
          <a:lstStyle/>
          <a:p>
            <a:fld id="{F3EB9B9E-58A9-4BFE-BEC5-70C3A71DB01C}" type="slidenum">
              <a:rPr lang="en-US" altLang="ko-KR"/>
              <a:pPr/>
              <a:t>39</a:t>
            </a:fld>
            <a:endParaRPr lang="en-US" altLang="ko-KR" sz="1000" dirty="0"/>
          </a:p>
        </p:txBody>
      </p:sp>
      <p:sp>
        <p:nvSpPr>
          <p:cNvPr id="405506" name="Rectangle 2"/>
          <p:cNvSpPr>
            <a:spLocks noGrp="1" noChangeArrowheads="1"/>
          </p:cNvSpPr>
          <p:nvPr>
            <p:ph type="body" idx="1"/>
          </p:nvPr>
        </p:nvSpPr>
        <p:spPr>
          <a:xfrm>
            <a:off x="144016" y="1124744"/>
            <a:ext cx="5220071" cy="5472385"/>
          </a:xfrm>
        </p:spPr>
        <p:txBody>
          <a:bodyPr/>
          <a:lstStyle/>
          <a:p>
            <a:pPr marL="457200" lvl="1" indent="-457200">
              <a:buClr>
                <a:schemeClr val="accent2"/>
              </a:buClr>
              <a:buSzPct val="75000"/>
              <a:buFont typeface="Monotype Sorts" charset="2"/>
              <a:buChar char="u"/>
            </a:pPr>
            <a:r>
              <a:rPr lang="en-US" altLang="ko-KR" sz="1600" b="1" dirty="0">
                <a:solidFill>
                  <a:srgbClr val="000000"/>
                </a:solidFill>
                <a:latin typeface="Courier"/>
                <a:cs typeface="Courier"/>
              </a:rPr>
              <a:t>http://</a:t>
            </a:r>
            <a:r>
              <a:rPr lang="en-US" altLang="ko-KR" sz="1600" b="1" dirty="0" smtClean="0">
                <a:solidFill>
                  <a:srgbClr val="000000"/>
                </a:solidFill>
                <a:latin typeface="Courier"/>
                <a:cs typeface="Courier"/>
              </a:rPr>
              <a:t>graph.telco.com/01086787347</a:t>
            </a:r>
            <a:endParaRPr lang="en-US" altLang="ko-KR" sz="1600" b="1" dirty="0" smtClean="0">
              <a:latin typeface="Arial" pitchFamily="34" charset="0"/>
            </a:endParaRPr>
          </a:p>
          <a:p>
            <a:pPr marL="857250" lvl="1" indent="-457200"/>
            <a:r>
              <a:rPr lang="en-US" altLang="ko-KR" sz="1600" dirty="0" smtClean="0">
                <a:latin typeface="Arial" pitchFamily="34" charset="0"/>
              </a:rPr>
              <a:t>All data is accessible by above link</a:t>
            </a:r>
          </a:p>
          <a:p>
            <a:pPr marL="1257300" lvl="2" indent="-457200"/>
            <a:r>
              <a:rPr lang="en-US" altLang="ko-KR" sz="1400" b="1" u="sng" dirty="0" err="1" smtClean="0">
                <a:solidFill>
                  <a:srgbClr val="0000FF"/>
                </a:solidFill>
                <a:latin typeface="Arial" pitchFamily="34" charset="0"/>
              </a:rPr>
              <a:t>telco</a:t>
            </a:r>
            <a:r>
              <a:rPr lang="en-US" altLang="ko-KR" sz="1400" b="1" u="sng" dirty="0" smtClean="0">
                <a:solidFill>
                  <a:srgbClr val="0000FF"/>
                </a:solidFill>
                <a:latin typeface="Arial" pitchFamily="34" charset="0"/>
              </a:rPr>
              <a:t> </a:t>
            </a:r>
          </a:p>
          <a:p>
            <a:pPr marL="352425" indent="0">
              <a:lnSpc>
                <a:spcPct val="70000"/>
              </a:lnSpc>
              <a:buNone/>
            </a:pPr>
            <a:r>
              <a:rPr lang="en-US" altLang="ko-KR" sz="1100" dirty="0">
                <a:latin typeface="Courier"/>
                <a:cs typeface="Courier"/>
              </a:rPr>
              <a:t>{</a:t>
            </a:r>
          </a:p>
          <a:p>
            <a:pPr marL="352425" indent="0">
              <a:lnSpc>
                <a:spcPct val="70000"/>
              </a:lnSpc>
              <a:buNone/>
            </a:pPr>
            <a:r>
              <a:rPr lang="en-US" altLang="ko-KR" sz="1100" dirty="0">
                <a:latin typeface="Courier"/>
                <a:cs typeface="Courier"/>
              </a:rPr>
              <a:t>   "id": </a:t>
            </a:r>
            <a:r>
              <a:rPr lang="en-US" altLang="ko-KR" sz="1100" dirty="0" smtClean="0">
                <a:latin typeface="Courier"/>
                <a:cs typeface="Courier"/>
              </a:rPr>
              <a:t>“0103552728</a:t>
            </a:r>
            <a:r>
              <a:rPr lang="en-US" altLang="ko-KR" sz="1100" dirty="0">
                <a:latin typeface="Courier"/>
                <a:cs typeface="Courier"/>
              </a:rPr>
              <a:t>",</a:t>
            </a:r>
          </a:p>
          <a:p>
            <a:pPr marL="352425" indent="0">
              <a:lnSpc>
                <a:spcPct val="70000"/>
              </a:lnSpc>
              <a:buNone/>
            </a:pPr>
            <a:r>
              <a:rPr lang="en-US" altLang="ko-KR" sz="1100" dirty="0">
                <a:latin typeface="Courier"/>
                <a:cs typeface="Courier"/>
              </a:rPr>
              <a:t>   "name": "</a:t>
            </a:r>
            <a:r>
              <a:rPr lang="en-US" altLang="ko-KR" sz="1100" dirty="0" err="1">
                <a:latin typeface="Courier"/>
                <a:cs typeface="Courier"/>
              </a:rPr>
              <a:t>Younghee</a:t>
            </a:r>
            <a:r>
              <a:rPr lang="en-US" altLang="ko-KR" sz="1100" dirty="0">
                <a:latin typeface="Courier"/>
                <a:cs typeface="Courier"/>
              </a:rPr>
              <a:t> Lee",</a:t>
            </a:r>
          </a:p>
          <a:p>
            <a:pPr marL="352425" indent="0">
              <a:lnSpc>
                <a:spcPct val="70000"/>
              </a:lnSpc>
              <a:buNone/>
            </a:pPr>
            <a:r>
              <a:rPr lang="en-US" altLang="ko-KR" sz="1100" dirty="0">
                <a:latin typeface="Courier"/>
                <a:cs typeface="Courier"/>
              </a:rPr>
              <a:t>   "</a:t>
            </a:r>
            <a:r>
              <a:rPr lang="en-US" altLang="ko-KR" sz="1100" dirty="0" err="1">
                <a:latin typeface="Courier"/>
                <a:cs typeface="Courier"/>
              </a:rPr>
              <a:t>first_name</a:t>
            </a:r>
            <a:r>
              <a:rPr lang="en-US" altLang="ko-KR" sz="1100" dirty="0">
                <a:latin typeface="Courier"/>
                <a:cs typeface="Courier"/>
              </a:rPr>
              <a:t>": "</a:t>
            </a:r>
            <a:r>
              <a:rPr lang="en-US" altLang="ko-KR" sz="1100" dirty="0" err="1">
                <a:latin typeface="Courier"/>
                <a:cs typeface="Courier"/>
              </a:rPr>
              <a:t>Younghee</a:t>
            </a:r>
            <a:r>
              <a:rPr lang="en-US" altLang="ko-KR" sz="1100" dirty="0">
                <a:latin typeface="Courier"/>
                <a:cs typeface="Courier"/>
              </a:rPr>
              <a:t>",</a:t>
            </a:r>
          </a:p>
          <a:p>
            <a:pPr marL="352425" indent="0">
              <a:lnSpc>
                <a:spcPct val="70000"/>
              </a:lnSpc>
              <a:buNone/>
            </a:pPr>
            <a:r>
              <a:rPr lang="nl-NL" altLang="ko-KR" sz="1100" dirty="0">
                <a:latin typeface="Courier"/>
                <a:cs typeface="Courier"/>
              </a:rPr>
              <a:t>   "last_name": "Lee",</a:t>
            </a:r>
          </a:p>
          <a:p>
            <a:pPr marL="352425" indent="0">
              <a:lnSpc>
                <a:spcPct val="70000"/>
              </a:lnSpc>
              <a:buNone/>
            </a:pPr>
            <a:r>
              <a:rPr lang="nl-NL" altLang="ko-KR" sz="1100" dirty="0">
                <a:latin typeface="Courier"/>
                <a:cs typeface="Courier"/>
              </a:rPr>
              <a:t>   "link": "http://</a:t>
            </a:r>
            <a:r>
              <a:rPr lang="nl-NL" altLang="ko-KR" sz="1100" dirty="0" smtClean="0">
                <a:latin typeface="Courier"/>
                <a:cs typeface="Courier"/>
              </a:rPr>
              <a:t>www.telco.com/people/Younghee-Lee"</a:t>
            </a:r>
            <a:endParaRPr lang="nl-NL" altLang="ko-KR" sz="1100" dirty="0">
              <a:latin typeface="Courier"/>
              <a:cs typeface="Courier"/>
            </a:endParaRPr>
          </a:p>
          <a:p>
            <a:pPr marL="352425" indent="0">
              <a:lnSpc>
                <a:spcPct val="70000"/>
              </a:lnSpc>
              <a:buNone/>
            </a:pPr>
            <a:r>
              <a:rPr lang="nl-NL" altLang="ko-KR" sz="1100" dirty="0" smtClean="0">
                <a:latin typeface="Courier"/>
                <a:cs typeface="Courier"/>
              </a:rPr>
              <a:t>}</a:t>
            </a:r>
            <a:endParaRPr lang="en-US" altLang="ko-KR" sz="1100" dirty="0">
              <a:latin typeface="Arial" pitchFamily="34" charset="0"/>
            </a:endParaRPr>
          </a:p>
          <a:p>
            <a:pPr marL="1257300" lvl="2" indent="-457200"/>
            <a:r>
              <a:rPr lang="en-US" altLang="ko-KR" sz="1400" b="1" u="sng" dirty="0" smtClean="0">
                <a:solidFill>
                  <a:srgbClr val="0000FF"/>
                </a:solidFill>
                <a:latin typeface="Arial" pitchFamily="34" charset="0"/>
              </a:rPr>
              <a:t>Online ordering</a:t>
            </a:r>
            <a:endParaRPr lang="en-US" altLang="ko-KR" sz="1400" b="1" u="sng" dirty="0">
              <a:solidFill>
                <a:srgbClr val="0000FF"/>
              </a:solidFill>
              <a:latin typeface="Arial" pitchFamily="34" charset="0"/>
            </a:endParaRPr>
          </a:p>
          <a:p>
            <a:pPr marL="352425" indent="0">
              <a:lnSpc>
                <a:spcPct val="70000"/>
              </a:lnSpc>
              <a:buNone/>
            </a:pPr>
            <a:r>
              <a:rPr lang="en-US" altLang="ko-KR" sz="1100" dirty="0">
                <a:latin typeface="Courier"/>
                <a:cs typeface="Courier"/>
              </a:rPr>
              <a:t>{</a:t>
            </a:r>
          </a:p>
          <a:p>
            <a:pPr marL="352425" indent="0">
              <a:lnSpc>
                <a:spcPct val="70000"/>
              </a:lnSpc>
              <a:buNone/>
            </a:pPr>
            <a:r>
              <a:rPr lang="en-US" altLang="ko-KR" sz="1100" dirty="0">
                <a:latin typeface="Courier"/>
                <a:cs typeface="Courier"/>
              </a:rPr>
              <a:t>   "id": </a:t>
            </a:r>
            <a:r>
              <a:rPr lang="en-US" altLang="ko-KR" sz="1100" dirty="0" smtClean="0">
                <a:latin typeface="Courier"/>
                <a:cs typeface="Courier"/>
              </a:rPr>
              <a:t>“8345552728</a:t>
            </a:r>
            <a:r>
              <a:rPr lang="en-US" altLang="ko-KR" sz="1100" dirty="0">
                <a:latin typeface="Courier"/>
                <a:cs typeface="Courier"/>
              </a:rPr>
              <a:t>",</a:t>
            </a:r>
          </a:p>
          <a:p>
            <a:pPr marL="352425" indent="0">
              <a:lnSpc>
                <a:spcPct val="70000"/>
              </a:lnSpc>
              <a:buNone/>
            </a:pPr>
            <a:r>
              <a:rPr lang="en-US" altLang="ko-KR" sz="1100" dirty="0">
                <a:latin typeface="Courier"/>
                <a:cs typeface="Courier"/>
              </a:rPr>
              <a:t>   "</a:t>
            </a:r>
            <a:r>
              <a:rPr lang="en-US" altLang="ko-KR" sz="1100" dirty="0" smtClean="0">
                <a:latin typeface="Courier"/>
                <a:cs typeface="Courier"/>
              </a:rPr>
              <a:t>node": </a:t>
            </a:r>
            <a:r>
              <a:rPr lang="en-US" altLang="ko-KR" sz="1100" dirty="0">
                <a:latin typeface="Courier"/>
                <a:cs typeface="Courier"/>
              </a:rPr>
              <a:t>"</a:t>
            </a:r>
            <a:r>
              <a:rPr lang="en-US" altLang="ko-KR" sz="1100" dirty="0" err="1">
                <a:latin typeface="Courier"/>
                <a:cs typeface="Courier"/>
              </a:rPr>
              <a:t>Younghee</a:t>
            </a:r>
            <a:r>
              <a:rPr lang="en-US" altLang="ko-KR" sz="1100" dirty="0">
                <a:latin typeface="Courier"/>
                <a:cs typeface="Courier"/>
              </a:rPr>
              <a:t> Lee",</a:t>
            </a:r>
          </a:p>
          <a:p>
            <a:pPr marL="352425" indent="0">
              <a:lnSpc>
                <a:spcPct val="70000"/>
              </a:lnSpc>
              <a:buNone/>
            </a:pPr>
            <a:r>
              <a:rPr lang="en-US" altLang="ko-KR" sz="1100" dirty="0">
                <a:latin typeface="Courier"/>
                <a:cs typeface="Courier"/>
              </a:rPr>
              <a:t>   </a:t>
            </a:r>
            <a:r>
              <a:rPr lang="en-US" altLang="ko-KR" sz="1100" dirty="0" smtClean="0">
                <a:latin typeface="Courier"/>
                <a:cs typeface="Courier"/>
              </a:rPr>
              <a:t>“order": “WQ183434332",</a:t>
            </a:r>
            <a:endParaRPr lang="en-US" altLang="ko-KR" sz="1100" dirty="0">
              <a:latin typeface="Courier"/>
              <a:cs typeface="Courier"/>
            </a:endParaRPr>
          </a:p>
          <a:p>
            <a:pPr marL="352425" indent="0">
              <a:lnSpc>
                <a:spcPct val="70000"/>
              </a:lnSpc>
              <a:buNone/>
            </a:pPr>
            <a:r>
              <a:rPr lang="nl-NL" altLang="ko-KR" sz="1100" dirty="0">
                <a:latin typeface="Courier"/>
                <a:cs typeface="Courier"/>
              </a:rPr>
              <a:t>   </a:t>
            </a:r>
            <a:r>
              <a:rPr lang="nl-NL" altLang="ko-KR" sz="1100" dirty="0" smtClean="0">
                <a:latin typeface="Courier"/>
                <a:cs typeface="Courier"/>
              </a:rPr>
              <a:t>“package": “Geko",</a:t>
            </a:r>
            <a:endParaRPr lang="nl-NL" altLang="ko-KR" sz="1100" dirty="0">
              <a:latin typeface="Courier"/>
              <a:cs typeface="Courier"/>
            </a:endParaRPr>
          </a:p>
          <a:p>
            <a:pPr marL="352425" indent="0">
              <a:lnSpc>
                <a:spcPct val="70000"/>
              </a:lnSpc>
              <a:buNone/>
            </a:pPr>
            <a:r>
              <a:rPr lang="nl-NL" altLang="ko-KR" sz="1100" dirty="0">
                <a:latin typeface="Courier"/>
                <a:cs typeface="Courier"/>
              </a:rPr>
              <a:t>   </a:t>
            </a:r>
            <a:r>
              <a:rPr lang="nl-NL" altLang="ko-KR" sz="1100" dirty="0" smtClean="0">
                <a:latin typeface="Courier"/>
                <a:cs typeface="Courier"/>
              </a:rPr>
              <a:t>“status": “pending"</a:t>
            </a:r>
            <a:endParaRPr lang="nl-NL" altLang="ko-KR" sz="1100" dirty="0">
              <a:latin typeface="Courier"/>
              <a:cs typeface="Courier"/>
            </a:endParaRPr>
          </a:p>
          <a:p>
            <a:pPr marL="352425" indent="0">
              <a:lnSpc>
                <a:spcPct val="70000"/>
              </a:lnSpc>
              <a:buNone/>
            </a:pPr>
            <a:r>
              <a:rPr lang="nl-NL" altLang="ko-KR" sz="1100" dirty="0" smtClean="0">
                <a:latin typeface="Courier"/>
                <a:cs typeface="Courier"/>
              </a:rPr>
              <a:t>}</a:t>
            </a:r>
            <a:endParaRPr lang="en-US" altLang="ko-KR" sz="1800" dirty="0" smtClean="0">
              <a:latin typeface="Arial" pitchFamily="34" charset="0"/>
            </a:endParaRPr>
          </a:p>
          <a:p>
            <a:pPr marL="1257300" lvl="2" indent="-457200"/>
            <a:r>
              <a:rPr lang="en-US" altLang="ko-KR" sz="1400" b="1" u="sng" dirty="0">
                <a:solidFill>
                  <a:srgbClr val="0000FF"/>
                </a:solidFill>
                <a:latin typeface="Arial" pitchFamily="34" charset="0"/>
              </a:rPr>
              <a:t>Movie </a:t>
            </a:r>
          </a:p>
          <a:p>
            <a:pPr marL="352425" indent="0">
              <a:lnSpc>
                <a:spcPct val="70000"/>
              </a:lnSpc>
              <a:buNone/>
            </a:pPr>
            <a:r>
              <a:rPr lang="en-US" altLang="ko-KR" sz="1100" dirty="0">
                <a:latin typeface="Courier"/>
                <a:cs typeface="Courier"/>
              </a:rPr>
              <a:t>{</a:t>
            </a:r>
          </a:p>
          <a:p>
            <a:pPr marL="352425" indent="0">
              <a:lnSpc>
                <a:spcPct val="70000"/>
              </a:lnSpc>
              <a:buNone/>
            </a:pPr>
            <a:r>
              <a:rPr lang="en-US" altLang="ko-KR" sz="1100" dirty="0">
                <a:latin typeface="Courier"/>
                <a:cs typeface="Courier"/>
              </a:rPr>
              <a:t>   </a:t>
            </a:r>
            <a:r>
              <a:rPr lang="en-US" altLang="ko-KR" sz="1100" dirty="0" smtClean="0">
                <a:latin typeface="Courier"/>
                <a:cs typeface="Courier"/>
              </a:rPr>
              <a:t>“data": [</a:t>
            </a:r>
          </a:p>
          <a:p>
            <a:pPr marL="352425" indent="0">
              <a:lnSpc>
                <a:spcPct val="70000"/>
              </a:lnSpc>
              <a:buNone/>
            </a:pPr>
            <a:r>
              <a:rPr lang="en-US" altLang="ko-KR" sz="1100" dirty="0">
                <a:latin typeface="Courier"/>
                <a:cs typeface="Courier"/>
              </a:rPr>
              <a:t> </a:t>
            </a:r>
            <a:r>
              <a:rPr lang="en-US" altLang="ko-KR" sz="1100" dirty="0" smtClean="0">
                <a:latin typeface="Courier"/>
                <a:cs typeface="Courier"/>
              </a:rPr>
              <a:t>  {</a:t>
            </a:r>
          </a:p>
          <a:p>
            <a:pPr marL="352425" indent="0">
              <a:lnSpc>
                <a:spcPct val="70000"/>
              </a:lnSpc>
              <a:buNone/>
            </a:pPr>
            <a:r>
              <a:rPr lang="en-US" altLang="ko-KR" sz="1100" dirty="0">
                <a:latin typeface="Courier"/>
                <a:cs typeface="Courier"/>
              </a:rPr>
              <a:t> </a:t>
            </a:r>
            <a:r>
              <a:rPr lang="en-US" altLang="ko-KR" sz="1100" dirty="0" smtClean="0">
                <a:latin typeface="Courier"/>
                <a:cs typeface="Courier"/>
              </a:rPr>
              <a:t>   “id”: 57,</a:t>
            </a:r>
          </a:p>
          <a:p>
            <a:pPr marL="352425" indent="0">
              <a:lnSpc>
                <a:spcPct val="70000"/>
              </a:lnSpc>
              <a:buNone/>
            </a:pPr>
            <a:r>
              <a:rPr lang="en-US" altLang="ko-KR" sz="1100" dirty="0" smtClean="0">
                <a:latin typeface="Courier"/>
                <a:cs typeface="Courier"/>
              </a:rPr>
              <a:t>    “title": “Woodman, The (2004)”</a:t>
            </a:r>
          </a:p>
          <a:p>
            <a:pPr marL="352425" indent="0">
              <a:lnSpc>
                <a:spcPct val="70000"/>
              </a:lnSpc>
              <a:buNone/>
            </a:pPr>
            <a:r>
              <a:rPr lang="en-US" altLang="ko-KR" sz="1100" dirty="0">
                <a:latin typeface="Courier"/>
                <a:cs typeface="Courier"/>
              </a:rPr>
              <a:t> </a:t>
            </a:r>
            <a:r>
              <a:rPr lang="en-US" altLang="ko-KR" sz="1100" dirty="0" smtClean="0">
                <a:latin typeface="Courier"/>
                <a:cs typeface="Courier"/>
              </a:rPr>
              <a:t>   },</a:t>
            </a:r>
          </a:p>
          <a:p>
            <a:pPr marL="352425" indent="0">
              <a:lnSpc>
                <a:spcPct val="70000"/>
              </a:lnSpc>
              <a:buNone/>
            </a:pPr>
            <a:r>
              <a:rPr lang="en-US" altLang="ko-KR" sz="1100" dirty="0">
                <a:latin typeface="Courier"/>
                <a:cs typeface="Courier"/>
              </a:rPr>
              <a:t> </a:t>
            </a:r>
            <a:r>
              <a:rPr lang="en-US" altLang="ko-KR" sz="1100" dirty="0" smtClean="0">
                <a:latin typeface="Courier"/>
                <a:cs typeface="Courier"/>
              </a:rPr>
              <a:t>   {</a:t>
            </a:r>
          </a:p>
          <a:p>
            <a:pPr marL="352425" indent="0">
              <a:lnSpc>
                <a:spcPct val="70000"/>
              </a:lnSpc>
              <a:buNone/>
            </a:pPr>
            <a:r>
              <a:rPr lang="en-US" altLang="ko-KR" sz="1100" dirty="0" smtClean="0">
                <a:latin typeface="Courier"/>
                <a:cs typeface="Courier"/>
              </a:rPr>
              <a:t>    </a:t>
            </a:r>
            <a:r>
              <a:rPr lang="en-US" altLang="ko-KR" sz="1100" dirty="0">
                <a:latin typeface="Courier"/>
                <a:cs typeface="Courier"/>
              </a:rPr>
              <a:t>“id”: </a:t>
            </a:r>
            <a:r>
              <a:rPr lang="en-US" altLang="ko-KR" sz="1100" dirty="0" smtClean="0">
                <a:latin typeface="Courier"/>
                <a:cs typeface="Courier"/>
              </a:rPr>
              <a:t>59,</a:t>
            </a:r>
            <a:endParaRPr lang="en-US" altLang="ko-KR" sz="1100" dirty="0">
              <a:latin typeface="Courier"/>
              <a:cs typeface="Courier"/>
            </a:endParaRPr>
          </a:p>
          <a:p>
            <a:pPr marL="352425" indent="0">
              <a:lnSpc>
                <a:spcPct val="70000"/>
              </a:lnSpc>
              <a:buNone/>
            </a:pPr>
            <a:r>
              <a:rPr lang="en-US" altLang="ko-KR" sz="1100" dirty="0">
                <a:latin typeface="Courier"/>
                <a:cs typeface="Courier"/>
              </a:rPr>
              <a:t>    “title": </a:t>
            </a:r>
            <a:r>
              <a:rPr lang="en-US" altLang="ko-KR" sz="1100" dirty="0" smtClean="0">
                <a:latin typeface="Courier"/>
                <a:cs typeface="Courier"/>
              </a:rPr>
              <a:t>“Wild Things </a:t>
            </a:r>
            <a:r>
              <a:rPr lang="en-US" altLang="ko-KR" sz="1100" dirty="0">
                <a:latin typeface="Courier"/>
                <a:cs typeface="Courier"/>
              </a:rPr>
              <a:t>The </a:t>
            </a:r>
            <a:r>
              <a:rPr lang="en-US" altLang="ko-KR" sz="1100" dirty="0" smtClean="0">
                <a:latin typeface="Courier"/>
                <a:cs typeface="Courier"/>
              </a:rPr>
              <a:t>(1998)”</a:t>
            </a:r>
            <a:endParaRPr lang="en-US" altLang="ko-KR" sz="1100" dirty="0">
              <a:latin typeface="Courier"/>
              <a:cs typeface="Courier"/>
            </a:endParaRPr>
          </a:p>
          <a:p>
            <a:pPr marL="352425" indent="0">
              <a:lnSpc>
                <a:spcPct val="70000"/>
              </a:lnSpc>
              <a:buNone/>
            </a:pPr>
            <a:r>
              <a:rPr lang="en-US" altLang="ko-KR" sz="1100" dirty="0">
                <a:latin typeface="Courier"/>
                <a:cs typeface="Courier"/>
              </a:rPr>
              <a:t>    </a:t>
            </a:r>
            <a:r>
              <a:rPr lang="en-US" altLang="ko-KR" sz="1100" dirty="0" smtClean="0">
                <a:latin typeface="Courier"/>
                <a:cs typeface="Courier"/>
              </a:rPr>
              <a:t>}</a:t>
            </a:r>
          </a:p>
          <a:p>
            <a:pPr marL="352425" indent="0">
              <a:lnSpc>
                <a:spcPct val="70000"/>
              </a:lnSpc>
              <a:buNone/>
            </a:pPr>
            <a:r>
              <a:rPr lang="en-US" altLang="ko-KR" sz="1100" dirty="0">
                <a:latin typeface="Courier"/>
                <a:cs typeface="Courier"/>
              </a:rPr>
              <a:t> </a:t>
            </a:r>
            <a:r>
              <a:rPr lang="en-US" altLang="ko-KR" sz="1100" dirty="0" smtClean="0">
                <a:latin typeface="Courier"/>
                <a:cs typeface="Courier"/>
              </a:rPr>
              <a:t>   // tons of movies here….]</a:t>
            </a:r>
            <a:endParaRPr lang="nl-NL" altLang="ko-KR" sz="1100" dirty="0">
              <a:latin typeface="Courier"/>
              <a:cs typeface="Courier"/>
            </a:endParaRPr>
          </a:p>
          <a:p>
            <a:pPr marL="352425" indent="0">
              <a:lnSpc>
                <a:spcPct val="70000"/>
              </a:lnSpc>
              <a:buNone/>
            </a:pPr>
            <a:r>
              <a:rPr lang="nl-NL" altLang="ko-KR" sz="1100" dirty="0" smtClean="0">
                <a:latin typeface="Courier"/>
                <a:cs typeface="Courier"/>
              </a:rPr>
              <a:t>}</a:t>
            </a:r>
            <a:endParaRPr lang="en-US" altLang="ko-KR" sz="1100" dirty="0">
              <a:latin typeface="Arial" pitchFamily="34" charset="0"/>
            </a:endParaRPr>
          </a:p>
        </p:txBody>
      </p:sp>
      <p:sp>
        <p:nvSpPr>
          <p:cNvPr id="405507" name="Rectangle 3"/>
          <p:cNvSpPr>
            <a:spLocks noGrp="1" noChangeArrowheads="1"/>
          </p:cNvSpPr>
          <p:nvPr>
            <p:ph type="title"/>
          </p:nvPr>
        </p:nvSpPr>
        <p:spPr>
          <a:xfrm>
            <a:off x="684213" y="333375"/>
            <a:ext cx="7786687" cy="647700"/>
          </a:xfrm>
          <a:noFill/>
          <a:ln/>
        </p:spPr>
        <p:txBody>
          <a:bodyPr/>
          <a:lstStyle/>
          <a:p>
            <a:r>
              <a:rPr lang="en-US" altLang="ko-KR" dirty="0" smtClean="0">
                <a:latin typeface="Arial" pitchFamily="34" charset="0"/>
              </a:rPr>
              <a:t>Data Semantics</a:t>
            </a:r>
            <a:endParaRPr lang="en-US" altLang="ko-KR" dirty="0">
              <a:latin typeface="Arial" pitchFamily="34" charset="0"/>
            </a:endParaRPr>
          </a:p>
        </p:txBody>
      </p:sp>
      <p:sp>
        <p:nvSpPr>
          <p:cNvPr id="7" name="TextBox 6"/>
          <p:cNvSpPr txBox="1"/>
          <p:nvPr/>
        </p:nvSpPr>
        <p:spPr>
          <a:xfrm>
            <a:off x="3203848" y="3235641"/>
            <a:ext cx="2088232" cy="523220"/>
          </a:xfrm>
          <a:prstGeom prst="rect">
            <a:avLst/>
          </a:prstGeom>
          <a:noFill/>
          <a:ln>
            <a:solidFill>
              <a:schemeClr val="tx1"/>
            </a:solidFill>
          </a:ln>
        </p:spPr>
        <p:txBody>
          <a:bodyPr wrap="square" rtlCol="0">
            <a:spAutoFit/>
          </a:bodyPr>
          <a:lstStyle/>
          <a:p>
            <a:r>
              <a:rPr lang="en-US" altLang="ko-KR" sz="1400" dirty="0" smtClean="0"/>
              <a:t>Can be different person with the same name?</a:t>
            </a:r>
            <a:endParaRPr lang="ko-KR" altLang="en-US" sz="1400" dirty="0"/>
          </a:p>
        </p:txBody>
      </p:sp>
      <p:cxnSp>
        <p:nvCxnSpPr>
          <p:cNvPr id="9" name="직선 화살표 연결선 8"/>
          <p:cNvCxnSpPr/>
          <p:nvPr/>
        </p:nvCxnSpPr>
        <p:spPr bwMode="auto">
          <a:xfrm flipH="1">
            <a:off x="2411760" y="3466473"/>
            <a:ext cx="792088" cy="106543"/>
          </a:xfrm>
          <a:prstGeom prst="straightConnector1">
            <a:avLst/>
          </a:prstGeom>
          <a:solidFill>
            <a:schemeClr val="accent1"/>
          </a:solidFill>
          <a:ln w="12700" cap="flat" cmpd="sng" algn="ctr">
            <a:solidFill>
              <a:schemeClr val="tx1"/>
            </a:solidFill>
            <a:prstDash val="solid"/>
            <a:round/>
            <a:headEnd type="none" w="sm" len="sm"/>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TextBox 33"/>
          <p:cNvSpPr txBox="1"/>
          <p:nvPr/>
        </p:nvSpPr>
        <p:spPr>
          <a:xfrm>
            <a:off x="3567186" y="4329783"/>
            <a:ext cx="3312368" cy="1169551"/>
          </a:xfrm>
          <a:prstGeom prst="rect">
            <a:avLst/>
          </a:prstGeom>
          <a:noFill/>
          <a:ln>
            <a:solidFill>
              <a:schemeClr val="tx1"/>
            </a:solidFill>
          </a:ln>
        </p:spPr>
        <p:txBody>
          <a:bodyPr wrap="square" rtlCol="0">
            <a:spAutoFit/>
          </a:bodyPr>
          <a:lstStyle/>
          <a:p>
            <a:r>
              <a:rPr lang="en-US" altLang="ko-KR" sz="1400" dirty="0" smtClean="0"/>
              <a:t>Title?, meaning of data? </a:t>
            </a:r>
          </a:p>
          <a:p>
            <a:pPr marL="285750" indent="-285750">
              <a:buFontTx/>
              <a:buChar char="-"/>
            </a:pPr>
            <a:r>
              <a:rPr lang="en-US" altLang="ko-KR" sz="1400" dirty="0" smtClean="0"/>
              <a:t>semantics?</a:t>
            </a:r>
          </a:p>
          <a:p>
            <a:pPr marL="285750" indent="-285750">
              <a:buFontTx/>
              <a:buChar char="-"/>
            </a:pPr>
            <a:r>
              <a:rPr lang="en-US" altLang="ko-KR" sz="1400" dirty="0" smtClean="0"/>
              <a:t>Web 3.0, semantic Web</a:t>
            </a:r>
          </a:p>
          <a:p>
            <a:pPr marL="285750" indent="-285750">
              <a:buFontTx/>
              <a:buChar char="-"/>
            </a:pPr>
            <a:r>
              <a:rPr lang="en-US" altLang="ko-KR" sz="1400" dirty="0" smtClean="0"/>
              <a:t>Meta data:</a:t>
            </a:r>
          </a:p>
          <a:p>
            <a:pPr marL="541338" lvl="1" indent="-285750">
              <a:buFont typeface="Wingdings" pitchFamily="2" charset="2"/>
              <a:buChar char="Ø"/>
            </a:pPr>
            <a:r>
              <a:rPr lang="en-US" altLang="ko-KR" sz="1400" dirty="0" smtClean="0"/>
              <a:t>Annotation about the data</a:t>
            </a:r>
            <a:endParaRPr lang="ko-KR" altLang="en-US" sz="1400" dirty="0"/>
          </a:p>
        </p:txBody>
      </p:sp>
      <p:cxnSp>
        <p:nvCxnSpPr>
          <p:cNvPr id="12" name="직선 화살표 연결선 11"/>
          <p:cNvCxnSpPr/>
          <p:nvPr/>
        </p:nvCxnSpPr>
        <p:spPr bwMode="auto">
          <a:xfrm flipH="1">
            <a:off x="1115616" y="4662676"/>
            <a:ext cx="2451570" cy="566524"/>
          </a:xfrm>
          <a:prstGeom prst="straightConnector1">
            <a:avLst/>
          </a:prstGeom>
          <a:solidFill>
            <a:schemeClr val="accent1"/>
          </a:solidFill>
          <a:ln w="12700" cap="flat" cmpd="sng" algn="ctr">
            <a:solidFill>
              <a:schemeClr val="tx1"/>
            </a:solidFill>
            <a:prstDash val="solid"/>
            <a:round/>
            <a:headEnd type="none" w="sm" len="sm"/>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3" name="그룹 12"/>
          <p:cNvGrpSpPr/>
          <p:nvPr/>
        </p:nvGrpSpPr>
        <p:grpSpPr>
          <a:xfrm>
            <a:off x="7191057" y="1421542"/>
            <a:ext cx="1827678" cy="3493017"/>
            <a:chOff x="7191057" y="1421542"/>
            <a:chExt cx="1827678" cy="3493017"/>
          </a:xfrm>
        </p:grpSpPr>
        <p:grpSp>
          <p:nvGrpSpPr>
            <p:cNvPr id="2" name="그룹 1"/>
            <p:cNvGrpSpPr/>
            <p:nvPr/>
          </p:nvGrpSpPr>
          <p:grpSpPr>
            <a:xfrm>
              <a:off x="7191057" y="1421542"/>
              <a:ext cx="1827678" cy="3493017"/>
              <a:chOff x="6084168" y="1299592"/>
              <a:chExt cx="2934568" cy="4380190"/>
            </a:xfrm>
          </p:grpSpPr>
          <p:pic>
            <p:nvPicPr>
              <p:cNvPr id="55" name="Picture 54"/>
              <p:cNvPicPr>
                <a:picLocks noChangeAspect="1"/>
              </p:cNvPicPr>
              <p:nvPr/>
            </p:nvPicPr>
            <p:blipFill>
              <a:blip r:embed="rId2"/>
              <a:stretch>
                <a:fillRect/>
              </a:stretch>
            </p:blipFill>
            <p:spPr>
              <a:xfrm>
                <a:off x="6084168" y="1916832"/>
                <a:ext cx="918599" cy="1202060"/>
              </a:xfrm>
              <a:prstGeom prst="rect">
                <a:avLst/>
              </a:prstGeom>
            </p:spPr>
          </p:pic>
          <p:pic>
            <p:nvPicPr>
              <p:cNvPr id="64" name="Picture 63"/>
              <p:cNvPicPr>
                <a:picLocks noChangeAspect="1"/>
              </p:cNvPicPr>
              <p:nvPr/>
            </p:nvPicPr>
            <p:blipFill>
              <a:blip r:embed="rId3"/>
              <a:stretch>
                <a:fillRect/>
              </a:stretch>
            </p:blipFill>
            <p:spPr>
              <a:xfrm>
                <a:off x="7295890" y="1299592"/>
                <a:ext cx="1162310" cy="617240"/>
              </a:xfrm>
              <a:prstGeom prst="rect">
                <a:avLst/>
              </a:prstGeom>
            </p:spPr>
          </p:pic>
          <p:pic>
            <p:nvPicPr>
              <p:cNvPr id="68" name="Picture 67"/>
              <p:cNvPicPr>
                <a:picLocks noChangeAspect="1"/>
              </p:cNvPicPr>
              <p:nvPr/>
            </p:nvPicPr>
            <p:blipFill>
              <a:blip r:embed="rId4"/>
              <a:stretch>
                <a:fillRect/>
              </a:stretch>
            </p:blipFill>
            <p:spPr>
              <a:xfrm>
                <a:off x="6444208" y="4511560"/>
                <a:ext cx="702320" cy="780356"/>
              </a:xfrm>
              <a:prstGeom prst="rect">
                <a:avLst/>
              </a:prstGeom>
            </p:spPr>
          </p:pic>
          <p:pic>
            <p:nvPicPr>
              <p:cNvPr id="69" name="Picture 68"/>
              <p:cNvPicPr>
                <a:picLocks noChangeAspect="1"/>
              </p:cNvPicPr>
              <p:nvPr/>
            </p:nvPicPr>
            <p:blipFill>
              <a:blip r:embed="rId5"/>
              <a:stretch>
                <a:fillRect/>
              </a:stretch>
            </p:blipFill>
            <p:spPr>
              <a:xfrm>
                <a:off x="8270485" y="4589720"/>
                <a:ext cx="694003" cy="918220"/>
              </a:xfrm>
              <a:prstGeom prst="rect">
                <a:avLst/>
              </a:prstGeom>
            </p:spPr>
          </p:pic>
          <p:grpSp>
            <p:nvGrpSpPr>
              <p:cNvPr id="70" name="Group 69"/>
              <p:cNvGrpSpPr/>
              <p:nvPr/>
            </p:nvGrpSpPr>
            <p:grpSpPr>
              <a:xfrm>
                <a:off x="6444208" y="5138608"/>
                <a:ext cx="741534" cy="459874"/>
                <a:chOff x="6638778" y="4869160"/>
                <a:chExt cx="741534" cy="459874"/>
              </a:xfrm>
            </p:grpSpPr>
            <p:pic>
              <p:nvPicPr>
                <p:cNvPr id="71" name="Picture 70"/>
                <p:cNvPicPr>
                  <a:picLocks noChangeAspect="1"/>
                </p:cNvPicPr>
                <p:nvPr/>
              </p:nvPicPr>
              <p:blipFill>
                <a:blip r:embed="rId6"/>
                <a:stretch>
                  <a:fillRect/>
                </a:stretch>
              </p:blipFill>
              <p:spPr>
                <a:xfrm>
                  <a:off x="6707220" y="4869160"/>
                  <a:ext cx="432048" cy="432048"/>
                </a:xfrm>
                <a:prstGeom prst="rect">
                  <a:avLst/>
                </a:prstGeom>
              </p:spPr>
            </p:pic>
            <p:sp>
              <p:nvSpPr>
                <p:cNvPr id="72" name="Rectangle 71"/>
                <p:cNvSpPr/>
                <p:nvPr/>
              </p:nvSpPr>
              <p:spPr>
                <a:xfrm>
                  <a:off x="6638778" y="5013176"/>
                  <a:ext cx="741534" cy="315858"/>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1200" b="1" spc="50" dirty="0" smtClean="0">
                      <a:ln w="11430"/>
                      <a:solidFill>
                        <a:srgbClr val="000090"/>
                      </a:solidFill>
                      <a:effectLst>
                        <a:outerShdw blurRad="76200" dist="50800" dir="5400000" algn="tl" rotWithShape="0">
                          <a:srgbClr val="000000">
                            <a:alpha val="65000"/>
                          </a:srgbClr>
                        </a:outerShdw>
                      </a:effectLst>
                    </a:rPr>
                    <a:t>API</a:t>
                  </a:r>
                  <a:endParaRPr lang="en-US" sz="1200" b="1" spc="50" dirty="0">
                    <a:ln w="11430"/>
                    <a:solidFill>
                      <a:srgbClr val="000090"/>
                    </a:solidFill>
                    <a:effectLst>
                      <a:outerShdw blurRad="76200" dist="50800" dir="5400000" algn="tl" rotWithShape="0">
                        <a:srgbClr val="000000">
                          <a:alpha val="65000"/>
                        </a:srgbClr>
                      </a:outerShdw>
                    </a:effectLst>
                  </a:endParaRPr>
                </a:p>
              </p:txBody>
            </p:sp>
          </p:grpSp>
          <p:grpSp>
            <p:nvGrpSpPr>
              <p:cNvPr id="73" name="Group 72"/>
              <p:cNvGrpSpPr/>
              <p:nvPr/>
            </p:nvGrpSpPr>
            <p:grpSpPr>
              <a:xfrm>
                <a:off x="6228184" y="2771636"/>
                <a:ext cx="741534" cy="459874"/>
                <a:chOff x="6638778" y="4869160"/>
                <a:chExt cx="741534" cy="459874"/>
              </a:xfrm>
            </p:grpSpPr>
            <p:pic>
              <p:nvPicPr>
                <p:cNvPr id="74" name="Picture 73"/>
                <p:cNvPicPr>
                  <a:picLocks noChangeAspect="1"/>
                </p:cNvPicPr>
                <p:nvPr/>
              </p:nvPicPr>
              <p:blipFill>
                <a:blip r:embed="rId6"/>
                <a:stretch>
                  <a:fillRect/>
                </a:stretch>
              </p:blipFill>
              <p:spPr>
                <a:xfrm>
                  <a:off x="6707220" y="4869160"/>
                  <a:ext cx="432048" cy="432048"/>
                </a:xfrm>
                <a:prstGeom prst="rect">
                  <a:avLst/>
                </a:prstGeom>
              </p:spPr>
            </p:pic>
            <p:sp>
              <p:nvSpPr>
                <p:cNvPr id="75" name="Rectangle 74"/>
                <p:cNvSpPr/>
                <p:nvPr/>
              </p:nvSpPr>
              <p:spPr>
                <a:xfrm>
                  <a:off x="6638778" y="5013176"/>
                  <a:ext cx="741534" cy="315858"/>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1200" b="1" spc="50" dirty="0" smtClean="0">
                      <a:ln w="11430"/>
                      <a:solidFill>
                        <a:srgbClr val="000090"/>
                      </a:solidFill>
                      <a:effectLst>
                        <a:outerShdw blurRad="76200" dist="50800" dir="5400000" algn="tl" rotWithShape="0">
                          <a:srgbClr val="000000">
                            <a:alpha val="65000"/>
                          </a:srgbClr>
                        </a:outerShdw>
                      </a:effectLst>
                    </a:rPr>
                    <a:t>API</a:t>
                  </a:r>
                  <a:endParaRPr lang="en-US" sz="1200" b="1" spc="50" dirty="0">
                    <a:ln w="11430"/>
                    <a:solidFill>
                      <a:srgbClr val="000090"/>
                    </a:solidFill>
                    <a:effectLst>
                      <a:outerShdw blurRad="76200" dist="50800" dir="5400000" algn="tl" rotWithShape="0">
                        <a:srgbClr val="000000">
                          <a:alpha val="65000"/>
                        </a:srgbClr>
                      </a:outerShdw>
                    </a:effectLst>
                  </a:endParaRPr>
                </a:p>
              </p:txBody>
            </p:sp>
          </p:grpSp>
          <p:grpSp>
            <p:nvGrpSpPr>
              <p:cNvPr id="76" name="Group 75"/>
              <p:cNvGrpSpPr/>
              <p:nvPr/>
            </p:nvGrpSpPr>
            <p:grpSpPr>
              <a:xfrm>
                <a:off x="8028384" y="1484784"/>
                <a:ext cx="741534" cy="459874"/>
                <a:chOff x="6638778" y="4869160"/>
                <a:chExt cx="741534" cy="459874"/>
              </a:xfrm>
            </p:grpSpPr>
            <p:pic>
              <p:nvPicPr>
                <p:cNvPr id="77" name="Picture 76"/>
                <p:cNvPicPr>
                  <a:picLocks noChangeAspect="1"/>
                </p:cNvPicPr>
                <p:nvPr/>
              </p:nvPicPr>
              <p:blipFill>
                <a:blip r:embed="rId6"/>
                <a:stretch>
                  <a:fillRect/>
                </a:stretch>
              </p:blipFill>
              <p:spPr>
                <a:xfrm>
                  <a:off x="6707220" y="4869160"/>
                  <a:ext cx="432048" cy="432048"/>
                </a:xfrm>
                <a:prstGeom prst="rect">
                  <a:avLst/>
                </a:prstGeom>
              </p:spPr>
            </p:pic>
            <p:sp>
              <p:nvSpPr>
                <p:cNvPr id="78" name="Rectangle 77"/>
                <p:cNvSpPr/>
                <p:nvPr/>
              </p:nvSpPr>
              <p:spPr>
                <a:xfrm>
                  <a:off x="6638778" y="5013176"/>
                  <a:ext cx="741534" cy="315858"/>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1200" b="1" spc="50" dirty="0" smtClean="0">
                      <a:ln w="11430"/>
                      <a:solidFill>
                        <a:srgbClr val="000090"/>
                      </a:solidFill>
                      <a:effectLst>
                        <a:outerShdw blurRad="76200" dist="50800" dir="5400000" algn="tl" rotWithShape="0">
                          <a:srgbClr val="000000">
                            <a:alpha val="65000"/>
                          </a:srgbClr>
                        </a:outerShdw>
                      </a:effectLst>
                    </a:rPr>
                    <a:t>API</a:t>
                  </a:r>
                  <a:endParaRPr lang="en-US" sz="1200" b="1" spc="50" dirty="0">
                    <a:ln w="11430"/>
                    <a:solidFill>
                      <a:srgbClr val="000090"/>
                    </a:solidFill>
                    <a:effectLst>
                      <a:outerShdw blurRad="76200" dist="50800" dir="5400000" algn="tl" rotWithShape="0">
                        <a:srgbClr val="000000">
                          <a:alpha val="65000"/>
                        </a:srgbClr>
                      </a:outerShdw>
                    </a:effectLst>
                  </a:endParaRPr>
                </a:p>
              </p:txBody>
            </p:sp>
          </p:grpSp>
          <p:grpSp>
            <p:nvGrpSpPr>
              <p:cNvPr id="82" name="Group 81"/>
              <p:cNvGrpSpPr/>
              <p:nvPr/>
            </p:nvGrpSpPr>
            <p:grpSpPr>
              <a:xfrm>
                <a:off x="8150946" y="5219908"/>
                <a:ext cx="741534" cy="459874"/>
                <a:chOff x="6638778" y="4869160"/>
                <a:chExt cx="741534" cy="459874"/>
              </a:xfrm>
            </p:grpSpPr>
            <p:pic>
              <p:nvPicPr>
                <p:cNvPr id="83" name="Picture 82"/>
                <p:cNvPicPr>
                  <a:picLocks noChangeAspect="1"/>
                </p:cNvPicPr>
                <p:nvPr/>
              </p:nvPicPr>
              <p:blipFill>
                <a:blip r:embed="rId6"/>
                <a:stretch>
                  <a:fillRect/>
                </a:stretch>
              </p:blipFill>
              <p:spPr>
                <a:xfrm>
                  <a:off x="6707220" y="4869160"/>
                  <a:ext cx="432048" cy="432048"/>
                </a:xfrm>
                <a:prstGeom prst="rect">
                  <a:avLst/>
                </a:prstGeom>
              </p:spPr>
            </p:pic>
            <p:sp>
              <p:nvSpPr>
                <p:cNvPr id="84" name="Rectangle 83"/>
                <p:cNvSpPr/>
                <p:nvPr/>
              </p:nvSpPr>
              <p:spPr>
                <a:xfrm>
                  <a:off x="6638778" y="5013176"/>
                  <a:ext cx="741534" cy="315858"/>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1200" b="1" spc="50" dirty="0" smtClean="0">
                      <a:ln w="11430"/>
                      <a:solidFill>
                        <a:srgbClr val="000090"/>
                      </a:solidFill>
                      <a:effectLst>
                        <a:outerShdw blurRad="76200" dist="50800" dir="5400000" algn="tl" rotWithShape="0">
                          <a:srgbClr val="000000">
                            <a:alpha val="65000"/>
                          </a:srgbClr>
                        </a:outerShdw>
                      </a:effectLst>
                    </a:rPr>
                    <a:t>API</a:t>
                  </a:r>
                  <a:endParaRPr lang="en-US" sz="1200" b="1" spc="50" dirty="0">
                    <a:ln w="11430"/>
                    <a:solidFill>
                      <a:srgbClr val="000090"/>
                    </a:solidFill>
                    <a:effectLst>
                      <a:outerShdw blurRad="76200" dist="50800" dir="5400000" algn="tl" rotWithShape="0">
                        <a:srgbClr val="000000">
                          <a:alpha val="65000"/>
                        </a:srgbClr>
                      </a:outerShdw>
                    </a:effectLst>
                  </a:endParaRPr>
                </a:p>
              </p:txBody>
            </p:sp>
          </p:grpSp>
          <p:grpSp>
            <p:nvGrpSpPr>
              <p:cNvPr id="85" name="Group 84"/>
              <p:cNvGrpSpPr/>
              <p:nvPr/>
            </p:nvGrpSpPr>
            <p:grpSpPr>
              <a:xfrm>
                <a:off x="8028384" y="2582664"/>
                <a:ext cx="990352" cy="990352"/>
                <a:chOff x="8118152" y="2582664"/>
                <a:chExt cx="990352" cy="990352"/>
              </a:xfrm>
            </p:grpSpPr>
            <p:pic>
              <p:nvPicPr>
                <p:cNvPr id="86" name="Picture 85"/>
                <p:cNvPicPr>
                  <a:picLocks noChangeAspect="1"/>
                </p:cNvPicPr>
                <p:nvPr/>
              </p:nvPicPr>
              <p:blipFill>
                <a:blip r:embed="rId7"/>
                <a:stretch>
                  <a:fillRect/>
                </a:stretch>
              </p:blipFill>
              <p:spPr>
                <a:xfrm>
                  <a:off x="8118152" y="2582664"/>
                  <a:ext cx="990352" cy="990352"/>
                </a:xfrm>
                <a:prstGeom prst="rect">
                  <a:avLst/>
                </a:prstGeom>
                <a:noFill/>
              </p:spPr>
            </p:pic>
            <p:grpSp>
              <p:nvGrpSpPr>
                <p:cNvPr id="87" name="Group 86"/>
                <p:cNvGrpSpPr/>
                <p:nvPr/>
              </p:nvGrpSpPr>
              <p:grpSpPr>
                <a:xfrm>
                  <a:off x="8244408" y="3068960"/>
                  <a:ext cx="741534" cy="450582"/>
                  <a:chOff x="6617324" y="4869160"/>
                  <a:chExt cx="741534" cy="450582"/>
                </a:xfrm>
              </p:grpSpPr>
              <p:pic>
                <p:nvPicPr>
                  <p:cNvPr id="88" name="Picture 87"/>
                  <p:cNvPicPr>
                    <a:picLocks noChangeAspect="1"/>
                  </p:cNvPicPr>
                  <p:nvPr/>
                </p:nvPicPr>
                <p:blipFill>
                  <a:blip r:embed="rId6"/>
                  <a:stretch>
                    <a:fillRect/>
                  </a:stretch>
                </p:blipFill>
                <p:spPr>
                  <a:xfrm>
                    <a:off x="6707220" y="4869160"/>
                    <a:ext cx="432048" cy="432048"/>
                  </a:xfrm>
                  <a:prstGeom prst="rect">
                    <a:avLst/>
                  </a:prstGeom>
                </p:spPr>
              </p:pic>
              <p:sp>
                <p:nvSpPr>
                  <p:cNvPr id="89" name="Rectangle 88"/>
                  <p:cNvSpPr/>
                  <p:nvPr/>
                </p:nvSpPr>
                <p:spPr>
                  <a:xfrm>
                    <a:off x="6617324" y="5003884"/>
                    <a:ext cx="741534" cy="315858"/>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1200" b="1" spc="50" dirty="0" smtClean="0">
                        <a:ln w="11430"/>
                        <a:solidFill>
                          <a:srgbClr val="000090"/>
                        </a:solidFill>
                        <a:effectLst>
                          <a:outerShdw blurRad="76200" dist="50800" dir="5400000" algn="tl" rotWithShape="0">
                            <a:srgbClr val="000000">
                              <a:alpha val="65000"/>
                            </a:srgbClr>
                          </a:outerShdw>
                        </a:effectLst>
                      </a:rPr>
                      <a:t>API</a:t>
                    </a:r>
                    <a:endParaRPr lang="en-US" sz="1200" b="1" spc="50" dirty="0">
                      <a:ln w="11430"/>
                      <a:solidFill>
                        <a:srgbClr val="000090"/>
                      </a:solidFill>
                      <a:effectLst>
                        <a:outerShdw blurRad="76200" dist="50800" dir="5400000" algn="tl" rotWithShape="0">
                          <a:srgbClr val="000000">
                            <a:alpha val="65000"/>
                          </a:srgbClr>
                        </a:outerShdw>
                      </a:effectLst>
                    </a:endParaRPr>
                  </a:p>
                </p:txBody>
              </p:sp>
            </p:grpSp>
          </p:grpSp>
        </p:grpSp>
        <p:pic>
          <p:nvPicPr>
            <p:cNvPr id="1026" name="Picture 2" descr="http://realityrevote.com/reality_revote/perso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706556" y="2872357"/>
              <a:ext cx="814337" cy="77090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59275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latin typeface="Arial" panose="020B0604020202020204" pitchFamily="34" charset="0"/>
                <a:cs typeface="Arial" panose="020B0604020202020204" pitchFamily="34" charset="0"/>
              </a:rPr>
              <a:t>AllSeen</a:t>
            </a:r>
            <a:r>
              <a:rPr lang="en-US" altLang="ko-KR" dirty="0" smtClean="0">
                <a:latin typeface="Arial" panose="020B0604020202020204" pitchFamily="34" charset="0"/>
                <a:cs typeface="Arial" panose="020B0604020202020204" pitchFamily="34" charset="0"/>
              </a:rPr>
              <a:t> Alliance</a:t>
            </a:r>
            <a:endParaRPr lang="ko-KR" altLang="en-US" dirty="0">
              <a:latin typeface="Arial" panose="020B0604020202020204" pitchFamily="34" charset="0"/>
              <a:cs typeface="Arial" panose="020B0604020202020204" pitchFamily="34" charset="0"/>
            </a:endParaRPr>
          </a:p>
        </p:txBody>
      </p:sp>
      <p:sp>
        <p:nvSpPr>
          <p:cNvPr id="3" name="내용 개체 틀 2"/>
          <p:cNvSpPr>
            <a:spLocks noGrp="1"/>
          </p:cNvSpPr>
          <p:nvPr>
            <p:ph idx="1"/>
          </p:nvPr>
        </p:nvSpPr>
        <p:spPr/>
        <p:txBody>
          <a:bodyPr>
            <a:normAutofit/>
          </a:bodyPr>
          <a:lstStyle/>
          <a:p>
            <a:r>
              <a:rPr lang="en-US" altLang="ko-KR" sz="2000" dirty="0">
                <a:latin typeface="Arial" panose="020B0604020202020204" pitchFamily="34" charset="0"/>
                <a:cs typeface="Arial" panose="020B0604020202020204" pitchFamily="34" charset="0"/>
              </a:rPr>
              <a:t>An Open Source project building the framework for the  internet of Things (</a:t>
            </a:r>
            <a:r>
              <a:rPr lang="en-US" altLang="ko-KR" sz="2000" dirty="0" err="1">
                <a:latin typeface="Arial" panose="020B0604020202020204" pitchFamily="34" charset="0"/>
                <a:cs typeface="Arial" panose="020B0604020202020204" pitchFamily="34" charset="0"/>
              </a:rPr>
              <a:t>IoT</a:t>
            </a:r>
            <a:r>
              <a:rPr lang="en-US" altLang="ko-KR" sz="2000" dirty="0" smtClean="0">
                <a:latin typeface="Arial" panose="020B0604020202020204" pitchFamily="34" charset="0"/>
                <a:cs typeface="Arial" panose="020B0604020202020204" pitchFamily="34" charset="0"/>
              </a:rPr>
              <a:t>)</a:t>
            </a:r>
          </a:p>
          <a:p>
            <a:endParaRPr lang="en-US" altLang="ko-KR" sz="2000" dirty="0">
              <a:latin typeface="Arial" panose="020B0604020202020204" pitchFamily="34" charset="0"/>
              <a:cs typeface="Arial" panose="020B0604020202020204" pitchFamily="34" charset="0"/>
            </a:endParaRPr>
          </a:p>
          <a:p>
            <a:r>
              <a:rPr lang="en-US" altLang="ko-KR" sz="2000" dirty="0" smtClean="0">
                <a:latin typeface="Arial" panose="020B0604020202020204" pitchFamily="34" charset="0"/>
                <a:cs typeface="Arial" panose="020B0604020202020204" pitchFamily="34" charset="0"/>
              </a:rPr>
              <a:t>LG, MS, ….</a:t>
            </a:r>
            <a:endParaRPr lang="en-US" altLang="ko-KR" sz="2000" dirty="0">
              <a:latin typeface="Arial" panose="020B0604020202020204" pitchFamily="34" charset="0"/>
              <a:cs typeface="Arial" panose="020B0604020202020204" pitchFamily="34" charset="0"/>
            </a:endParaRPr>
          </a:p>
          <a:p>
            <a:pPr marL="0" indent="0">
              <a:buNone/>
            </a:pPr>
            <a:endParaRPr lang="en-US" altLang="ko-KR" sz="2000" dirty="0">
              <a:latin typeface="Arial" panose="020B0604020202020204" pitchFamily="34" charset="0"/>
              <a:cs typeface="Arial" panose="020B0604020202020204" pitchFamily="34" charset="0"/>
            </a:endParaRPr>
          </a:p>
          <a:p>
            <a:r>
              <a:rPr lang="en-US" altLang="ko-KR" sz="2000" dirty="0">
                <a:latin typeface="Arial" panose="020B0604020202020204" pitchFamily="34" charset="0"/>
                <a:cs typeface="Arial" panose="020B0604020202020204" pitchFamily="34" charset="0"/>
              </a:rPr>
              <a:t>The Internet of Everything is based on the idea that devices, objects and systems can be connected in simple, transparent ways to enable seamless sharing of information across all of them.</a:t>
            </a:r>
            <a:endParaRPr lang="ko-KR" altLang="en-US" sz="2000" dirty="0">
              <a:latin typeface="Arial" panose="020B0604020202020204" pitchFamily="34" charset="0"/>
              <a:cs typeface="Arial" panose="020B0604020202020204" pitchFamily="34" charset="0"/>
            </a:endParaRPr>
          </a:p>
        </p:txBody>
      </p:sp>
      <p:pic>
        <p:nvPicPr>
          <p:cNvPr id="7" name="그림 6"/>
          <p:cNvPicPr>
            <a:picLocks noChangeAspect="1"/>
          </p:cNvPicPr>
          <p:nvPr/>
        </p:nvPicPr>
        <p:blipFill>
          <a:blip r:embed="rId2"/>
          <a:stretch>
            <a:fillRect/>
          </a:stretch>
        </p:blipFill>
        <p:spPr>
          <a:xfrm>
            <a:off x="6867525" y="5915025"/>
            <a:ext cx="1647825" cy="523875"/>
          </a:xfrm>
          <a:prstGeom prst="rect">
            <a:avLst/>
          </a:prstGeom>
        </p:spPr>
      </p:pic>
    </p:spTree>
    <p:extLst>
      <p:ext uri="{BB962C8B-B14F-4D97-AF65-F5344CB8AC3E}">
        <p14:creationId xmlns:p14="http://schemas.microsoft.com/office/powerpoint/2010/main" val="34728095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4294967295"/>
          </p:nvPr>
        </p:nvSpPr>
        <p:spPr>
          <a:xfrm>
            <a:off x="7000875" y="6240463"/>
            <a:ext cx="1905000" cy="457200"/>
          </a:xfrm>
          <a:prstGeom prst="rect">
            <a:avLst/>
          </a:prstGeom>
        </p:spPr>
        <p:txBody>
          <a:bodyPr/>
          <a:lstStyle/>
          <a:p>
            <a:fld id="{F3EB9B9E-58A9-4BFE-BEC5-70C3A71DB01C}" type="slidenum">
              <a:rPr lang="en-US" altLang="ko-KR"/>
              <a:pPr/>
              <a:t>40</a:t>
            </a:fld>
            <a:endParaRPr lang="en-US" altLang="ko-KR" sz="1000"/>
          </a:p>
        </p:txBody>
      </p:sp>
      <p:sp>
        <p:nvSpPr>
          <p:cNvPr id="405506" name="Rectangle 2"/>
          <p:cNvSpPr>
            <a:spLocks noGrp="1" noChangeArrowheads="1"/>
          </p:cNvSpPr>
          <p:nvPr>
            <p:ph type="body" idx="1"/>
          </p:nvPr>
        </p:nvSpPr>
        <p:spPr>
          <a:xfrm>
            <a:off x="72008" y="1196975"/>
            <a:ext cx="8964488" cy="5111750"/>
          </a:xfrm>
        </p:spPr>
        <p:txBody>
          <a:bodyPr/>
          <a:lstStyle/>
          <a:p>
            <a:pPr marL="457200" indent="-457200"/>
            <a:r>
              <a:rPr lang="fr-FR" altLang="ko-KR" sz="2400" dirty="0" smtClean="0">
                <a:latin typeface="Arial" pitchFamily="34" charset="0"/>
              </a:rPr>
              <a:t>Legacy Problem</a:t>
            </a:r>
          </a:p>
          <a:p>
            <a:pPr marL="857250" lvl="1" indent="-457200"/>
            <a:r>
              <a:rPr lang="fr-FR" altLang="ko-KR" sz="2000" dirty="0" smtClean="0">
                <a:latin typeface="Arial" pitchFamily="34" charset="0"/>
              </a:rPr>
              <a:t>Lots of data that isn’t labelled and isn’t about to be labelled soon</a:t>
            </a:r>
          </a:p>
          <a:p>
            <a:pPr marL="857250" lvl="1" indent="-457200"/>
            <a:r>
              <a:rPr lang="fr-FR" altLang="ko-KR" sz="2000" i="1" dirty="0" smtClean="0">
                <a:latin typeface="Arial" pitchFamily="34" charset="0"/>
              </a:rPr>
              <a:t>What to do?</a:t>
            </a:r>
            <a:endParaRPr lang="en-US" altLang="ko-KR" sz="2000" i="1" dirty="0" smtClean="0">
              <a:latin typeface="Arial" pitchFamily="34" charset="0"/>
            </a:endParaRPr>
          </a:p>
          <a:p>
            <a:pPr marL="457200" indent="-457200"/>
            <a:r>
              <a:rPr lang="en-US" altLang="ko-KR" sz="2400" dirty="0" smtClean="0">
                <a:latin typeface="Arial" pitchFamily="34" charset="0"/>
              </a:rPr>
              <a:t>For new data</a:t>
            </a:r>
          </a:p>
          <a:p>
            <a:pPr marL="857250" lvl="1" indent="-457200"/>
            <a:r>
              <a:rPr lang="fr-FR" altLang="ko-KR" sz="2000" dirty="0">
                <a:latin typeface="Arial" pitchFamily="34" charset="0"/>
              </a:rPr>
              <a:t>Resource Description Framework </a:t>
            </a:r>
            <a:r>
              <a:rPr lang="fr-FR" altLang="ko-KR" sz="2000" dirty="0" smtClean="0">
                <a:latin typeface="Arial" pitchFamily="34" charset="0"/>
              </a:rPr>
              <a:t>: </a:t>
            </a:r>
            <a:r>
              <a:rPr lang="en-US" altLang="ko-KR" sz="2000" dirty="0" smtClean="0">
                <a:latin typeface="Arial" pitchFamily="34" charset="0"/>
              </a:rPr>
              <a:t>RDF</a:t>
            </a:r>
          </a:p>
          <a:p>
            <a:pPr marL="857250" lvl="1" indent="-457200"/>
            <a:r>
              <a:rPr lang="en-US" altLang="ko-KR" sz="2000" dirty="0" smtClean="0">
                <a:latin typeface="Arial" pitchFamily="34" charset="0"/>
              </a:rPr>
              <a:t>Tagging and Folksonomies</a:t>
            </a:r>
          </a:p>
          <a:p>
            <a:pPr marL="857250" lvl="1" indent="-457200"/>
            <a:r>
              <a:rPr lang="en-US" altLang="ko-KR" sz="2000" dirty="0" err="1" smtClean="0">
                <a:latin typeface="Arial" pitchFamily="34" charset="0"/>
              </a:rPr>
              <a:t>RDFa</a:t>
            </a:r>
            <a:r>
              <a:rPr lang="en-US" altLang="ko-KR" sz="2000" dirty="0" smtClean="0">
                <a:latin typeface="Arial" pitchFamily="34" charset="0"/>
              </a:rPr>
              <a:t> – embedding meta-data within Web pages</a:t>
            </a:r>
          </a:p>
          <a:p>
            <a:pPr marL="857250" lvl="1" indent="-457200"/>
            <a:r>
              <a:rPr lang="en-US" altLang="ko-KR" sz="2000" dirty="0" smtClean="0">
                <a:latin typeface="Arial" pitchFamily="34" charset="0"/>
              </a:rPr>
              <a:t>Twitter Annotations “</a:t>
            </a:r>
            <a:r>
              <a:rPr lang="en-US" altLang="ko-KR" sz="2000" dirty="0" err="1" smtClean="0">
                <a:latin typeface="Arial" pitchFamily="34" charset="0"/>
              </a:rPr>
              <a:t>Twannotations</a:t>
            </a:r>
            <a:r>
              <a:rPr lang="en-US" altLang="ko-KR" sz="2000" dirty="0" smtClean="0">
                <a:latin typeface="Arial" pitchFamily="34" charset="0"/>
              </a:rPr>
              <a:t>”</a:t>
            </a:r>
          </a:p>
          <a:p>
            <a:pPr marL="857250" lvl="1" indent="-457200"/>
            <a:endParaRPr lang="en-US" altLang="ko-KR" sz="2000" dirty="0" smtClean="0">
              <a:latin typeface="Arial" pitchFamily="34" charset="0"/>
            </a:endParaRPr>
          </a:p>
        </p:txBody>
      </p:sp>
      <p:sp>
        <p:nvSpPr>
          <p:cNvPr id="405507" name="Rectangle 3"/>
          <p:cNvSpPr>
            <a:spLocks noGrp="1" noChangeArrowheads="1"/>
          </p:cNvSpPr>
          <p:nvPr>
            <p:ph type="title"/>
          </p:nvPr>
        </p:nvSpPr>
        <p:spPr>
          <a:xfrm>
            <a:off x="684213" y="333375"/>
            <a:ext cx="8334523" cy="647700"/>
          </a:xfrm>
          <a:noFill/>
          <a:ln/>
        </p:spPr>
        <p:txBody>
          <a:bodyPr/>
          <a:lstStyle/>
          <a:p>
            <a:r>
              <a:rPr lang="en-US" altLang="ko-KR" sz="3200" dirty="0" smtClean="0">
                <a:latin typeface="Arial" pitchFamily="34" charset="0"/>
              </a:rPr>
              <a:t>Meta-Data Tools</a:t>
            </a:r>
            <a:endParaRPr lang="en-US" altLang="ko-KR" sz="3200" dirty="0">
              <a:latin typeface="Arial" pitchFamily="34" charset="0"/>
            </a:endParaRPr>
          </a:p>
        </p:txBody>
      </p:sp>
    </p:spTree>
    <p:extLst>
      <p:ext uri="{BB962C8B-B14F-4D97-AF65-F5344CB8AC3E}">
        <p14:creationId xmlns:p14="http://schemas.microsoft.com/office/powerpoint/2010/main" val="19411945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4294967295"/>
          </p:nvPr>
        </p:nvSpPr>
        <p:spPr>
          <a:xfrm>
            <a:off x="7000875" y="6240463"/>
            <a:ext cx="1905000" cy="457200"/>
          </a:xfrm>
          <a:prstGeom prst="rect">
            <a:avLst/>
          </a:prstGeom>
        </p:spPr>
        <p:txBody>
          <a:bodyPr/>
          <a:lstStyle/>
          <a:p>
            <a:fld id="{F3EB9B9E-58A9-4BFE-BEC5-70C3A71DB01C}" type="slidenum">
              <a:rPr lang="en-US" altLang="ko-KR"/>
              <a:pPr/>
              <a:t>41</a:t>
            </a:fld>
            <a:endParaRPr lang="en-US" altLang="ko-KR" sz="1000" dirty="0"/>
          </a:p>
        </p:txBody>
      </p:sp>
      <p:sp>
        <p:nvSpPr>
          <p:cNvPr id="405506" name="Rectangle 2"/>
          <p:cNvSpPr>
            <a:spLocks noGrp="1" noChangeArrowheads="1"/>
          </p:cNvSpPr>
          <p:nvPr>
            <p:ph type="body" idx="1"/>
          </p:nvPr>
        </p:nvSpPr>
        <p:spPr>
          <a:xfrm>
            <a:off x="72008" y="1196975"/>
            <a:ext cx="8964488" cy="5111750"/>
          </a:xfrm>
        </p:spPr>
        <p:txBody>
          <a:bodyPr/>
          <a:lstStyle/>
          <a:p>
            <a:pPr marL="457200" indent="-457200"/>
            <a:r>
              <a:rPr lang="fr-FR" altLang="ko-KR" sz="2000" dirty="0" smtClean="0">
                <a:latin typeface="Arial" pitchFamily="34" charset="0"/>
                <a:cs typeface="Arial" pitchFamily="34" charset="0"/>
              </a:rPr>
              <a:t>Resource Description Framework : RDF</a:t>
            </a:r>
          </a:p>
          <a:p>
            <a:pPr marL="857250" lvl="1" indent="-457200"/>
            <a:r>
              <a:rPr lang="en-US" altLang="ko-KR" sz="1800" dirty="0" smtClean="0">
                <a:latin typeface="Arial" pitchFamily="34" charset="0"/>
                <a:cs typeface="Arial" pitchFamily="34" charset="0"/>
              </a:rPr>
              <a:t>Formal name for linked data on the Web</a:t>
            </a:r>
          </a:p>
          <a:p>
            <a:pPr marL="1257300" lvl="2" indent="-457200"/>
            <a:r>
              <a:rPr lang="en-US" altLang="ko-KR" sz="1600" dirty="0" smtClean="0">
                <a:latin typeface="Arial" pitchFamily="34" charset="0"/>
                <a:cs typeface="Arial" pitchFamily="34" charset="0"/>
              </a:rPr>
              <a:t>Links : </a:t>
            </a:r>
            <a:r>
              <a:rPr lang="en-US" altLang="ko-KR" sz="1600" dirty="0">
                <a:latin typeface="Arial" pitchFamily="34" charset="0"/>
                <a:cs typeface="Arial" pitchFamily="34" charset="0"/>
              </a:rPr>
              <a:t>U</a:t>
            </a:r>
            <a:r>
              <a:rPr lang="en-US" altLang="ko-KR" sz="1600" dirty="0" smtClean="0">
                <a:latin typeface="Arial" pitchFamily="34" charset="0"/>
                <a:cs typeface="Arial" pitchFamily="34" charset="0"/>
              </a:rPr>
              <a:t>niform Resource Indicators: URI</a:t>
            </a:r>
          </a:p>
          <a:p>
            <a:pPr marL="857250" lvl="1" indent="-457200"/>
            <a:r>
              <a:rPr lang="en-US" altLang="ko-KR" sz="1800" dirty="0">
                <a:latin typeface="Arial" pitchFamily="34" charset="0"/>
                <a:ea typeface="Arial Unicode MS" pitchFamily="50" charset="-127"/>
                <a:cs typeface="Arial" pitchFamily="34" charset="0"/>
              </a:rPr>
              <a:t>a framework for describing and interchanging metadata (data describing the web resources</a:t>
            </a:r>
            <a:r>
              <a:rPr lang="en-US" altLang="ko-KR" sz="1800" dirty="0" smtClean="0">
                <a:latin typeface="Arial" pitchFamily="34" charset="0"/>
                <a:ea typeface="Arial Unicode MS" pitchFamily="50" charset="-127"/>
                <a:cs typeface="Arial" pitchFamily="34" charset="0"/>
              </a:rPr>
              <a:t>): allows</a:t>
            </a:r>
          </a:p>
          <a:p>
            <a:pPr lvl="2" eaLnBrk="1" hangingPunct="1">
              <a:lnSpc>
                <a:spcPct val="80000"/>
              </a:lnSpc>
              <a:defRPr/>
            </a:pPr>
            <a:r>
              <a:rPr lang="en-US" altLang="ko-KR" sz="1600" dirty="0">
                <a:latin typeface="Arial" pitchFamily="34" charset="0"/>
                <a:ea typeface="Arial Unicode MS" pitchFamily="50" charset="-127"/>
                <a:cs typeface="Arial" pitchFamily="34" charset="0"/>
              </a:rPr>
              <a:t>better precision in resource discovery than full text search, </a:t>
            </a:r>
          </a:p>
          <a:p>
            <a:pPr lvl="2" eaLnBrk="1" hangingPunct="1">
              <a:lnSpc>
                <a:spcPct val="80000"/>
              </a:lnSpc>
              <a:defRPr/>
            </a:pPr>
            <a:r>
              <a:rPr lang="en-US" altLang="ko-KR" sz="1600" dirty="0">
                <a:latin typeface="Arial" pitchFamily="34" charset="0"/>
                <a:ea typeface="Arial Unicode MS" pitchFamily="50" charset="-127"/>
                <a:cs typeface="Arial" pitchFamily="34" charset="0"/>
              </a:rPr>
              <a:t>assisting applications as schemas evolve, </a:t>
            </a:r>
          </a:p>
          <a:p>
            <a:pPr lvl="2" eaLnBrk="1" hangingPunct="1">
              <a:lnSpc>
                <a:spcPct val="80000"/>
              </a:lnSpc>
              <a:defRPr/>
            </a:pPr>
            <a:r>
              <a:rPr lang="en-US" altLang="ko-KR" sz="1600" dirty="0">
                <a:latin typeface="Arial" pitchFamily="34" charset="0"/>
                <a:ea typeface="Arial Unicode MS" pitchFamily="50" charset="-127"/>
                <a:cs typeface="Arial" pitchFamily="34" charset="0"/>
              </a:rPr>
              <a:t>interoperability of metadata. </a:t>
            </a:r>
            <a:endParaRPr lang="en-US" altLang="ko-KR" sz="1600" dirty="0" smtClean="0">
              <a:latin typeface="Arial" pitchFamily="34" charset="0"/>
              <a:ea typeface="Arial Unicode MS" pitchFamily="50" charset="-127"/>
              <a:cs typeface="Arial" pitchFamily="34" charset="0"/>
            </a:endParaRPr>
          </a:p>
          <a:p>
            <a:pPr marL="857250" lvl="1" indent="-457200"/>
            <a:r>
              <a:rPr lang="en-US" altLang="ko-KR" sz="1800" dirty="0" smtClean="0">
                <a:latin typeface="Arial" pitchFamily="34" charset="0"/>
                <a:cs typeface="Arial" pitchFamily="34" charset="0"/>
              </a:rPr>
              <a:t>A means to describe linked data</a:t>
            </a:r>
          </a:p>
          <a:p>
            <a:pPr marL="857250" lvl="1" indent="-457200"/>
            <a:r>
              <a:rPr lang="en-US" altLang="ko-KR" sz="1800" dirty="0" smtClean="0">
                <a:latin typeface="Arial" pitchFamily="34" charset="0"/>
                <a:cs typeface="Arial" pitchFamily="34" charset="0"/>
              </a:rPr>
              <a:t>Allows ontologies to be constructed about linked data</a:t>
            </a:r>
          </a:p>
          <a:p>
            <a:pPr marL="457200" indent="-457200"/>
            <a:r>
              <a:rPr lang="en-US" altLang="ko-KR" sz="2000" dirty="0" smtClean="0">
                <a:latin typeface="Arial" pitchFamily="34" charset="0"/>
              </a:rPr>
              <a:t>Ontology</a:t>
            </a:r>
            <a:endParaRPr lang="en-US" altLang="ko-KR" sz="2000" dirty="0">
              <a:latin typeface="Arial" pitchFamily="34" charset="0"/>
            </a:endParaRPr>
          </a:p>
          <a:p>
            <a:pPr marL="857250" lvl="1" indent="-457200"/>
            <a:r>
              <a:rPr lang="en-US" altLang="ko-KR" sz="1800" dirty="0">
                <a:latin typeface="Arial" pitchFamily="34" charset="0"/>
              </a:rPr>
              <a:t>A formal representation of the knowledge about </a:t>
            </a:r>
          </a:p>
          <a:p>
            <a:pPr marL="1257300" lvl="2" indent="-457200"/>
            <a:r>
              <a:rPr lang="en-US" altLang="ko-KR" dirty="0">
                <a:latin typeface="Arial" pitchFamily="34" charset="0"/>
              </a:rPr>
              <a:t>set of concepts within a domain</a:t>
            </a:r>
          </a:p>
          <a:p>
            <a:pPr marL="1257300" lvl="2" indent="-457200"/>
            <a:r>
              <a:rPr lang="en-US" altLang="ko-KR" dirty="0">
                <a:latin typeface="Arial" pitchFamily="34" charset="0"/>
              </a:rPr>
              <a:t>And the relationship between those </a:t>
            </a:r>
            <a:r>
              <a:rPr lang="en-US" altLang="ko-KR" dirty="0" smtClean="0">
                <a:latin typeface="Arial" pitchFamily="34" charset="0"/>
              </a:rPr>
              <a:t>concepts</a:t>
            </a:r>
          </a:p>
          <a:p>
            <a:pPr marL="457200" indent="-457200"/>
            <a:r>
              <a:rPr lang="en-US" altLang="ko-KR" sz="2000" dirty="0" smtClean="0">
                <a:latin typeface="Arial" pitchFamily="34" charset="0"/>
              </a:rPr>
              <a:t>OWL: Web Ontology Language</a:t>
            </a:r>
          </a:p>
          <a:p>
            <a:pPr marL="857250" lvl="1" indent="-457200"/>
            <a:r>
              <a:rPr lang="en-US" altLang="ko-KR" sz="1800" dirty="0">
                <a:latin typeface="Arial" pitchFamily="34" charset="0"/>
                <a:cs typeface="Arial" pitchFamily="34" charset="0"/>
              </a:rPr>
              <a:t>a family of knowledge representation languages </a:t>
            </a:r>
            <a:r>
              <a:rPr lang="en-US" altLang="ko-KR" sz="1800" dirty="0" smtClean="0">
                <a:latin typeface="Arial" pitchFamily="34" charset="0"/>
                <a:cs typeface="Arial" pitchFamily="34" charset="0"/>
              </a:rPr>
              <a:t>for authoring</a:t>
            </a:r>
            <a:r>
              <a:rPr lang="en-US" altLang="ko-KR" sz="1800" dirty="0">
                <a:latin typeface="Arial" pitchFamily="34" charset="0"/>
                <a:cs typeface="Arial" pitchFamily="34" charset="0"/>
              </a:rPr>
              <a:t> ontologies</a:t>
            </a:r>
            <a:r>
              <a:rPr lang="en-US" altLang="ko-KR" sz="1800" dirty="0" smtClean="0">
                <a:latin typeface="Arial" pitchFamily="34" charset="0"/>
                <a:cs typeface="Arial" pitchFamily="34" charset="0"/>
              </a:rPr>
              <a:t>.</a:t>
            </a:r>
            <a:endParaRPr lang="en-US" altLang="ko-KR" sz="1800" dirty="0">
              <a:latin typeface="Arial" pitchFamily="34" charset="0"/>
              <a:cs typeface="Arial" pitchFamily="34" charset="0"/>
            </a:endParaRPr>
          </a:p>
        </p:txBody>
      </p:sp>
      <p:sp>
        <p:nvSpPr>
          <p:cNvPr id="405507" name="Rectangle 3"/>
          <p:cNvSpPr>
            <a:spLocks noGrp="1" noChangeArrowheads="1"/>
          </p:cNvSpPr>
          <p:nvPr>
            <p:ph type="title"/>
          </p:nvPr>
        </p:nvSpPr>
        <p:spPr>
          <a:xfrm>
            <a:off x="684213" y="333375"/>
            <a:ext cx="8334523" cy="647700"/>
          </a:xfrm>
          <a:noFill/>
          <a:ln/>
        </p:spPr>
        <p:txBody>
          <a:bodyPr/>
          <a:lstStyle/>
          <a:p>
            <a:r>
              <a:rPr lang="en-US" altLang="ko-KR" sz="3200" dirty="0" smtClean="0">
                <a:latin typeface="Arial" pitchFamily="34" charset="0"/>
              </a:rPr>
              <a:t>Meta-Data Tools: Ontologies, OWL, RDF</a:t>
            </a:r>
            <a:endParaRPr lang="en-US" altLang="ko-KR" sz="3200" dirty="0">
              <a:latin typeface="Arial" pitchFamily="34" charset="0"/>
            </a:endParaRPr>
          </a:p>
        </p:txBody>
      </p:sp>
    </p:spTree>
    <p:extLst>
      <p:ext uri="{BB962C8B-B14F-4D97-AF65-F5344CB8AC3E}">
        <p14:creationId xmlns:p14="http://schemas.microsoft.com/office/powerpoint/2010/main" val="29736117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2" name="Object 5"/>
          <p:cNvGraphicFramePr>
            <a:graphicFrameLocks noChangeAspect="1"/>
          </p:cNvGraphicFramePr>
          <p:nvPr/>
        </p:nvGraphicFramePr>
        <p:xfrm>
          <a:off x="4191000" y="1600200"/>
          <a:ext cx="4800600" cy="3048000"/>
        </p:xfrm>
        <a:graphic>
          <a:graphicData uri="http://schemas.openxmlformats.org/presentationml/2006/ole">
            <mc:AlternateContent xmlns:mc="http://schemas.openxmlformats.org/markup-compatibility/2006">
              <mc:Choice xmlns:v="urn:schemas-microsoft-com:vml" Requires="v">
                <p:oleObj spid="_x0000_s12293" name="Slide" r:id="rId3" imgW="4572180" imgH="3428876" progId="PowerPoint.Slide.8">
                  <p:embed/>
                </p:oleObj>
              </mc:Choice>
              <mc:Fallback>
                <p:oleObj name="Slide" r:id="rId3" imgW="4572180" imgH="3428876" progId="PowerPoint.Slid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1600200"/>
                        <a:ext cx="48006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4870" name="Rectangle 6"/>
          <p:cNvSpPr>
            <a:spLocks noChangeArrowheads="1"/>
          </p:cNvSpPr>
          <p:nvPr/>
        </p:nvSpPr>
        <p:spPr bwMode="auto">
          <a:xfrm>
            <a:off x="5181600" y="4800600"/>
            <a:ext cx="3200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eaLnBrk="1" hangingPunct="1">
              <a:lnSpc>
                <a:spcPct val="80000"/>
              </a:lnSpc>
              <a:spcBef>
                <a:spcPct val="20000"/>
              </a:spcBef>
              <a:buClr>
                <a:schemeClr val="hlink"/>
              </a:buClr>
              <a:buSzPct val="60000"/>
              <a:buFont typeface="Wingdings" pitchFamily="2" charset="2"/>
              <a:buNone/>
              <a:defRPr/>
            </a:pPr>
            <a:r>
              <a:rPr lang="en-US" altLang="en-US" sz="1000">
                <a:effectLst>
                  <a:outerShdw blurRad="38100" dist="38100" dir="2700000" algn="tl">
                    <a:srgbClr val="000000"/>
                  </a:outerShdw>
                </a:effectLst>
              </a:rPr>
              <a:t>From “The Semantic Web” technical report by Pierce</a:t>
            </a:r>
          </a:p>
        </p:txBody>
      </p:sp>
      <p:pic>
        <p:nvPicPr>
          <p:cNvPr id="7174" name="Picture 7" descr="untitled"/>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a:xfrm>
            <a:off x="381000" y="2133600"/>
            <a:ext cx="4267200" cy="24955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4872" name="Rectangle 8"/>
          <p:cNvSpPr>
            <a:spLocks noChangeArrowheads="1"/>
          </p:cNvSpPr>
          <p:nvPr/>
        </p:nvSpPr>
        <p:spPr bwMode="auto">
          <a:xfrm>
            <a:off x="990600" y="4800600"/>
            <a:ext cx="3200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eaLnBrk="1" hangingPunct="1">
              <a:lnSpc>
                <a:spcPct val="80000"/>
              </a:lnSpc>
              <a:spcBef>
                <a:spcPct val="20000"/>
              </a:spcBef>
              <a:buClr>
                <a:schemeClr val="hlink"/>
              </a:buClr>
              <a:buSzPct val="60000"/>
              <a:buFont typeface="Wingdings" pitchFamily="2" charset="2"/>
              <a:buNone/>
              <a:defRPr/>
            </a:pPr>
            <a:r>
              <a:rPr lang="en-US" altLang="en-US" sz="1000">
                <a:effectLst>
                  <a:outerShdw blurRad="38100" dist="38100" dir="2700000" algn="tl">
                    <a:srgbClr val="000000"/>
                  </a:outerShdw>
                </a:effectLst>
              </a:rPr>
              <a:t>The Semantic Language Layer for the Web</a:t>
            </a:r>
          </a:p>
        </p:txBody>
      </p:sp>
      <p:sp>
        <p:nvSpPr>
          <p:cNvPr id="7176" name="Oval 9"/>
          <p:cNvSpPr>
            <a:spLocks noChangeArrowheads="1"/>
          </p:cNvSpPr>
          <p:nvPr/>
        </p:nvSpPr>
        <p:spPr bwMode="auto">
          <a:xfrm>
            <a:off x="609600" y="3048000"/>
            <a:ext cx="2590800" cy="1295400"/>
          </a:xfrm>
          <a:prstGeom prst="ellipse">
            <a:avLst/>
          </a:prstGeom>
          <a:noFill/>
          <a:ln w="158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ea typeface="굴림" charset="-127"/>
            </a:endParaRPr>
          </a:p>
        </p:txBody>
      </p:sp>
      <p:sp>
        <p:nvSpPr>
          <p:cNvPr id="7177" name="Oval 10"/>
          <p:cNvSpPr>
            <a:spLocks noChangeArrowheads="1"/>
          </p:cNvSpPr>
          <p:nvPr/>
        </p:nvSpPr>
        <p:spPr bwMode="auto">
          <a:xfrm>
            <a:off x="2971800" y="1600200"/>
            <a:ext cx="1828800" cy="2590800"/>
          </a:xfrm>
          <a:prstGeom prst="ellipse">
            <a:avLst/>
          </a:prstGeom>
          <a:noFill/>
          <a:ln w="158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ea typeface="굴림" charset="-127"/>
            </a:endParaRPr>
          </a:p>
        </p:txBody>
      </p:sp>
      <p:sp>
        <p:nvSpPr>
          <p:cNvPr id="7178" name="AutoShape 11"/>
          <p:cNvSpPr>
            <a:spLocks noChangeArrowheads="1"/>
          </p:cNvSpPr>
          <p:nvPr/>
        </p:nvSpPr>
        <p:spPr bwMode="auto">
          <a:xfrm>
            <a:off x="4800600" y="2895600"/>
            <a:ext cx="304800" cy="228600"/>
          </a:xfrm>
          <a:prstGeom prst="rightArrow">
            <a:avLst>
              <a:gd name="adj1" fmla="val 50000"/>
              <a:gd name="adj2"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ea typeface="굴림" charset="-127"/>
            </a:endParaRPr>
          </a:p>
        </p:txBody>
      </p:sp>
      <p:sp>
        <p:nvSpPr>
          <p:cNvPr id="7179" name="Text Box 12"/>
          <p:cNvSpPr txBox="1">
            <a:spLocks noChangeArrowheads="1"/>
          </p:cNvSpPr>
          <p:nvPr/>
        </p:nvSpPr>
        <p:spPr bwMode="auto">
          <a:xfrm>
            <a:off x="990600" y="2971800"/>
            <a:ext cx="381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n-US" altLang="ko-KR" sz="1800" b="1">
                <a:solidFill>
                  <a:srgbClr val="000000"/>
                </a:solidFill>
                <a:latin typeface="Arial" charset="0"/>
                <a:ea typeface="굴림" charset="-127"/>
              </a:rPr>
              <a:t>A</a:t>
            </a:r>
          </a:p>
        </p:txBody>
      </p:sp>
      <p:sp>
        <p:nvSpPr>
          <p:cNvPr id="7180" name="Text Box 13"/>
          <p:cNvSpPr txBox="1">
            <a:spLocks noChangeArrowheads="1"/>
          </p:cNvSpPr>
          <p:nvPr/>
        </p:nvSpPr>
        <p:spPr bwMode="auto">
          <a:xfrm>
            <a:off x="3352800" y="1524000"/>
            <a:ext cx="381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n-US" altLang="ko-KR" sz="1800" b="1">
                <a:solidFill>
                  <a:srgbClr val="000000"/>
                </a:solidFill>
                <a:latin typeface="Arial" charset="0"/>
                <a:ea typeface="굴림" charset="-127"/>
              </a:rPr>
              <a:t>B</a:t>
            </a:r>
          </a:p>
        </p:txBody>
      </p:sp>
      <p:sp>
        <p:nvSpPr>
          <p:cNvPr id="7181" name="Text Box 14"/>
          <p:cNvSpPr txBox="1">
            <a:spLocks noChangeArrowheads="1"/>
          </p:cNvSpPr>
          <p:nvPr/>
        </p:nvSpPr>
        <p:spPr bwMode="auto">
          <a:xfrm>
            <a:off x="381000" y="5257800"/>
            <a:ext cx="8229600"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n-US" altLang="ko-KR" sz="1800" b="1">
                <a:latin typeface="Arial" charset="0"/>
                <a:ea typeface="굴림" charset="-127"/>
              </a:rPr>
              <a:t>A = Ontology languages based on XML syntax </a:t>
            </a:r>
          </a:p>
          <a:p>
            <a:pPr>
              <a:spcBef>
                <a:spcPct val="50000"/>
              </a:spcBef>
            </a:pPr>
            <a:r>
              <a:rPr lang="en-US" altLang="ko-KR" sz="1800" b="1">
                <a:latin typeface="Arial" charset="0"/>
                <a:ea typeface="굴림" charset="-127"/>
              </a:rPr>
              <a:t>B = Declarative ontology languages build on top of RDF and RDF Schema </a:t>
            </a:r>
          </a:p>
        </p:txBody>
      </p:sp>
      <p:sp>
        <p:nvSpPr>
          <p:cNvPr id="3" name="직사각형 2"/>
          <p:cNvSpPr/>
          <p:nvPr/>
        </p:nvSpPr>
        <p:spPr>
          <a:xfrm>
            <a:off x="35496" y="260648"/>
            <a:ext cx="9036494" cy="717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2075" tIns="46038" rIns="92075" bIns="46038" numCol="1" anchor="b" anchorCtr="0" compatLnSpc="1">
            <a:prstTxWarp prst="textNoShape">
              <a:avLst/>
            </a:prstTxWarp>
          </a:bodyPr>
          <a:lstStyle/>
          <a:p>
            <a:pPr eaLnBrk="0" hangingPunct="0"/>
            <a:r>
              <a:rPr lang="en-US" altLang="ko-KR" sz="3200" b="1" dirty="0">
                <a:solidFill>
                  <a:srgbClr val="000099"/>
                </a:solidFill>
                <a:ea typeface="+mj-ea"/>
                <a:cs typeface="굴림" charset="0"/>
              </a:rPr>
              <a:t>The Semantic Stack and </a:t>
            </a:r>
            <a:r>
              <a:rPr lang="en-US" altLang="ko-KR" sz="3200" b="1" dirty="0" smtClean="0">
                <a:solidFill>
                  <a:srgbClr val="000099"/>
                </a:solidFill>
                <a:ea typeface="+mj-ea"/>
                <a:cs typeface="굴림" charset="0"/>
              </a:rPr>
              <a:t>Ontology Languages</a:t>
            </a:r>
            <a:endParaRPr lang="en-US" altLang="ko-KR" sz="3200" b="1" dirty="0">
              <a:solidFill>
                <a:srgbClr val="000099"/>
              </a:solidFill>
              <a:ea typeface="+mj-ea"/>
              <a:cs typeface="굴림" charset="0"/>
            </a:endParaRPr>
          </a:p>
        </p:txBody>
      </p:sp>
      <p:sp>
        <p:nvSpPr>
          <p:cNvPr id="4" name="TextBox 3"/>
          <p:cNvSpPr txBox="1"/>
          <p:nvPr/>
        </p:nvSpPr>
        <p:spPr>
          <a:xfrm>
            <a:off x="5292080" y="6037263"/>
            <a:ext cx="3779910" cy="430887"/>
          </a:xfrm>
          <a:prstGeom prst="rect">
            <a:avLst/>
          </a:prstGeom>
          <a:noFill/>
          <a:ln>
            <a:solidFill>
              <a:schemeClr val="tx1"/>
            </a:solidFill>
          </a:ln>
        </p:spPr>
        <p:txBody>
          <a:bodyPr wrap="square" rtlCol="0">
            <a:spAutoFit/>
          </a:bodyPr>
          <a:lstStyle/>
          <a:p>
            <a:pPr eaLnBrk="1" hangingPunct="1">
              <a:defRPr/>
            </a:pPr>
            <a:r>
              <a:rPr lang="en-US" altLang="ko-KR" sz="1100" dirty="0" smtClean="0"/>
              <a:t>Source: </a:t>
            </a:r>
            <a:r>
              <a:rPr lang="en-US" altLang="ko-KR" sz="1100" dirty="0"/>
              <a:t>Mehmet </a:t>
            </a:r>
            <a:r>
              <a:rPr lang="en-US" altLang="ko-KR" sz="1100" dirty="0" err="1" smtClean="0"/>
              <a:t>Aktas</a:t>
            </a:r>
            <a:r>
              <a:rPr lang="en-US" altLang="ko-KR" sz="1100" dirty="0" smtClean="0"/>
              <a:t>, Marlon Pierce, </a:t>
            </a:r>
            <a:endParaRPr lang="en-US" altLang="ko-KR" sz="1100" dirty="0"/>
          </a:p>
          <a:p>
            <a:pPr eaLnBrk="1" hangingPunct="1">
              <a:defRPr/>
            </a:pPr>
            <a:r>
              <a:rPr lang="en-US" altLang="ko-KR" sz="1100" dirty="0" smtClean="0"/>
              <a:t>“Semantic Web and </a:t>
            </a:r>
            <a:r>
              <a:rPr lang="en-US" altLang="ko-KR" sz="1100" dirty="0"/>
              <a:t>RDF </a:t>
            </a:r>
            <a:r>
              <a:rPr lang="en-US" altLang="ko-KR" sz="1100" dirty="0" smtClean="0"/>
              <a:t>Ontologies”, Indiana University</a:t>
            </a:r>
            <a:endParaRPr lang="en-US" altLang="ko-KR" sz="1100" dirty="0"/>
          </a:p>
        </p:txBody>
      </p:sp>
    </p:spTree>
    <p:extLst>
      <p:ext uri="{BB962C8B-B14F-4D97-AF65-F5344CB8AC3E}">
        <p14:creationId xmlns:p14="http://schemas.microsoft.com/office/powerpoint/2010/main" val="385925288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7" name="Text Box 5"/>
          <p:cNvSpPr txBox="1">
            <a:spLocks noGrp="1" noChangeArrowheads="1"/>
          </p:cNvSpPr>
          <p:nvPr>
            <p:ph type="body" idx="1"/>
          </p:nvPr>
        </p:nvSpPr>
        <p:spPr>
          <a:xfrm>
            <a:off x="107504" y="1340768"/>
            <a:ext cx="8928992" cy="3278187"/>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2075" tIns="46038" rIns="92075" bIns="46038" numCol="1" anchor="t" anchorCtr="0" compatLnSpc="1">
            <a:prstTxWarp prst="textNoShape">
              <a:avLst/>
            </a:prstTxWarp>
          </a:bodyPr>
          <a:lstStyle/>
          <a:p>
            <a:pPr marL="457200" indent="-457200"/>
            <a:r>
              <a:rPr lang="en-US" altLang="ko-KR" sz="2400" dirty="0">
                <a:latin typeface="Arial" pitchFamily="34" charset="0"/>
                <a:cs typeface="Arial" pitchFamily="34" charset="0"/>
              </a:rPr>
              <a:t>RDF has following important </a:t>
            </a:r>
            <a:r>
              <a:rPr lang="en-US" altLang="ko-KR" sz="2400" dirty="0" smtClean="0">
                <a:latin typeface="Arial" pitchFamily="34" charset="0"/>
                <a:cs typeface="Arial" pitchFamily="34" charset="0"/>
              </a:rPr>
              <a:t>concepts</a:t>
            </a:r>
            <a:endParaRPr lang="en-US" altLang="ko-KR" sz="2400" dirty="0">
              <a:latin typeface="Arial" pitchFamily="34" charset="0"/>
              <a:cs typeface="Arial" pitchFamily="34" charset="0"/>
            </a:endParaRPr>
          </a:p>
          <a:p>
            <a:pPr marL="857250" lvl="1" indent="-457200"/>
            <a:r>
              <a:rPr lang="en-US" altLang="ko-KR" sz="2000" dirty="0">
                <a:latin typeface="Arial" pitchFamily="34" charset="0"/>
                <a:cs typeface="Arial" pitchFamily="34" charset="0"/>
              </a:rPr>
              <a:t>Resource : The resources being described by RDF are anything that can be named via a URI. </a:t>
            </a:r>
          </a:p>
          <a:p>
            <a:pPr marL="857250" lvl="1" indent="-457200"/>
            <a:r>
              <a:rPr lang="en-US" altLang="ko-KR" sz="2000" dirty="0">
                <a:latin typeface="Arial" pitchFamily="34" charset="0"/>
                <a:cs typeface="Arial" pitchFamily="34" charset="0"/>
              </a:rPr>
              <a:t>Property : RDF entities are built up out of properties and their associated values. A property is also a resource that has a name, for instance Author or Title. </a:t>
            </a:r>
          </a:p>
          <a:p>
            <a:pPr marL="857250" lvl="1" indent="-457200"/>
            <a:r>
              <a:rPr lang="en-US" altLang="ko-KR" sz="2000" dirty="0">
                <a:latin typeface="Arial" pitchFamily="34" charset="0"/>
                <a:cs typeface="Arial" pitchFamily="34" charset="0"/>
              </a:rPr>
              <a:t>Statement : A statement consists of the combination of a Resource, a Property, and an associated value. </a:t>
            </a:r>
          </a:p>
        </p:txBody>
      </p:sp>
      <p:sp>
        <p:nvSpPr>
          <p:cNvPr id="9221" name="Rectangle 6"/>
          <p:cNvSpPr>
            <a:spLocks noChangeArrowheads="1"/>
          </p:cNvSpPr>
          <p:nvPr/>
        </p:nvSpPr>
        <p:spPr bwMode="auto">
          <a:xfrm>
            <a:off x="0" y="1545223"/>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ko-KR" altLang="en-US">
              <a:ea typeface="굴림" charset="-127"/>
              <a:cs typeface="Arial" pitchFamily="34" charset="0"/>
            </a:endParaRPr>
          </a:p>
        </p:txBody>
      </p:sp>
      <p:sp>
        <p:nvSpPr>
          <p:cNvPr id="8" name="Rectangle 3"/>
          <p:cNvSpPr>
            <a:spLocks noGrp="1" noChangeArrowheads="1"/>
          </p:cNvSpPr>
          <p:nvPr>
            <p:ph type="title"/>
          </p:nvPr>
        </p:nvSpPr>
        <p:spPr>
          <a:xfrm>
            <a:off x="395536" y="332656"/>
            <a:ext cx="8334523" cy="647700"/>
          </a:xfrm>
          <a:noFill/>
          <a:ln/>
        </p:spPr>
        <p:txBody>
          <a:bodyPr/>
          <a:lstStyle/>
          <a:p>
            <a:r>
              <a:rPr lang="en-US" altLang="ko-KR" sz="3200" dirty="0" smtClean="0">
                <a:latin typeface="Arial" pitchFamily="34" charset="0"/>
              </a:rPr>
              <a:t>Meta-Data Tools:  RDF</a:t>
            </a:r>
            <a:endParaRPr lang="en-US" altLang="ko-KR" sz="3200" dirty="0">
              <a:latin typeface="Arial" pitchFamily="34" charset="0"/>
            </a:endParaRPr>
          </a:p>
        </p:txBody>
      </p:sp>
      <p:sp>
        <p:nvSpPr>
          <p:cNvPr id="9" name="TextBox 8"/>
          <p:cNvSpPr txBox="1"/>
          <p:nvPr/>
        </p:nvSpPr>
        <p:spPr>
          <a:xfrm>
            <a:off x="4820609" y="5518393"/>
            <a:ext cx="3779910" cy="430887"/>
          </a:xfrm>
          <a:prstGeom prst="rect">
            <a:avLst/>
          </a:prstGeom>
          <a:noFill/>
          <a:ln>
            <a:solidFill>
              <a:schemeClr val="tx1"/>
            </a:solidFill>
          </a:ln>
        </p:spPr>
        <p:txBody>
          <a:bodyPr wrap="square" rtlCol="0">
            <a:spAutoFit/>
          </a:bodyPr>
          <a:lstStyle/>
          <a:p>
            <a:pPr eaLnBrk="1" hangingPunct="1">
              <a:defRPr/>
            </a:pPr>
            <a:r>
              <a:rPr lang="en-US" altLang="ko-KR" sz="1100" dirty="0" smtClean="0"/>
              <a:t>Source: </a:t>
            </a:r>
            <a:r>
              <a:rPr lang="en-US" altLang="ko-KR" sz="1100" dirty="0"/>
              <a:t>Mehmet </a:t>
            </a:r>
            <a:r>
              <a:rPr lang="en-US" altLang="ko-KR" sz="1100" dirty="0" err="1" smtClean="0"/>
              <a:t>Aktas</a:t>
            </a:r>
            <a:r>
              <a:rPr lang="en-US" altLang="ko-KR" sz="1100" dirty="0" smtClean="0"/>
              <a:t>, Marlon Pierce, </a:t>
            </a:r>
            <a:endParaRPr lang="en-US" altLang="ko-KR" sz="1100" dirty="0"/>
          </a:p>
          <a:p>
            <a:pPr eaLnBrk="1" hangingPunct="1">
              <a:defRPr/>
            </a:pPr>
            <a:r>
              <a:rPr lang="en-US" altLang="ko-KR" sz="1100" dirty="0" smtClean="0"/>
              <a:t>“Semantic Web and </a:t>
            </a:r>
            <a:r>
              <a:rPr lang="en-US" altLang="ko-KR" sz="1100" dirty="0"/>
              <a:t>RDF </a:t>
            </a:r>
            <a:r>
              <a:rPr lang="en-US" altLang="ko-KR" sz="1100" dirty="0" smtClean="0"/>
              <a:t>Ontologies”, Indiana University</a:t>
            </a:r>
            <a:endParaRPr lang="en-US" altLang="ko-KR" sz="1100" dirty="0"/>
          </a:p>
        </p:txBody>
      </p:sp>
    </p:spTree>
    <p:extLst>
      <p:ext uri="{BB962C8B-B14F-4D97-AF65-F5344CB8AC3E}">
        <p14:creationId xmlns:p14="http://schemas.microsoft.com/office/powerpoint/2010/main" val="212352774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5" name="Text Box 5"/>
          <p:cNvSpPr txBox="1">
            <a:spLocks noGrp="1" noChangeArrowheads="1"/>
          </p:cNvSpPr>
          <p:nvPr>
            <p:ph type="body" idx="1"/>
          </p:nvPr>
        </p:nvSpPr>
        <p:spPr>
          <a:xfrm>
            <a:off x="2057400" y="4532313"/>
            <a:ext cx="4876800" cy="798512"/>
          </a:xfrm>
        </p:spPr>
        <p:txBody>
          <a:bodyPr/>
          <a:lstStyle>
            <a:lvl1pPr marL="609600" indent="-609600"/>
            <a:lvl2pPr marL="990600" indent="-533400"/>
            <a:lvl3pPr marL="1371600" indent="-457200"/>
            <a:lvl4pPr marL="1752600" indent="-381000"/>
            <a:lvl5pPr marL="2209800" indent="-381000"/>
            <a:lvl6pPr marL="2667000" indent="-381000"/>
            <a:lvl7pPr marL="3124200" indent="-381000"/>
            <a:lvl8pPr marL="3581400" indent="-381000"/>
            <a:lvl9pPr marL="4038600" indent="-381000"/>
          </a:lstStyle>
          <a:p>
            <a:pPr eaLnBrk="1" hangingPunct="1">
              <a:lnSpc>
                <a:spcPct val="80000"/>
              </a:lnSpc>
              <a:defRPr/>
            </a:pPr>
            <a:endParaRPr lang="en-US" altLang="ko-KR" sz="1800" smtClean="0">
              <a:latin typeface="Arial" pitchFamily="34" charset="0"/>
              <a:ea typeface="굴림" pitchFamily="50" charset="-127"/>
              <a:cs typeface="Arial" pitchFamily="34" charset="0"/>
            </a:endParaRPr>
          </a:p>
          <a:p>
            <a:pPr eaLnBrk="1" hangingPunct="1">
              <a:lnSpc>
                <a:spcPct val="80000"/>
              </a:lnSpc>
              <a:buFont typeface="Wingdings" pitchFamily="2" charset="2"/>
              <a:buNone/>
              <a:defRPr/>
            </a:pPr>
            <a:endParaRPr lang="en-US" altLang="ko-KR" sz="2000" smtClean="0">
              <a:latin typeface="Arial" pitchFamily="34" charset="0"/>
              <a:ea typeface="굴림" pitchFamily="50" charset="-127"/>
              <a:cs typeface="Arial" pitchFamily="34" charset="0"/>
            </a:endParaRPr>
          </a:p>
        </p:txBody>
      </p:sp>
      <p:sp>
        <p:nvSpPr>
          <p:cNvPr id="11269" name="Oval 6"/>
          <p:cNvSpPr>
            <a:spLocks noChangeArrowheads="1"/>
          </p:cNvSpPr>
          <p:nvPr/>
        </p:nvSpPr>
        <p:spPr bwMode="auto">
          <a:xfrm>
            <a:off x="457200" y="3276600"/>
            <a:ext cx="3416300" cy="685800"/>
          </a:xfrm>
          <a:prstGeom prst="ellipse">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altLang="ko-KR" sz="1400" b="1" i="1">
                <a:solidFill>
                  <a:schemeClr val="bg2"/>
                </a:solidFill>
                <a:ea typeface="굴림" charset="-127"/>
                <a:cs typeface="Arial" pitchFamily="34" charset="0"/>
              </a:rPr>
              <a:t>http://www.cs.indiana.edu/~Alice</a:t>
            </a:r>
          </a:p>
        </p:txBody>
      </p:sp>
      <p:sp>
        <p:nvSpPr>
          <p:cNvPr id="11270" name="Line 7"/>
          <p:cNvSpPr>
            <a:spLocks noChangeShapeType="1"/>
          </p:cNvSpPr>
          <p:nvPr/>
        </p:nvSpPr>
        <p:spPr bwMode="auto">
          <a:xfrm flipV="1">
            <a:off x="3886200" y="3579813"/>
            <a:ext cx="3048000" cy="1587"/>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ko-KR" altLang="en-US">
              <a:cs typeface="Arial" pitchFamily="34" charset="0"/>
            </a:endParaRPr>
          </a:p>
        </p:txBody>
      </p:sp>
      <p:sp>
        <p:nvSpPr>
          <p:cNvPr id="11271" name="Text Box 8"/>
          <p:cNvSpPr txBox="1">
            <a:spLocks noChangeArrowheads="1"/>
          </p:cNvSpPr>
          <p:nvPr/>
        </p:nvSpPr>
        <p:spPr bwMode="auto">
          <a:xfrm>
            <a:off x="3810000" y="2971800"/>
            <a:ext cx="29718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r>
              <a:rPr lang="en-US" altLang="ko-KR" sz="1000" b="1" dirty="0">
                <a:latin typeface="Arial" pitchFamily="34" charset="0"/>
                <a:ea typeface="굴림" charset="-127"/>
                <a:cs typeface="Arial" pitchFamily="34" charset="0"/>
              </a:rPr>
              <a:t>	creator</a:t>
            </a:r>
          </a:p>
          <a:p>
            <a:pPr eaLnBrk="1" hangingPunct="1"/>
            <a:r>
              <a:rPr lang="en-US" altLang="ko-KR" sz="1000" b="1" dirty="0">
                <a:latin typeface="Arial" pitchFamily="34" charset="0"/>
                <a:ea typeface="굴림" charset="-127"/>
                <a:cs typeface="Arial" pitchFamily="34" charset="0"/>
              </a:rPr>
              <a:t>                             =</a:t>
            </a:r>
          </a:p>
          <a:p>
            <a:pPr eaLnBrk="1" hangingPunct="1"/>
            <a:r>
              <a:rPr lang="en-US" altLang="ko-KR" sz="1000" b="1" dirty="0">
                <a:latin typeface="Arial" pitchFamily="34" charset="0"/>
                <a:ea typeface="굴림" charset="-127"/>
                <a:cs typeface="Arial" pitchFamily="34" charset="0"/>
              </a:rPr>
              <a:t>http://purl.org/dc/elements/1.1/creator</a:t>
            </a:r>
          </a:p>
        </p:txBody>
      </p:sp>
      <p:sp>
        <p:nvSpPr>
          <p:cNvPr id="11272" name="Rectangle 9"/>
          <p:cNvSpPr>
            <a:spLocks noChangeArrowheads="1"/>
          </p:cNvSpPr>
          <p:nvPr/>
        </p:nvSpPr>
        <p:spPr bwMode="auto">
          <a:xfrm>
            <a:off x="803882" y="1493043"/>
            <a:ext cx="7696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en-US" altLang="ko-KR" sz="1800" b="1" i="1" dirty="0">
                <a:ea typeface="굴림" charset="-127"/>
                <a:cs typeface="Arial" pitchFamily="34" charset="0"/>
              </a:rPr>
              <a:t>Alice</a:t>
            </a:r>
            <a:r>
              <a:rPr lang="en-US" altLang="ko-KR" sz="1800" b="1" dirty="0">
                <a:ea typeface="굴림" charset="-127"/>
                <a:cs typeface="Arial" pitchFamily="34" charset="0"/>
              </a:rPr>
              <a:t> is the </a:t>
            </a:r>
            <a:r>
              <a:rPr lang="en-US" altLang="ko-KR" sz="1800" b="1" i="1" dirty="0">
                <a:ea typeface="굴림" charset="-127"/>
                <a:cs typeface="Arial" pitchFamily="34" charset="0"/>
              </a:rPr>
              <a:t>creator</a:t>
            </a:r>
            <a:r>
              <a:rPr lang="en-US" altLang="ko-KR" sz="1800" b="1" dirty="0">
                <a:ea typeface="굴림" charset="-127"/>
                <a:cs typeface="Arial" pitchFamily="34" charset="0"/>
              </a:rPr>
              <a:t> of the resource </a:t>
            </a:r>
            <a:r>
              <a:rPr lang="en-US" altLang="ko-KR" sz="1800" b="1" i="1" dirty="0">
                <a:ea typeface="굴림" charset="-127"/>
                <a:cs typeface="Arial" pitchFamily="34" charset="0"/>
              </a:rPr>
              <a:t>http://www.cs.indiana.edu/~Alice</a:t>
            </a:r>
            <a:r>
              <a:rPr lang="en-US" altLang="ko-KR" sz="1800" b="1" dirty="0">
                <a:ea typeface="굴림" charset="-127"/>
                <a:cs typeface="Arial" pitchFamily="34" charset="0"/>
              </a:rPr>
              <a:t>.</a:t>
            </a:r>
            <a:r>
              <a:rPr lang="en-US" altLang="ko-KR" sz="1800" b="1" dirty="0">
                <a:solidFill>
                  <a:schemeClr val="hlink"/>
                </a:solidFill>
                <a:ea typeface="굴림" charset="-127"/>
                <a:cs typeface="Arial" pitchFamily="34" charset="0"/>
              </a:rPr>
              <a:t> </a:t>
            </a:r>
          </a:p>
        </p:txBody>
      </p:sp>
      <p:sp>
        <p:nvSpPr>
          <p:cNvPr id="11273" name="Text Box 10"/>
          <p:cNvSpPr txBox="1">
            <a:spLocks noChangeArrowheads="1"/>
          </p:cNvSpPr>
          <p:nvPr/>
        </p:nvSpPr>
        <p:spPr bwMode="auto">
          <a:xfrm>
            <a:off x="1600200" y="2667000"/>
            <a:ext cx="1524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a:spcBef>
                <a:spcPct val="50000"/>
              </a:spcBef>
            </a:pPr>
            <a:endParaRPr lang="ko-KR" altLang="ko-KR" sz="1800" b="1">
              <a:latin typeface="Arial" pitchFamily="34" charset="0"/>
              <a:ea typeface="굴림" charset="-127"/>
              <a:cs typeface="Arial" pitchFamily="34" charset="0"/>
            </a:endParaRPr>
          </a:p>
        </p:txBody>
      </p:sp>
      <p:sp>
        <p:nvSpPr>
          <p:cNvPr id="11274" name="Text Box 11"/>
          <p:cNvSpPr txBox="1">
            <a:spLocks noChangeArrowheads="1"/>
          </p:cNvSpPr>
          <p:nvPr/>
        </p:nvSpPr>
        <p:spPr bwMode="auto">
          <a:xfrm>
            <a:off x="838200" y="4267200"/>
            <a:ext cx="7924800"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a:spcBef>
                <a:spcPct val="50000"/>
              </a:spcBef>
              <a:buFontTx/>
              <a:buChar char="•"/>
            </a:pPr>
            <a:r>
              <a:rPr lang="en-US" altLang="ko-KR" sz="1400" b="1" dirty="0">
                <a:latin typeface="Arial" pitchFamily="34" charset="0"/>
                <a:ea typeface="굴림" charset="-127"/>
                <a:cs typeface="Arial" pitchFamily="34" charset="0"/>
              </a:rPr>
              <a:t> Property  “creator” refers to a specific definition. (in this example by Dublin Core</a:t>
            </a:r>
          </a:p>
          <a:p>
            <a:pPr>
              <a:spcBef>
                <a:spcPct val="50000"/>
              </a:spcBef>
            </a:pPr>
            <a:r>
              <a:rPr lang="en-US" altLang="ko-KR" sz="1400" b="1" dirty="0">
                <a:latin typeface="Arial" pitchFamily="34" charset="0"/>
                <a:ea typeface="굴림" charset="-127"/>
                <a:cs typeface="Arial" pitchFamily="34" charset="0"/>
              </a:rPr>
              <a:t>  Definition Standard). So, there is a structured URI for this property. This URI makes this</a:t>
            </a:r>
          </a:p>
          <a:p>
            <a:pPr>
              <a:spcBef>
                <a:spcPct val="50000"/>
              </a:spcBef>
            </a:pPr>
            <a:r>
              <a:rPr lang="en-US" altLang="ko-KR" sz="1400" b="1" dirty="0">
                <a:latin typeface="Arial" pitchFamily="34" charset="0"/>
                <a:ea typeface="굴림" charset="-127"/>
                <a:cs typeface="Arial" pitchFamily="34" charset="0"/>
              </a:rPr>
              <a:t>  property unique and globally known.</a:t>
            </a:r>
          </a:p>
          <a:p>
            <a:pPr>
              <a:spcBef>
                <a:spcPct val="50000"/>
              </a:spcBef>
              <a:buFontTx/>
              <a:buChar char="•"/>
            </a:pPr>
            <a:r>
              <a:rPr lang="en-US" altLang="ko-KR" sz="1400" b="1" dirty="0">
                <a:latin typeface="Arial" pitchFamily="34" charset="0"/>
                <a:ea typeface="굴림" charset="-127"/>
                <a:cs typeface="Arial" pitchFamily="34" charset="0"/>
              </a:rPr>
              <a:t> By providing structured URI, we also specified the property value Alice as following. </a:t>
            </a:r>
          </a:p>
          <a:p>
            <a:pPr>
              <a:spcBef>
                <a:spcPct val="50000"/>
              </a:spcBef>
            </a:pPr>
            <a:r>
              <a:rPr lang="en-US" altLang="ko-KR" sz="1400" b="1" dirty="0">
                <a:latin typeface="Arial" pitchFamily="34" charset="0"/>
                <a:ea typeface="굴림" charset="-127"/>
                <a:cs typeface="Arial" pitchFamily="34" charset="0"/>
              </a:rPr>
              <a:t>  “http://www.cs.indiana.edu/People/auto/b/Alice”</a:t>
            </a:r>
            <a:endParaRPr lang="en-US" altLang="ko-KR" sz="1200" b="1" dirty="0">
              <a:latin typeface="Arial" pitchFamily="34" charset="0"/>
              <a:ea typeface="굴림" charset="-127"/>
              <a:cs typeface="Arial" pitchFamily="34" charset="0"/>
            </a:endParaRPr>
          </a:p>
        </p:txBody>
      </p:sp>
      <p:sp>
        <p:nvSpPr>
          <p:cNvPr id="11275" name="Oval 12"/>
          <p:cNvSpPr>
            <a:spLocks noChangeArrowheads="1"/>
          </p:cNvSpPr>
          <p:nvPr/>
        </p:nvSpPr>
        <p:spPr bwMode="auto">
          <a:xfrm>
            <a:off x="6934200" y="3276600"/>
            <a:ext cx="1295400" cy="609600"/>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ea typeface="굴림" charset="-127"/>
              <a:cs typeface="Arial" pitchFamily="34" charset="0"/>
            </a:endParaRPr>
          </a:p>
        </p:txBody>
      </p:sp>
      <p:sp>
        <p:nvSpPr>
          <p:cNvPr id="11276" name="Text Box 13"/>
          <p:cNvSpPr txBox="1">
            <a:spLocks noChangeArrowheads="1"/>
          </p:cNvSpPr>
          <p:nvPr/>
        </p:nvSpPr>
        <p:spPr bwMode="auto">
          <a:xfrm>
            <a:off x="7086600" y="3382963"/>
            <a:ext cx="838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r>
              <a:rPr lang="en-US" altLang="ko-KR" sz="1800" b="1" i="1">
                <a:solidFill>
                  <a:schemeClr val="bg2"/>
                </a:solidFill>
                <a:latin typeface="Arial" pitchFamily="34" charset="0"/>
                <a:ea typeface="굴림" charset="-127"/>
                <a:cs typeface="Arial" pitchFamily="34" charset="0"/>
              </a:rPr>
              <a:t>Alice</a:t>
            </a:r>
            <a:endParaRPr lang="en-US" altLang="ko-KR">
              <a:solidFill>
                <a:schemeClr val="bg2"/>
              </a:solidFill>
              <a:latin typeface="Arial" pitchFamily="34" charset="0"/>
              <a:ea typeface="굴림" charset="-127"/>
              <a:cs typeface="Arial" pitchFamily="34" charset="0"/>
            </a:endParaRPr>
          </a:p>
        </p:txBody>
      </p:sp>
      <p:sp>
        <p:nvSpPr>
          <p:cNvPr id="11277" name="Cloud"/>
          <p:cNvSpPr>
            <a:spLocks noChangeAspect="1" noEditPoints="1" noChangeArrowheads="1"/>
          </p:cNvSpPr>
          <p:nvPr/>
        </p:nvSpPr>
        <p:spPr bwMode="auto">
          <a:xfrm>
            <a:off x="1447800" y="2209800"/>
            <a:ext cx="1600200" cy="609600"/>
          </a:xfrm>
          <a:custGeom>
            <a:avLst/>
            <a:gdLst>
              <a:gd name="T0" fmla="*/ 367750 w 21600"/>
              <a:gd name="T1" fmla="*/ 8602133 h 21600"/>
              <a:gd name="T2" fmla="*/ 59274075 w 21600"/>
              <a:gd name="T3" fmla="*/ 17185950 h 21600"/>
              <a:gd name="T4" fmla="*/ 118449397 w 21600"/>
              <a:gd name="T5" fmla="*/ 8602133 h 21600"/>
              <a:gd name="T6" fmla="*/ 59274075 w 21600"/>
              <a:gd name="T7" fmla="*/ 983657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FFFF"/>
          </a:solidFill>
          <a:ln w="9525">
            <a:solidFill>
              <a:srgbClr val="000000"/>
            </a:solidFill>
            <a:miter lim="800000"/>
            <a:headEnd/>
            <a:tailEnd/>
          </a:ln>
          <a:effectLst>
            <a:outerShdw dist="107763" dir="2700000" algn="ctr" rotWithShape="0">
              <a:srgbClr val="808080"/>
            </a:outerShdw>
          </a:effectLst>
        </p:spPr>
        <p:txBody>
          <a:bodyPr/>
          <a:lstStyle/>
          <a:p>
            <a:r>
              <a:rPr lang="en-US" altLang="ko-KR" sz="1400" b="1">
                <a:solidFill>
                  <a:srgbClr val="000000"/>
                </a:solidFill>
                <a:ea typeface="굴림" charset="-127"/>
                <a:cs typeface="Arial" pitchFamily="34" charset="0"/>
              </a:rPr>
              <a:t>Resource</a:t>
            </a:r>
          </a:p>
        </p:txBody>
      </p:sp>
      <p:sp>
        <p:nvSpPr>
          <p:cNvPr id="11278" name="AutoShape 15"/>
          <p:cNvSpPr>
            <a:spLocks noChangeArrowheads="1"/>
          </p:cNvSpPr>
          <p:nvPr/>
        </p:nvSpPr>
        <p:spPr bwMode="auto">
          <a:xfrm>
            <a:off x="1981200" y="2819400"/>
            <a:ext cx="304800" cy="304800"/>
          </a:xfrm>
          <a:prstGeom prst="downArrow">
            <a:avLst>
              <a:gd name="adj1" fmla="val 50000"/>
              <a:gd name="adj2"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ea typeface="굴림" charset="-127"/>
              <a:cs typeface="Arial" pitchFamily="34" charset="0"/>
            </a:endParaRPr>
          </a:p>
        </p:txBody>
      </p:sp>
      <p:sp>
        <p:nvSpPr>
          <p:cNvPr id="11279" name="Cloud"/>
          <p:cNvSpPr>
            <a:spLocks noChangeAspect="1" noEditPoints="1" noChangeArrowheads="1"/>
          </p:cNvSpPr>
          <p:nvPr/>
        </p:nvSpPr>
        <p:spPr bwMode="auto">
          <a:xfrm>
            <a:off x="4114800" y="2057400"/>
            <a:ext cx="1752600" cy="609600"/>
          </a:xfrm>
          <a:custGeom>
            <a:avLst/>
            <a:gdLst>
              <a:gd name="T0" fmla="*/ 441071 w 21600"/>
              <a:gd name="T1" fmla="*/ 8602133 h 21600"/>
              <a:gd name="T2" fmla="*/ 71102008 w 21600"/>
              <a:gd name="T3" fmla="*/ 17185950 h 21600"/>
              <a:gd name="T4" fmla="*/ 142085554 w 21600"/>
              <a:gd name="T5" fmla="*/ 8602133 h 21600"/>
              <a:gd name="T6" fmla="*/ 71102008 w 21600"/>
              <a:gd name="T7" fmla="*/ 983657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FFFF"/>
          </a:solidFill>
          <a:ln w="9525">
            <a:solidFill>
              <a:srgbClr val="000000"/>
            </a:solidFill>
            <a:miter lim="800000"/>
            <a:headEnd/>
            <a:tailEnd/>
          </a:ln>
          <a:effectLst>
            <a:outerShdw dist="107763" dir="2700000" algn="ctr" rotWithShape="0">
              <a:srgbClr val="808080"/>
            </a:outerShdw>
          </a:effectLst>
        </p:spPr>
        <p:txBody>
          <a:bodyPr/>
          <a:lstStyle/>
          <a:p>
            <a:r>
              <a:rPr lang="en-US" altLang="ko-KR" sz="1400" b="1">
                <a:solidFill>
                  <a:srgbClr val="000000"/>
                </a:solidFill>
                <a:ea typeface="굴림" charset="-127"/>
                <a:cs typeface="Arial" pitchFamily="34" charset="0"/>
              </a:rPr>
              <a:t>Property</a:t>
            </a:r>
          </a:p>
        </p:txBody>
      </p:sp>
      <p:sp>
        <p:nvSpPr>
          <p:cNvPr id="11280" name="AutoShape 17"/>
          <p:cNvSpPr>
            <a:spLocks noChangeArrowheads="1"/>
          </p:cNvSpPr>
          <p:nvPr/>
        </p:nvSpPr>
        <p:spPr bwMode="auto">
          <a:xfrm>
            <a:off x="4800600" y="2667000"/>
            <a:ext cx="304800" cy="304800"/>
          </a:xfrm>
          <a:prstGeom prst="downArrow">
            <a:avLst>
              <a:gd name="adj1" fmla="val 50000"/>
              <a:gd name="adj2"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ea typeface="굴림" charset="-127"/>
              <a:cs typeface="Arial" pitchFamily="34" charset="0"/>
            </a:endParaRPr>
          </a:p>
        </p:txBody>
      </p:sp>
      <p:sp>
        <p:nvSpPr>
          <p:cNvPr id="11281" name="Cloud"/>
          <p:cNvSpPr>
            <a:spLocks noChangeAspect="1" noEditPoints="1" noChangeArrowheads="1"/>
          </p:cNvSpPr>
          <p:nvPr/>
        </p:nvSpPr>
        <p:spPr bwMode="auto">
          <a:xfrm>
            <a:off x="6620540" y="2362200"/>
            <a:ext cx="2133600" cy="533400"/>
          </a:xfrm>
          <a:custGeom>
            <a:avLst/>
            <a:gdLst>
              <a:gd name="T0" fmla="*/ 653711 w 21600"/>
              <a:gd name="T1" fmla="*/ 6586008 h 21600"/>
              <a:gd name="T2" fmla="*/ 105376133 w 21600"/>
              <a:gd name="T3" fmla="*/ 13157990 h 21600"/>
              <a:gd name="T4" fmla="*/ 210576640 w 21600"/>
              <a:gd name="T5" fmla="*/ 6586008 h 21600"/>
              <a:gd name="T6" fmla="*/ 105376133 w 21600"/>
              <a:gd name="T7" fmla="*/ 753131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FFFF"/>
          </a:solidFill>
          <a:ln w="9525">
            <a:solidFill>
              <a:srgbClr val="000000"/>
            </a:solidFill>
            <a:miter lim="800000"/>
            <a:headEnd/>
            <a:tailEnd/>
          </a:ln>
          <a:effectLst>
            <a:outerShdw dist="107763" dir="2700000" algn="ctr" rotWithShape="0">
              <a:srgbClr val="808080"/>
            </a:outerShdw>
          </a:effectLst>
        </p:spPr>
        <p:txBody>
          <a:bodyPr/>
          <a:lstStyle/>
          <a:p>
            <a:pPr>
              <a:spcBef>
                <a:spcPct val="50000"/>
              </a:spcBef>
            </a:pPr>
            <a:r>
              <a:rPr lang="en-US" altLang="ko-KR" sz="1400" b="1" dirty="0">
                <a:solidFill>
                  <a:srgbClr val="000000"/>
                </a:solidFill>
                <a:ea typeface="굴림" charset="-127"/>
                <a:cs typeface="Arial" pitchFamily="34" charset="0"/>
              </a:rPr>
              <a:t>Property Value</a:t>
            </a:r>
          </a:p>
        </p:txBody>
      </p:sp>
      <p:sp>
        <p:nvSpPr>
          <p:cNvPr id="11282" name="AutoShape 19"/>
          <p:cNvSpPr>
            <a:spLocks noChangeArrowheads="1"/>
          </p:cNvSpPr>
          <p:nvPr/>
        </p:nvSpPr>
        <p:spPr bwMode="auto">
          <a:xfrm>
            <a:off x="7467600" y="2895600"/>
            <a:ext cx="304800" cy="304800"/>
          </a:xfrm>
          <a:prstGeom prst="downArrow">
            <a:avLst>
              <a:gd name="adj1" fmla="val 50000"/>
              <a:gd name="adj2"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ea typeface="굴림" charset="-127"/>
              <a:cs typeface="Arial" pitchFamily="34" charset="0"/>
            </a:endParaRPr>
          </a:p>
        </p:txBody>
      </p:sp>
      <p:sp>
        <p:nvSpPr>
          <p:cNvPr id="20" name="Rectangle 3"/>
          <p:cNvSpPr>
            <a:spLocks noGrp="1" noChangeArrowheads="1"/>
          </p:cNvSpPr>
          <p:nvPr>
            <p:ph type="title"/>
          </p:nvPr>
        </p:nvSpPr>
        <p:spPr>
          <a:xfrm>
            <a:off x="395536" y="332656"/>
            <a:ext cx="8334523" cy="647700"/>
          </a:xfrm>
          <a:noFill/>
          <a:ln/>
        </p:spPr>
        <p:txBody>
          <a:bodyPr/>
          <a:lstStyle/>
          <a:p>
            <a:r>
              <a:rPr lang="en-US" altLang="ko-KR" sz="3200" dirty="0" smtClean="0">
                <a:latin typeface="Arial" pitchFamily="34" charset="0"/>
              </a:rPr>
              <a:t>Meta-Data Tools:  RDF, Example</a:t>
            </a:r>
            <a:endParaRPr lang="en-US" altLang="ko-KR" sz="3200" dirty="0">
              <a:latin typeface="Arial" pitchFamily="34" charset="0"/>
            </a:endParaRPr>
          </a:p>
        </p:txBody>
      </p:sp>
      <p:sp>
        <p:nvSpPr>
          <p:cNvPr id="21" name="TextBox 20"/>
          <p:cNvSpPr txBox="1"/>
          <p:nvPr/>
        </p:nvSpPr>
        <p:spPr>
          <a:xfrm>
            <a:off x="5105400" y="5886873"/>
            <a:ext cx="3779910" cy="430887"/>
          </a:xfrm>
          <a:prstGeom prst="rect">
            <a:avLst/>
          </a:prstGeom>
          <a:noFill/>
          <a:ln>
            <a:solidFill>
              <a:schemeClr val="tx1"/>
            </a:solidFill>
          </a:ln>
        </p:spPr>
        <p:txBody>
          <a:bodyPr wrap="square" rtlCol="0">
            <a:spAutoFit/>
          </a:bodyPr>
          <a:lstStyle/>
          <a:p>
            <a:pPr eaLnBrk="1" hangingPunct="1">
              <a:defRPr/>
            </a:pPr>
            <a:r>
              <a:rPr lang="en-US" altLang="ko-KR" sz="1100" dirty="0" smtClean="0"/>
              <a:t>Source: </a:t>
            </a:r>
            <a:r>
              <a:rPr lang="en-US" altLang="ko-KR" sz="1100" dirty="0"/>
              <a:t>Mehmet </a:t>
            </a:r>
            <a:r>
              <a:rPr lang="en-US" altLang="ko-KR" sz="1100" dirty="0" err="1" smtClean="0"/>
              <a:t>Aktas</a:t>
            </a:r>
            <a:r>
              <a:rPr lang="en-US" altLang="ko-KR" sz="1100" dirty="0" smtClean="0"/>
              <a:t>, Marlon Pierce, </a:t>
            </a:r>
            <a:endParaRPr lang="en-US" altLang="ko-KR" sz="1100" dirty="0"/>
          </a:p>
          <a:p>
            <a:pPr eaLnBrk="1" hangingPunct="1">
              <a:defRPr/>
            </a:pPr>
            <a:r>
              <a:rPr lang="en-US" altLang="ko-KR" sz="1100" dirty="0" smtClean="0"/>
              <a:t>“Semantic Web and </a:t>
            </a:r>
            <a:r>
              <a:rPr lang="en-US" altLang="ko-KR" sz="1100" dirty="0"/>
              <a:t>RDF </a:t>
            </a:r>
            <a:r>
              <a:rPr lang="en-US" altLang="ko-KR" sz="1100" dirty="0" smtClean="0"/>
              <a:t>Ontologies”, Indiana University</a:t>
            </a:r>
            <a:endParaRPr lang="en-US" altLang="ko-KR" sz="1100" dirty="0"/>
          </a:p>
        </p:txBody>
      </p:sp>
    </p:spTree>
    <p:extLst>
      <p:ext uri="{BB962C8B-B14F-4D97-AF65-F5344CB8AC3E}">
        <p14:creationId xmlns:p14="http://schemas.microsoft.com/office/powerpoint/2010/main" val="189742772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3" name="Text Box 5"/>
          <p:cNvSpPr txBox="1">
            <a:spLocks noGrp="1" noChangeArrowheads="1"/>
          </p:cNvSpPr>
          <p:nvPr>
            <p:ph type="body" idx="1"/>
          </p:nvPr>
        </p:nvSpPr>
        <p:spPr>
          <a:xfrm>
            <a:off x="72008" y="1196752"/>
            <a:ext cx="8928666" cy="4530725"/>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2075" tIns="46038" rIns="92075" bIns="46038" numCol="1" anchor="t" anchorCtr="0" compatLnSpc="1">
            <a:prstTxWarp prst="textNoShape">
              <a:avLst/>
            </a:prstTxWarp>
          </a:bodyPr>
          <a:lstStyle/>
          <a:p>
            <a:pPr marL="457200" indent="-457200"/>
            <a:r>
              <a:rPr lang="en-US" altLang="ko-KR" sz="2000" dirty="0">
                <a:latin typeface="Arial" pitchFamily="34" charset="0"/>
                <a:cs typeface="Arial" pitchFamily="34" charset="0"/>
              </a:rPr>
              <a:t>It resembles </a:t>
            </a:r>
            <a:r>
              <a:rPr lang="en-US" altLang="ko-KR" sz="2000" dirty="0" smtClean="0">
                <a:latin typeface="Arial" pitchFamily="34" charset="0"/>
                <a:cs typeface="Arial" pitchFamily="34" charset="0"/>
              </a:rPr>
              <a:t>object-oriented programming</a:t>
            </a:r>
          </a:p>
          <a:p>
            <a:pPr marL="457200" indent="-457200"/>
            <a:r>
              <a:rPr lang="en-US" altLang="ko-KR" sz="2000" dirty="0">
                <a:latin typeface="Arial" pitchFamily="34" charset="0"/>
                <a:ea typeface="굴림" pitchFamily="50" charset="-127"/>
                <a:cs typeface="Arial" pitchFamily="34" charset="0"/>
              </a:rPr>
              <a:t>RDF Schema is </a:t>
            </a:r>
            <a:r>
              <a:rPr lang="en-US" altLang="ko-KR" sz="2000" dirty="0">
                <a:solidFill>
                  <a:srgbClr val="FF0000"/>
                </a:solidFill>
                <a:latin typeface="Arial" pitchFamily="34" charset="0"/>
                <a:ea typeface="굴림" pitchFamily="50" charset="-127"/>
                <a:cs typeface="Arial" pitchFamily="34" charset="0"/>
              </a:rPr>
              <a:t>a rules system for building RDF </a:t>
            </a:r>
            <a:endParaRPr lang="en-US" altLang="ko-KR" sz="2000" dirty="0" smtClean="0">
              <a:solidFill>
                <a:srgbClr val="FF0000"/>
              </a:solidFill>
              <a:latin typeface="Arial" pitchFamily="34" charset="0"/>
              <a:ea typeface="굴림" pitchFamily="50" charset="-127"/>
              <a:cs typeface="Arial" pitchFamily="34" charset="0"/>
            </a:endParaRPr>
          </a:p>
          <a:p>
            <a:pPr marL="0" indent="0">
              <a:buNone/>
            </a:pPr>
            <a:r>
              <a:rPr lang="en-US" altLang="ko-KR" sz="2000" dirty="0">
                <a:solidFill>
                  <a:srgbClr val="FF0000"/>
                </a:solidFill>
                <a:latin typeface="Arial" pitchFamily="34" charset="0"/>
                <a:ea typeface="굴림" pitchFamily="50" charset="-127"/>
                <a:cs typeface="Arial" pitchFamily="34" charset="0"/>
              </a:rPr>
              <a:t> </a:t>
            </a:r>
            <a:r>
              <a:rPr lang="en-US" altLang="ko-KR" sz="2000" dirty="0" smtClean="0">
                <a:solidFill>
                  <a:srgbClr val="FF0000"/>
                </a:solidFill>
                <a:latin typeface="Arial" pitchFamily="34" charset="0"/>
                <a:ea typeface="굴림" pitchFamily="50" charset="-127"/>
                <a:cs typeface="Arial" pitchFamily="34" charset="0"/>
              </a:rPr>
              <a:t>     languages.</a:t>
            </a:r>
            <a:endParaRPr lang="en-US" altLang="ko-KR" sz="2000" dirty="0">
              <a:latin typeface="Arial" pitchFamily="34" charset="0"/>
              <a:cs typeface="Arial" pitchFamily="34" charset="0"/>
            </a:endParaRPr>
          </a:p>
          <a:p>
            <a:pPr marL="457200" indent="-457200"/>
            <a:r>
              <a:rPr lang="en-US" altLang="ko-KR" sz="2000" dirty="0" smtClean="0">
                <a:latin typeface="Arial" pitchFamily="34" charset="0"/>
                <a:cs typeface="Arial" pitchFamily="34" charset="0"/>
              </a:rPr>
              <a:t>RDFS is </a:t>
            </a:r>
            <a:r>
              <a:rPr lang="en-US" altLang="ko-KR" sz="2000" dirty="0">
                <a:latin typeface="Arial" pitchFamily="34" charset="0"/>
                <a:cs typeface="Arial" pitchFamily="34" charset="0"/>
              </a:rPr>
              <a:t>an extension of Resource </a:t>
            </a:r>
            <a:r>
              <a:rPr lang="en-US" altLang="ko-KR" sz="2000" dirty="0" smtClean="0">
                <a:latin typeface="Arial" pitchFamily="34" charset="0"/>
                <a:cs typeface="Arial" pitchFamily="34" charset="0"/>
              </a:rPr>
              <a:t>Description</a:t>
            </a:r>
          </a:p>
          <a:p>
            <a:pPr marL="0" indent="0">
              <a:buNone/>
            </a:pPr>
            <a:r>
              <a:rPr lang="en-US" altLang="ko-KR" sz="2000" dirty="0">
                <a:latin typeface="Arial" pitchFamily="34" charset="0"/>
                <a:cs typeface="Arial" pitchFamily="34" charset="0"/>
              </a:rPr>
              <a:t> </a:t>
            </a:r>
            <a:r>
              <a:rPr lang="en-US" altLang="ko-KR" sz="2000" dirty="0" smtClean="0">
                <a:latin typeface="Arial" pitchFamily="34" charset="0"/>
                <a:cs typeface="Arial" pitchFamily="34" charset="0"/>
              </a:rPr>
              <a:t>     </a:t>
            </a:r>
            <a:r>
              <a:rPr lang="en-US" altLang="ko-KR" sz="2000" dirty="0">
                <a:latin typeface="Arial" pitchFamily="34" charset="0"/>
                <a:cs typeface="Arial" pitchFamily="34" charset="0"/>
              </a:rPr>
              <a:t>Framework.</a:t>
            </a:r>
          </a:p>
          <a:p>
            <a:pPr marL="457200" indent="-457200"/>
            <a:r>
              <a:rPr lang="en-US" altLang="ko-KR" sz="2000" dirty="0" smtClean="0">
                <a:latin typeface="Arial" pitchFamily="34" charset="0"/>
                <a:cs typeface="Arial" pitchFamily="34" charset="0"/>
              </a:rPr>
              <a:t>RDFS provides </a:t>
            </a:r>
            <a:r>
              <a:rPr lang="en-US" altLang="ko-KR" sz="2000" dirty="0">
                <a:latin typeface="Arial" pitchFamily="34" charset="0"/>
                <a:cs typeface="Arial" pitchFamily="34" charset="0"/>
              </a:rPr>
              <a:t>a higher level of abstraction </a:t>
            </a:r>
            <a:endParaRPr lang="en-US" altLang="ko-KR" sz="2000" dirty="0" smtClean="0">
              <a:latin typeface="Arial" pitchFamily="34" charset="0"/>
              <a:cs typeface="Arial" pitchFamily="34" charset="0"/>
            </a:endParaRPr>
          </a:p>
          <a:p>
            <a:pPr marL="0" indent="0">
              <a:buNone/>
            </a:pPr>
            <a:r>
              <a:rPr lang="en-US" altLang="ko-KR" sz="2000" dirty="0">
                <a:latin typeface="Arial" pitchFamily="34" charset="0"/>
                <a:cs typeface="Arial" pitchFamily="34" charset="0"/>
              </a:rPr>
              <a:t> </a:t>
            </a:r>
            <a:r>
              <a:rPr lang="en-US" altLang="ko-KR" sz="2000" dirty="0" smtClean="0">
                <a:latin typeface="Arial" pitchFamily="34" charset="0"/>
                <a:cs typeface="Arial" pitchFamily="34" charset="0"/>
              </a:rPr>
              <a:t>      than </a:t>
            </a:r>
            <a:r>
              <a:rPr lang="en-US" altLang="ko-KR" sz="2000" dirty="0">
                <a:latin typeface="Arial" pitchFamily="34" charset="0"/>
                <a:cs typeface="Arial" pitchFamily="34" charset="0"/>
              </a:rPr>
              <a:t>RDF.</a:t>
            </a:r>
          </a:p>
          <a:p>
            <a:pPr marL="857250" lvl="1" indent="-457200"/>
            <a:r>
              <a:rPr lang="en-US" altLang="ko-KR" sz="1800" dirty="0">
                <a:latin typeface="Arial" pitchFamily="34" charset="0"/>
                <a:cs typeface="Arial" pitchFamily="34" charset="0"/>
              </a:rPr>
              <a:t>specific classes of resources ,</a:t>
            </a:r>
          </a:p>
          <a:p>
            <a:pPr marL="857250" lvl="1" indent="-457200"/>
            <a:r>
              <a:rPr lang="en-US" altLang="ko-KR" sz="1800" dirty="0">
                <a:latin typeface="Arial" pitchFamily="34" charset="0"/>
                <a:cs typeface="Arial" pitchFamily="34" charset="0"/>
              </a:rPr>
              <a:t>specific properties, </a:t>
            </a:r>
          </a:p>
          <a:p>
            <a:pPr marL="857250" lvl="1" indent="-457200"/>
            <a:r>
              <a:rPr lang="en-US" altLang="ko-KR" sz="1800" dirty="0">
                <a:latin typeface="Arial" pitchFamily="34" charset="0"/>
                <a:cs typeface="Arial" pitchFamily="34" charset="0"/>
              </a:rPr>
              <a:t>and the relationships between these properties and other resources can be described.</a:t>
            </a:r>
          </a:p>
          <a:p>
            <a:pPr marL="457200" indent="-457200"/>
            <a:r>
              <a:rPr lang="en-US" altLang="ko-KR" sz="2000" dirty="0">
                <a:latin typeface="Arial" pitchFamily="34" charset="0"/>
                <a:cs typeface="Arial" pitchFamily="34" charset="0"/>
              </a:rPr>
              <a:t>RDFS allows specific resources to be described as instances of more general classes.</a:t>
            </a:r>
          </a:p>
          <a:p>
            <a:pPr marL="457200" indent="-457200"/>
            <a:r>
              <a:rPr lang="en-US" altLang="ko-KR" sz="2000" dirty="0">
                <a:latin typeface="Arial" pitchFamily="34" charset="0"/>
                <a:cs typeface="Arial" pitchFamily="34" charset="0"/>
              </a:rPr>
              <a:t>Also, RDFS provides important semantic capabilities that are used by enhanced semantic languages like DAML, OIL and OWL.</a:t>
            </a:r>
          </a:p>
        </p:txBody>
      </p:sp>
      <p:sp>
        <p:nvSpPr>
          <p:cNvPr id="2" name="직사각형 1"/>
          <p:cNvSpPr/>
          <p:nvPr/>
        </p:nvSpPr>
        <p:spPr>
          <a:xfrm>
            <a:off x="971600" y="548680"/>
            <a:ext cx="6882801"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2075" tIns="46038" rIns="92075" bIns="46038" numCol="1" anchor="b" anchorCtr="0" compatLnSpc="1">
            <a:prstTxWarp prst="textNoShape">
              <a:avLst/>
            </a:prstTxWarp>
          </a:bodyPr>
          <a:lstStyle/>
          <a:p>
            <a:pPr eaLnBrk="0" hangingPunct="0"/>
            <a:r>
              <a:rPr lang="en-US" altLang="ko-KR" sz="3200" b="1" dirty="0">
                <a:solidFill>
                  <a:srgbClr val="000099"/>
                </a:solidFill>
                <a:ea typeface="+mj-ea"/>
                <a:cs typeface="굴림" charset="0"/>
              </a:rPr>
              <a:t>RDF Schema (RDFS )</a:t>
            </a:r>
            <a:br>
              <a:rPr lang="en-US" altLang="ko-KR" sz="3200" b="1" dirty="0">
                <a:solidFill>
                  <a:srgbClr val="000099"/>
                </a:solidFill>
                <a:ea typeface="+mj-ea"/>
                <a:cs typeface="굴림" charset="0"/>
              </a:rPr>
            </a:br>
            <a:endParaRPr lang="en-US" altLang="ko-KR" sz="3200" b="1" dirty="0">
              <a:solidFill>
                <a:srgbClr val="000099"/>
              </a:solidFill>
              <a:ea typeface="+mj-ea"/>
              <a:cs typeface="굴림" charset="0"/>
            </a:endParaRPr>
          </a:p>
        </p:txBody>
      </p:sp>
      <p:sp>
        <p:nvSpPr>
          <p:cNvPr id="8" name="TextBox 7"/>
          <p:cNvSpPr txBox="1"/>
          <p:nvPr/>
        </p:nvSpPr>
        <p:spPr>
          <a:xfrm>
            <a:off x="5311865" y="6317760"/>
            <a:ext cx="3779910" cy="430887"/>
          </a:xfrm>
          <a:prstGeom prst="rect">
            <a:avLst/>
          </a:prstGeom>
          <a:noFill/>
          <a:ln>
            <a:solidFill>
              <a:schemeClr val="tx1"/>
            </a:solidFill>
          </a:ln>
        </p:spPr>
        <p:txBody>
          <a:bodyPr wrap="square" rtlCol="0">
            <a:spAutoFit/>
          </a:bodyPr>
          <a:lstStyle/>
          <a:p>
            <a:pPr eaLnBrk="1" hangingPunct="1">
              <a:defRPr/>
            </a:pPr>
            <a:r>
              <a:rPr lang="en-US" altLang="ko-KR" sz="1100" dirty="0" smtClean="0"/>
              <a:t>Source: </a:t>
            </a:r>
            <a:r>
              <a:rPr lang="en-US" altLang="ko-KR" sz="1100" dirty="0"/>
              <a:t>Mehmet </a:t>
            </a:r>
            <a:r>
              <a:rPr lang="en-US" altLang="ko-KR" sz="1100" dirty="0" err="1" smtClean="0"/>
              <a:t>Aktas</a:t>
            </a:r>
            <a:r>
              <a:rPr lang="en-US" altLang="ko-KR" sz="1100" dirty="0" smtClean="0"/>
              <a:t>, Marlon Pierce, </a:t>
            </a:r>
            <a:endParaRPr lang="en-US" altLang="ko-KR" sz="1100" dirty="0"/>
          </a:p>
          <a:p>
            <a:pPr eaLnBrk="1" hangingPunct="1">
              <a:defRPr/>
            </a:pPr>
            <a:r>
              <a:rPr lang="en-US" altLang="ko-KR" sz="1100" dirty="0" smtClean="0"/>
              <a:t>“Semantic Web and </a:t>
            </a:r>
            <a:r>
              <a:rPr lang="en-US" altLang="ko-KR" sz="1100" dirty="0"/>
              <a:t>RDF </a:t>
            </a:r>
            <a:r>
              <a:rPr lang="en-US" altLang="ko-KR" sz="1100" dirty="0" smtClean="0"/>
              <a:t>Ontologies”, Indiana University</a:t>
            </a:r>
            <a:endParaRPr lang="en-US" altLang="ko-KR" sz="1100" dirty="0"/>
          </a:p>
        </p:txBody>
      </p:sp>
      <p:grpSp>
        <p:nvGrpSpPr>
          <p:cNvPr id="4" name="그룹 3"/>
          <p:cNvGrpSpPr/>
          <p:nvPr/>
        </p:nvGrpSpPr>
        <p:grpSpPr>
          <a:xfrm>
            <a:off x="5454392" y="1482190"/>
            <a:ext cx="3582103" cy="2090826"/>
            <a:chOff x="1219200" y="1600200"/>
            <a:chExt cx="7620000" cy="5105400"/>
          </a:xfrm>
        </p:grpSpPr>
        <p:sp>
          <p:nvSpPr>
            <p:cNvPr id="9" name="Rectangle 5"/>
            <p:cNvSpPr>
              <a:spLocks noChangeArrowheads="1"/>
            </p:cNvSpPr>
            <p:nvPr/>
          </p:nvSpPr>
          <p:spPr bwMode="auto">
            <a:xfrm>
              <a:off x="3657600" y="1600200"/>
              <a:ext cx="1828800" cy="914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altLang="ko-KR" sz="800">
                  <a:latin typeface="Times New Roman" pitchFamily="18" charset="0"/>
                  <a:ea typeface="굴림" charset="-127"/>
                </a:rPr>
                <a:t>Resource</a:t>
              </a:r>
            </a:p>
          </p:txBody>
        </p:sp>
        <p:sp>
          <p:nvSpPr>
            <p:cNvPr id="10" name="Rectangle 6"/>
            <p:cNvSpPr>
              <a:spLocks noChangeArrowheads="1"/>
            </p:cNvSpPr>
            <p:nvPr/>
          </p:nvSpPr>
          <p:spPr bwMode="auto">
            <a:xfrm>
              <a:off x="2438400" y="3124200"/>
              <a:ext cx="1828800" cy="914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altLang="ko-KR" sz="800">
                  <a:latin typeface="Times New Roman" pitchFamily="18" charset="0"/>
                  <a:ea typeface="굴림" charset="-127"/>
                </a:rPr>
                <a:t>Class</a:t>
              </a:r>
            </a:p>
          </p:txBody>
        </p:sp>
        <p:sp>
          <p:nvSpPr>
            <p:cNvPr id="11" name="Rectangle 7"/>
            <p:cNvSpPr>
              <a:spLocks noChangeArrowheads="1"/>
            </p:cNvSpPr>
            <p:nvPr/>
          </p:nvSpPr>
          <p:spPr bwMode="auto">
            <a:xfrm>
              <a:off x="4876800" y="3124200"/>
              <a:ext cx="1828800" cy="914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altLang="ko-KR" sz="800">
                  <a:latin typeface="Times New Roman" pitchFamily="18" charset="0"/>
                  <a:ea typeface="굴림" charset="-127"/>
                </a:rPr>
                <a:t>Property</a:t>
              </a:r>
            </a:p>
          </p:txBody>
        </p:sp>
        <p:sp>
          <p:nvSpPr>
            <p:cNvPr id="12" name="Line 8"/>
            <p:cNvSpPr>
              <a:spLocks noChangeShapeType="1"/>
            </p:cNvSpPr>
            <p:nvPr/>
          </p:nvSpPr>
          <p:spPr bwMode="auto">
            <a:xfrm flipH="1">
              <a:off x="3657600" y="2514600"/>
              <a:ext cx="7620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800"/>
            </a:p>
          </p:txBody>
        </p:sp>
        <p:sp>
          <p:nvSpPr>
            <p:cNvPr id="13" name="Line 9"/>
            <p:cNvSpPr>
              <a:spLocks noChangeShapeType="1"/>
            </p:cNvSpPr>
            <p:nvPr/>
          </p:nvSpPr>
          <p:spPr bwMode="auto">
            <a:xfrm>
              <a:off x="4800600" y="2514600"/>
              <a:ext cx="6858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800"/>
            </a:p>
          </p:txBody>
        </p:sp>
        <p:sp>
          <p:nvSpPr>
            <p:cNvPr id="14" name="Line 10"/>
            <p:cNvSpPr>
              <a:spLocks noChangeShapeType="1"/>
            </p:cNvSpPr>
            <p:nvPr/>
          </p:nvSpPr>
          <p:spPr bwMode="auto">
            <a:xfrm flipH="1">
              <a:off x="2209800" y="4038600"/>
              <a:ext cx="685800" cy="533400"/>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800"/>
            </a:p>
          </p:txBody>
        </p:sp>
        <p:sp>
          <p:nvSpPr>
            <p:cNvPr id="15" name="Rectangle 11"/>
            <p:cNvSpPr>
              <a:spLocks noChangeArrowheads="1"/>
            </p:cNvSpPr>
            <p:nvPr/>
          </p:nvSpPr>
          <p:spPr bwMode="auto">
            <a:xfrm>
              <a:off x="1219200" y="4572000"/>
              <a:ext cx="1828800" cy="914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altLang="ko-KR" sz="800">
                  <a:latin typeface="Times New Roman" pitchFamily="18" charset="0"/>
                  <a:ea typeface="굴림" charset="-127"/>
                </a:rPr>
                <a:t>Literal</a:t>
              </a:r>
            </a:p>
          </p:txBody>
        </p:sp>
        <p:sp>
          <p:nvSpPr>
            <p:cNvPr id="16" name="Rectangle 13"/>
            <p:cNvSpPr>
              <a:spLocks noChangeArrowheads="1"/>
            </p:cNvSpPr>
            <p:nvPr/>
          </p:nvSpPr>
          <p:spPr bwMode="auto">
            <a:xfrm>
              <a:off x="3657600" y="4572000"/>
              <a:ext cx="1828800" cy="914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altLang="ko-KR" sz="800" dirty="0" err="1">
                  <a:latin typeface="Times New Roman" pitchFamily="18" charset="0"/>
                  <a:ea typeface="굴림" charset="-127"/>
                </a:rPr>
                <a:t>DataType</a:t>
              </a:r>
              <a:endParaRPr lang="en-US" altLang="ko-KR" sz="800" dirty="0">
                <a:latin typeface="Times New Roman" pitchFamily="18" charset="0"/>
                <a:ea typeface="굴림" charset="-127"/>
              </a:endParaRPr>
            </a:p>
          </p:txBody>
        </p:sp>
        <p:sp>
          <p:nvSpPr>
            <p:cNvPr id="17" name="Line 14"/>
            <p:cNvSpPr>
              <a:spLocks noChangeShapeType="1"/>
            </p:cNvSpPr>
            <p:nvPr/>
          </p:nvSpPr>
          <p:spPr bwMode="auto">
            <a:xfrm>
              <a:off x="3733800" y="40386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800"/>
            </a:p>
          </p:txBody>
        </p:sp>
        <p:sp>
          <p:nvSpPr>
            <p:cNvPr id="18" name="Rectangle 15"/>
            <p:cNvSpPr>
              <a:spLocks noChangeArrowheads="1"/>
            </p:cNvSpPr>
            <p:nvPr/>
          </p:nvSpPr>
          <p:spPr bwMode="auto">
            <a:xfrm>
              <a:off x="3657600" y="5791200"/>
              <a:ext cx="1828800" cy="914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altLang="ko-KR" sz="800">
                  <a:latin typeface="Times New Roman" pitchFamily="18" charset="0"/>
                  <a:ea typeface="굴림" charset="-127"/>
                </a:rPr>
                <a:t>XMLLiteral</a:t>
              </a:r>
            </a:p>
          </p:txBody>
        </p:sp>
        <p:sp>
          <p:nvSpPr>
            <p:cNvPr id="19" name="Line 16"/>
            <p:cNvSpPr>
              <a:spLocks noChangeShapeType="1"/>
            </p:cNvSpPr>
            <p:nvPr/>
          </p:nvSpPr>
          <p:spPr bwMode="auto">
            <a:xfrm>
              <a:off x="4572000" y="5486400"/>
              <a:ext cx="0" cy="304800"/>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800"/>
            </a:p>
          </p:txBody>
        </p:sp>
        <p:sp>
          <p:nvSpPr>
            <p:cNvPr id="20" name="Text Box 18"/>
            <p:cNvSpPr txBox="1">
              <a:spLocks noChangeArrowheads="1"/>
            </p:cNvSpPr>
            <p:nvPr/>
          </p:nvSpPr>
          <p:spPr bwMode="auto">
            <a:xfrm>
              <a:off x="6324600" y="5486400"/>
              <a:ext cx="2514600" cy="102341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r>
                <a:rPr lang="en-US" altLang="ko-KR" sz="1050">
                  <a:latin typeface="Times New Roman" pitchFamily="18" charset="0"/>
                  <a:ea typeface="굴림" charset="-127"/>
                </a:rPr>
                <a:t>Instance Of: </a:t>
              </a:r>
            </a:p>
            <a:p>
              <a:pPr eaLnBrk="1" hangingPunct="1"/>
              <a:r>
                <a:rPr lang="en-US" altLang="ko-KR" sz="1050">
                  <a:latin typeface="Times New Roman" pitchFamily="18" charset="0"/>
                  <a:ea typeface="굴림" charset="-127"/>
                </a:rPr>
                <a:t>Subclass Of:</a:t>
              </a:r>
            </a:p>
          </p:txBody>
        </p:sp>
        <p:sp>
          <p:nvSpPr>
            <p:cNvPr id="21" name="Line 19"/>
            <p:cNvSpPr>
              <a:spLocks noChangeShapeType="1"/>
            </p:cNvSpPr>
            <p:nvPr/>
          </p:nvSpPr>
          <p:spPr bwMode="auto">
            <a:xfrm>
              <a:off x="8077200" y="6096000"/>
              <a:ext cx="685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800"/>
            </a:p>
          </p:txBody>
        </p:sp>
        <p:sp>
          <p:nvSpPr>
            <p:cNvPr id="22" name="Line 20"/>
            <p:cNvSpPr>
              <a:spLocks noChangeShapeType="1"/>
            </p:cNvSpPr>
            <p:nvPr/>
          </p:nvSpPr>
          <p:spPr bwMode="auto">
            <a:xfrm>
              <a:off x="8077200" y="5715000"/>
              <a:ext cx="685800" cy="0"/>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800"/>
            </a:p>
          </p:txBody>
        </p:sp>
      </p:grpSp>
    </p:spTree>
    <p:extLst>
      <p:ext uri="{BB962C8B-B14F-4D97-AF65-F5344CB8AC3E}">
        <p14:creationId xmlns:p14="http://schemas.microsoft.com/office/powerpoint/2010/main" val="198878373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9" name="Rectangle 3"/>
          <p:cNvSpPr>
            <a:spLocks noGrp="1" noChangeArrowheads="1"/>
          </p:cNvSpPr>
          <p:nvPr>
            <p:ph type="body" idx="1"/>
          </p:nvPr>
        </p:nvSpPr>
        <p:spPr>
          <a:xfrm>
            <a:off x="35496" y="1196752"/>
            <a:ext cx="9108504" cy="4824536"/>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2075" tIns="46038" rIns="92075" bIns="46038" numCol="1" anchor="t" anchorCtr="0" compatLnSpc="1">
            <a:prstTxWarp prst="textNoShape">
              <a:avLst/>
            </a:prstTxWarp>
          </a:bodyPr>
          <a:lstStyle/>
          <a:p>
            <a:pPr marL="457200" indent="-457200"/>
            <a:r>
              <a:rPr lang="en-US" altLang="ko-KR" sz="2400" dirty="0">
                <a:latin typeface="Arial" pitchFamily="34" charset="0"/>
                <a:cs typeface="Arial" pitchFamily="34" charset="0"/>
              </a:rPr>
              <a:t>RDF is the simplest of the semantic languages.</a:t>
            </a:r>
          </a:p>
          <a:p>
            <a:pPr marL="457200" indent="-457200"/>
            <a:r>
              <a:rPr lang="en-US" altLang="ko-KR" sz="2400" dirty="0">
                <a:latin typeface="Arial" pitchFamily="34" charset="0"/>
                <a:cs typeface="Arial" pitchFamily="34" charset="0"/>
              </a:rPr>
              <a:t>Basic Idea #1: Triples</a:t>
            </a:r>
          </a:p>
          <a:p>
            <a:pPr marL="857250" lvl="1" indent="-457200"/>
            <a:r>
              <a:rPr lang="en-US" altLang="ko-KR" sz="2000" dirty="0">
                <a:latin typeface="Arial" pitchFamily="34" charset="0"/>
                <a:cs typeface="Arial" pitchFamily="34" charset="0"/>
              </a:rPr>
              <a:t>RDF is based on a subject-verb-object statement structure.</a:t>
            </a:r>
          </a:p>
          <a:p>
            <a:pPr marL="857250" lvl="1" indent="-457200"/>
            <a:r>
              <a:rPr lang="en-US" altLang="ko-KR" sz="2000" dirty="0">
                <a:latin typeface="Arial" pitchFamily="34" charset="0"/>
                <a:cs typeface="Arial" pitchFamily="34" charset="0"/>
              </a:rPr>
              <a:t>RDF subjects are called classes</a:t>
            </a:r>
          </a:p>
          <a:p>
            <a:pPr marL="857250" lvl="1" indent="-457200"/>
            <a:r>
              <a:rPr lang="en-US" altLang="ko-KR" sz="2000" dirty="0">
                <a:latin typeface="Arial" pitchFamily="34" charset="0"/>
                <a:cs typeface="Arial" pitchFamily="34" charset="0"/>
              </a:rPr>
              <a:t>Verbs are called </a:t>
            </a:r>
            <a:r>
              <a:rPr lang="en-US" altLang="ko-KR" sz="2000" dirty="0" smtClean="0">
                <a:latin typeface="Arial" pitchFamily="34" charset="0"/>
                <a:cs typeface="Arial" pitchFamily="34" charset="0"/>
              </a:rPr>
              <a:t>properties or predicate</a:t>
            </a:r>
            <a:endParaRPr lang="en-US" altLang="ko-KR" sz="2000" dirty="0">
              <a:latin typeface="Arial" pitchFamily="34" charset="0"/>
              <a:cs typeface="Arial" pitchFamily="34" charset="0"/>
            </a:endParaRPr>
          </a:p>
          <a:p>
            <a:pPr marL="457200" indent="-457200"/>
            <a:r>
              <a:rPr lang="en-US" altLang="ko-KR" sz="2400" dirty="0">
                <a:latin typeface="Arial" pitchFamily="34" charset="0"/>
                <a:cs typeface="Arial" pitchFamily="34" charset="0"/>
              </a:rPr>
              <a:t>Basic Idea #2: Everything is a resource that is named with a URI</a:t>
            </a:r>
          </a:p>
          <a:p>
            <a:pPr marL="857250" lvl="1" indent="-457200"/>
            <a:r>
              <a:rPr lang="en-US" altLang="ko-KR" sz="2000" dirty="0">
                <a:latin typeface="Arial" pitchFamily="34" charset="0"/>
                <a:cs typeface="Arial" pitchFamily="34" charset="0"/>
              </a:rPr>
              <a:t>RDF nouns, verbs, and objects are all labeled with URIs</a:t>
            </a:r>
          </a:p>
          <a:p>
            <a:pPr marL="857250" lvl="1" indent="-457200"/>
            <a:r>
              <a:rPr lang="en-US" altLang="ko-KR" sz="2000" dirty="0">
                <a:latin typeface="Arial" pitchFamily="34" charset="0"/>
                <a:cs typeface="Arial" pitchFamily="34" charset="0"/>
              </a:rPr>
              <a:t>Recall that a URI is just a name for a resource. </a:t>
            </a:r>
          </a:p>
          <a:p>
            <a:pPr marL="857250" lvl="1" indent="-457200"/>
            <a:r>
              <a:rPr lang="en-US" altLang="ko-KR" sz="2000" dirty="0">
                <a:latin typeface="Arial" pitchFamily="34" charset="0"/>
                <a:cs typeface="Arial" pitchFamily="34" charset="0"/>
              </a:rPr>
              <a:t>It may be a URL, but not necessarily.</a:t>
            </a:r>
          </a:p>
          <a:p>
            <a:pPr marL="857250" lvl="1" indent="-457200"/>
            <a:r>
              <a:rPr lang="en-US" altLang="ko-KR" sz="2000" dirty="0">
                <a:latin typeface="Arial" pitchFamily="34" charset="0"/>
                <a:cs typeface="Arial" pitchFamily="34" charset="0"/>
              </a:rPr>
              <a:t>A URI can name anything that can be described</a:t>
            </a:r>
          </a:p>
          <a:p>
            <a:pPr lvl="2"/>
            <a:r>
              <a:rPr lang="en-US" altLang="ko-KR" dirty="0">
                <a:latin typeface="Arial" pitchFamily="34" charset="0"/>
                <a:cs typeface="Arial" pitchFamily="34" charset="0"/>
              </a:rPr>
              <a:t>Web pages, creators of web pages, organizations that the creator works for</a:t>
            </a:r>
            <a:r>
              <a:rPr lang="en-US" altLang="ko-KR" dirty="0" smtClean="0">
                <a:latin typeface="Arial" pitchFamily="34" charset="0"/>
                <a:cs typeface="Arial" pitchFamily="34" charset="0"/>
              </a:rPr>
              <a:t>,….</a:t>
            </a:r>
          </a:p>
          <a:p>
            <a:pPr lvl="2"/>
            <a:r>
              <a:rPr lang="en-US" altLang="ko-KR" sz="1600" i="1" dirty="0">
                <a:latin typeface="Arial" pitchFamily="34" charset="0"/>
                <a:cs typeface="Arial" pitchFamily="34" charset="0"/>
              </a:rPr>
              <a:t>A</a:t>
            </a:r>
            <a:r>
              <a:rPr lang="en-US" altLang="ko-KR" sz="1600" i="1" dirty="0" smtClean="0">
                <a:latin typeface="Arial" pitchFamily="34" charset="0"/>
                <a:cs typeface="Arial" pitchFamily="34" charset="0"/>
              </a:rPr>
              <a:t> </a:t>
            </a:r>
            <a:r>
              <a:rPr lang="en-US" altLang="ko-KR" sz="1600" i="1" dirty="0">
                <a:latin typeface="Arial" pitchFamily="34" charset="0"/>
                <a:cs typeface="Arial" pitchFamily="34" charset="0"/>
              </a:rPr>
              <a:t>predicate must always be a Uniform Resource Identifier. </a:t>
            </a:r>
          </a:p>
        </p:txBody>
      </p:sp>
      <p:sp>
        <p:nvSpPr>
          <p:cNvPr id="6" name="Rectangle 3"/>
          <p:cNvSpPr txBox="1">
            <a:spLocks noChangeArrowheads="1"/>
          </p:cNvSpPr>
          <p:nvPr/>
        </p:nvSpPr>
        <p:spPr bwMode="auto">
          <a:xfrm>
            <a:off x="395536" y="332656"/>
            <a:ext cx="8334523"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2075" tIns="46038" rIns="92075" bIns="46038" numCol="1" anchor="b" anchorCtr="0" compatLnSpc="1">
            <a:prstTxWarp prst="textNoShape">
              <a:avLst/>
            </a:prstTxWarp>
          </a:bodyPr>
          <a:lstStyle>
            <a:lvl1pPr algn="l" rtl="0" eaLnBrk="0" fontAlgn="base" latinLnBrk="1" hangingPunct="0">
              <a:spcBef>
                <a:spcPct val="0"/>
              </a:spcBef>
              <a:spcAft>
                <a:spcPct val="0"/>
              </a:spcAft>
              <a:defRPr kumimoji="1" sz="3600" b="1">
                <a:solidFill>
                  <a:srgbClr val="000099"/>
                </a:solidFill>
                <a:latin typeface="+mj-lt"/>
                <a:ea typeface="+mj-ea"/>
                <a:cs typeface="굴림" charset="0"/>
              </a:defRPr>
            </a:lvl1pPr>
            <a:lvl2pPr algn="l" rtl="0" eaLnBrk="0" fontAlgn="base" latinLnBrk="1" hangingPunct="0">
              <a:spcBef>
                <a:spcPct val="0"/>
              </a:spcBef>
              <a:spcAft>
                <a:spcPct val="0"/>
              </a:spcAft>
              <a:defRPr kumimoji="1" sz="3600" b="1">
                <a:solidFill>
                  <a:srgbClr val="000099"/>
                </a:solidFill>
                <a:latin typeface="굴림" pitchFamily="50" charset="-127"/>
                <a:ea typeface="굴림" pitchFamily="50" charset="-127"/>
                <a:cs typeface="굴림" charset="0"/>
              </a:defRPr>
            </a:lvl2pPr>
            <a:lvl3pPr algn="l" rtl="0" eaLnBrk="0" fontAlgn="base" latinLnBrk="1" hangingPunct="0">
              <a:spcBef>
                <a:spcPct val="0"/>
              </a:spcBef>
              <a:spcAft>
                <a:spcPct val="0"/>
              </a:spcAft>
              <a:defRPr kumimoji="1" sz="3600" b="1">
                <a:solidFill>
                  <a:srgbClr val="000099"/>
                </a:solidFill>
                <a:latin typeface="굴림" pitchFamily="50" charset="-127"/>
                <a:ea typeface="굴림" pitchFamily="50" charset="-127"/>
                <a:cs typeface="굴림" charset="0"/>
              </a:defRPr>
            </a:lvl3pPr>
            <a:lvl4pPr algn="l" rtl="0" eaLnBrk="0" fontAlgn="base" latinLnBrk="1" hangingPunct="0">
              <a:spcBef>
                <a:spcPct val="0"/>
              </a:spcBef>
              <a:spcAft>
                <a:spcPct val="0"/>
              </a:spcAft>
              <a:defRPr kumimoji="1" sz="3600" b="1">
                <a:solidFill>
                  <a:srgbClr val="000099"/>
                </a:solidFill>
                <a:latin typeface="굴림" pitchFamily="50" charset="-127"/>
                <a:ea typeface="굴림" pitchFamily="50" charset="-127"/>
                <a:cs typeface="굴림" charset="0"/>
              </a:defRPr>
            </a:lvl4pPr>
            <a:lvl5pPr algn="l" rtl="0" eaLnBrk="0" fontAlgn="base" latinLnBrk="1" hangingPunct="0">
              <a:spcBef>
                <a:spcPct val="0"/>
              </a:spcBef>
              <a:spcAft>
                <a:spcPct val="0"/>
              </a:spcAft>
              <a:defRPr kumimoji="1" sz="3600" b="1">
                <a:solidFill>
                  <a:srgbClr val="000099"/>
                </a:solidFill>
                <a:latin typeface="굴림" pitchFamily="50" charset="-127"/>
                <a:ea typeface="굴림" pitchFamily="50" charset="-127"/>
                <a:cs typeface="굴림" charset="0"/>
              </a:defRPr>
            </a:lvl5pPr>
            <a:lvl6pPr marL="457200" algn="l" rtl="0" fontAlgn="base" latinLnBrk="1">
              <a:spcBef>
                <a:spcPct val="0"/>
              </a:spcBef>
              <a:spcAft>
                <a:spcPct val="0"/>
              </a:spcAft>
              <a:defRPr kumimoji="1" sz="3600" b="1">
                <a:solidFill>
                  <a:srgbClr val="000099"/>
                </a:solidFill>
                <a:latin typeface="굴림" pitchFamily="50" charset="-127"/>
                <a:ea typeface="굴림" pitchFamily="50" charset="-127"/>
              </a:defRPr>
            </a:lvl6pPr>
            <a:lvl7pPr marL="914400" algn="l" rtl="0" fontAlgn="base" latinLnBrk="1">
              <a:spcBef>
                <a:spcPct val="0"/>
              </a:spcBef>
              <a:spcAft>
                <a:spcPct val="0"/>
              </a:spcAft>
              <a:defRPr kumimoji="1" sz="3600" b="1">
                <a:solidFill>
                  <a:srgbClr val="000099"/>
                </a:solidFill>
                <a:latin typeface="굴림" pitchFamily="50" charset="-127"/>
                <a:ea typeface="굴림" pitchFamily="50" charset="-127"/>
              </a:defRPr>
            </a:lvl7pPr>
            <a:lvl8pPr marL="1371600" algn="l" rtl="0" fontAlgn="base" latinLnBrk="1">
              <a:spcBef>
                <a:spcPct val="0"/>
              </a:spcBef>
              <a:spcAft>
                <a:spcPct val="0"/>
              </a:spcAft>
              <a:defRPr kumimoji="1" sz="3600" b="1">
                <a:solidFill>
                  <a:srgbClr val="000099"/>
                </a:solidFill>
                <a:latin typeface="굴림" pitchFamily="50" charset="-127"/>
                <a:ea typeface="굴림" pitchFamily="50" charset="-127"/>
              </a:defRPr>
            </a:lvl8pPr>
            <a:lvl9pPr marL="1828800" algn="l" rtl="0" fontAlgn="base" latinLnBrk="1">
              <a:spcBef>
                <a:spcPct val="0"/>
              </a:spcBef>
              <a:spcAft>
                <a:spcPct val="0"/>
              </a:spcAft>
              <a:defRPr kumimoji="1" sz="3600" b="1">
                <a:solidFill>
                  <a:srgbClr val="000099"/>
                </a:solidFill>
                <a:latin typeface="굴림" pitchFamily="50" charset="-127"/>
                <a:ea typeface="굴림" pitchFamily="50" charset="-127"/>
              </a:defRPr>
            </a:lvl9pPr>
          </a:lstStyle>
          <a:p>
            <a:r>
              <a:rPr lang="en-US" altLang="ko-KR" sz="3200" smtClean="0">
                <a:latin typeface="Arial" pitchFamily="34" charset="0"/>
              </a:rPr>
              <a:t>Meta-Data Tools:  RDF</a:t>
            </a:r>
            <a:endParaRPr lang="en-US" altLang="ko-KR" sz="3200" dirty="0">
              <a:latin typeface="Arial" pitchFamily="34" charset="0"/>
            </a:endParaRPr>
          </a:p>
        </p:txBody>
      </p:sp>
      <p:sp>
        <p:nvSpPr>
          <p:cNvPr id="7" name="TextBox 6"/>
          <p:cNvSpPr txBox="1"/>
          <p:nvPr/>
        </p:nvSpPr>
        <p:spPr>
          <a:xfrm>
            <a:off x="2339752" y="6309320"/>
            <a:ext cx="6660232" cy="261610"/>
          </a:xfrm>
          <a:prstGeom prst="rect">
            <a:avLst/>
          </a:prstGeom>
          <a:noFill/>
          <a:ln>
            <a:solidFill>
              <a:schemeClr val="tx1"/>
            </a:solidFill>
          </a:ln>
        </p:spPr>
        <p:txBody>
          <a:bodyPr wrap="square" rtlCol="0">
            <a:spAutoFit/>
          </a:bodyPr>
          <a:lstStyle/>
          <a:p>
            <a:pPr eaLnBrk="1" hangingPunct="1">
              <a:defRPr/>
            </a:pPr>
            <a:r>
              <a:rPr lang="en-US" altLang="ko-KR" sz="1100" dirty="0" smtClean="0"/>
              <a:t>Source: </a:t>
            </a:r>
            <a:r>
              <a:rPr lang="en-US" altLang="ko-KR" sz="1100" dirty="0"/>
              <a:t>Mehmet </a:t>
            </a:r>
            <a:r>
              <a:rPr lang="en-US" altLang="ko-KR" sz="1100" dirty="0" err="1" smtClean="0"/>
              <a:t>Aktas</a:t>
            </a:r>
            <a:r>
              <a:rPr lang="en-US" altLang="ko-KR" sz="1100" dirty="0" smtClean="0"/>
              <a:t>, Marlon Pierce, “Semantic Web and </a:t>
            </a:r>
            <a:r>
              <a:rPr lang="en-US" altLang="ko-KR" sz="1100" dirty="0"/>
              <a:t>RDF </a:t>
            </a:r>
            <a:r>
              <a:rPr lang="en-US" altLang="ko-KR" sz="1100" dirty="0" smtClean="0"/>
              <a:t>Ontologies”, Indiana University</a:t>
            </a:r>
            <a:endParaRPr lang="en-US" altLang="ko-KR" sz="1100" dirty="0"/>
          </a:p>
        </p:txBody>
      </p:sp>
    </p:spTree>
    <p:extLst>
      <p:ext uri="{BB962C8B-B14F-4D97-AF65-F5344CB8AC3E}">
        <p14:creationId xmlns:p14="http://schemas.microsoft.com/office/powerpoint/2010/main" val="42263454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4294967295"/>
          </p:nvPr>
        </p:nvSpPr>
        <p:spPr>
          <a:xfrm>
            <a:off x="7000875" y="6240463"/>
            <a:ext cx="1905000" cy="457200"/>
          </a:xfrm>
          <a:prstGeom prst="rect">
            <a:avLst/>
          </a:prstGeom>
        </p:spPr>
        <p:txBody>
          <a:bodyPr/>
          <a:lstStyle/>
          <a:p>
            <a:fld id="{F3EB9B9E-58A9-4BFE-BEC5-70C3A71DB01C}" type="slidenum">
              <a:rPr lang="en-US" altLang="ko-KR"/>
              <a:pPr/>
              <a:t>47</a:t>
            </a:fld>
            <a:endParaRPr lang="en-US" altLang="ko-KR" sz="1000"/>
          </a:p>
        </p:txBody>
      </p:sp>
      <p:sp>
        <p:nvSpPr>
          <p:cNvPr id="405506" name="Rectangle 2"/>
          <p:cNvSpPr>
            <a:spLocks noGrp="1" noChangeArrowheads="1"/>
          </p:cNvSpPr>
          <p:nvPr>
            <p:ph type="body" idx="1"/>
          </p:nvPr>
        </p:nvSpPr>
        <p:spPr>
          <a:xfrm>
            <a:off x="72008" y="1196974"/>
            <a:ext cx="8964488" cy="5328369"/>
          </a:xfrm>
        </p:spPr>
        <p:txBody>
          <a:bodyPr/>
          <a:lstStyle/>
          <a:p>
            <a:pPr marL="457200" indent="-457200">
              <a:buFont typeface="+mj-lt"/>
              <a:buAutoNum type="arabicPeriod"/>
            </a:pPr>
            <a:r>
              <a:rPr lang="fr-FR" altLang="ko-KR" sz="1600" dirty="0" smtClean="0">
                <a:solidFill>
                  <a:srgbClr val="0000FF"/>
                </a:solidFill>
                <a:latin typeface="Arial" pitchFamily="34" charset="0"/>
              </a:rPr>
              <a:t>This field is a contact</a:t>
            </a:r>
          </a:p>
          <a:p>
            <a:pPr marL="457200" indent="-457200">
              <a:buFont typeface="+mj-lt"/>
              <a:buAutoNum type="arabicPeriod"/>
            </a:pPr>
            <a:r>
              <a:rPr lang="fr-FR" altLang="ko-KR" sz="1600" dirty="0" smtClean="0">
                <a:solidFill>
                  <a:srgbClr val="0000FF"/>
                </a:solidFill>
                <a:latin typeface="Arial" pitchFamily="34" charset="0"/>
              </a:rPr>
              <a:t>Tiger</a:t>
            </a:r>
            <a:r>
              <a:rPr lang="en-US" altLang="ko-KR" sz="1600" dirty="0" smtClean="0">
                <a:solidFill>
                  <a:srgbClr val="0000FF"/>
                </a:solidFill>
                <a:latin typeface="Arial" pitchFamily="34" charset="0"/>
              </a:rPr>
              <a:t>@wirelesswanders.com is an email address</a:t>
            </a:r>
          </a:p>
          <a:p>
            <a:pPr marL="457200" indent="-457200">
              <a:buFont typeface="+mj-lt"/>
              <a:buAutoNum type="arabicPeriod"/>
            </a:pPr>
            <a:r>
              <a:rPr lang="en-US" altLang="ko-KR" sz="1600" dirty="0" smtClean="0">
                <a:solidFill>
                  <a:srgbClr val="0000FF"/>
                </a:solidFill>
                <a:latin typeface="Arial" pitchFamily="34" charset="0"/>
              </a:rPr>
              <a:t>Tiger Woods is a person</a:t>
            </a:r>
          </a:p>
          <a:p>
            <a:pPr marL="457200" indent="-457200">
              <a:buFont typeface="+mj-lt"/>
              <a:buAutoNum type="arabicPeriod"/>
            </a:pPr>
            <a:r>
              <a:rPr lang="en-US" altLang="ko-KR" sz="1600" dirty="0" smtClean="0">
                <a:solidFill>
                  <a:srgbClr val="0000FF"/>
                </a:solidFill>
                <a:latin typeface="Arial" pitchFamily="34" charset="0"/>
              </a:rPr>
              <a:t>Lee Westwood is a friend</a:t>
            </a:r>
          </a:p>
          <a:p>
            <a:pPr marL="457200" indent="-457200">
              <a:spcBef>
                <a:spcPts val="0"/>
              </a:spcBef>
            </a:pPr>
            <a:endParaRPr lang="en-US" altLang="ko-KR" sz="800" dirty="0">
              <a:latin typeface="Arial" pitchFamily="34" charset="0"/>
            </a:endParaRPr>
          </a:p>
          <a:p>
            <a:pPr marL="457200" lvl="1" indent="-457200">
              <a:buClr>
                <a:schemeClr val="accent2"/>
              </a:buClr>
              <a:buSzPct val="75000"/>
              <a:buFont typeface="Monotype Sorts" charset="2"/>
              <a:buChar char="u"/>
            </a:pPr>
            <a:r>
              <a:rPr lang="fr-FR" altLang="ko-KR" sz="1800" dirty="0" smtClean="0">
                <a:latin typeface="Arial" pitchFamily="34" charset="0"/>
              </a:rPr>
              <a:t>Item </a:t>
            </a:r>
            <a:r>
              <a:rPr lang="fr-FR" altLang="ko-KR" sz="1800" dirty="0">
                <a:latin typeface="Arial" pitchFamily="34" charset="0"/>
              </a:rPr>
              <a:t>3</a:t>
            </a:r>
            <a:r>
              <a:rPr lang="fr-FR" altLang="ko-KR" sz="1800" dirty="0" smtClean="0">
                <a:latin typeface="Arial" pitchFamily="34" charset="0"/>
              </a:rPr>
              <a:t> seems obvious to human. To a computer, </a:t>
            </a:r>
            <a:r>
              <a:rPr lang="en-US" altLang="ko-KR" sz="1800" dirty="0" smtClean="0">
                <a:latin typeface="Arial" pitchFamily="34" charset="0"/>
              </a:rPr>
              <a:t>“</a:t>
            </a:r>
            <a:r>
              <a:rPr lang="fr-FR" altLang="ko-KR" sz="1800" dirty="0" smtClean="0">
                <a:latin typeface="Arial" pitchFamily="34" charset="0"/>
              </a:rPr>
              <a:t>Tiger Woods </a:t>
            </a:r>
            <a:r>
              <a:rPr lang="en-US" altLang="ko-KR" sz="1800" dirty="0" smtClean="0">
                <a:latin typeface="Arial" pitchFamily="34" charset="0"/>
              </a:rPr>
              <a:t>” can be a Tiger or Woods. </a:t>
            </a:r>
          </a:p>
          <a:p>
            <a:pPr marL="457200" lvl="1" indent="-457200">
              <a:buClr>
                <a:schemeClr val="accent2"/>
              </a:buClr>
              <a:buSzPct val="75000"/>
              <a:buFont typeface="Monotype Sorts" charset="2"/>
              <a:buChar char="u"/>
            </a:pPr>
            <a:endParaRPr lang="en-US" altLang="ko-KR" sz="800" dirty="0" smtClean="0">
              <a:latin typeface="Arial" pitchFamily="34" charset="0"/>
            </a:endParaRPr>
          </a:p>
          <a:p>
            <a:pPr marL="457200" lvl="1" indent="-457200">
              <a:buClr>
                <a:schemeClr val="accent2"/>
              </a:buClr>
              <a:buSzPct val="75000"/>
              <a:buFont typeface="+mj-lt"/>
              <a:buAutoNum type="arabicPeriod"/>
            </a:pPr>
            <a:r>
              <a:rPr lang="fr-FR" altLang="ko-KR" sz="1600" dirty="0">
                <a:solidFill>
                  <a:srgbClr val="0000FF"/>
                </a:solidFill>
                <a:latin typeface="Arial" pitchFamily="34" charset="0"/>
              </a:rPr>
              <a:t>This field is a </a:t>
            </a:r>
            <a:r>
              <a:rPr lang="fr-FR" altLang="ko-KR" sz="1600" dirty="0" smtClean="0">
                <a:solidFill>
                  <a:srgbClr val="0000FF"/>
                </a:solidFill>
                <a:latin typeface="Arial" pitchFamily="34" charset="0"/>
              </a:rPr>
              <a:t>contact of Tiger Woods</a:t>
            </a:r>
          </a:p>
          <a:p>
            <a:pPr marL="457200" lvl="1" indent="-457200">
              <a:buClr>
                <a:schemeClr val="accent2"/>
              </a:buClr>
              <a:buSzPct val="75000"/>
              <a:buFont typeface="+mj-lt"/>
              <a:buAutoNum type="arabicPeriod"/>
            </a:pPr>
            <a:r>
              <a:rPr lang="fr-FR" altLang="ko-KR" sz="1600" dirty="0" smtClean="0">
                <a:solidFill>
                  <a:srgbClr val="0000FF"/>
                </a:solidFill>
                <a:latin typeface="Arial" pitchFamily="34" charset="0"/>
              </a:rPr>
              <a:t>Tiger</a:t>
            </a:r>
            <a:r>
              <a:rPr lang="en-US" altLang="ko-KR" sz="1600" dirty="0">
                <a:solidFill>
                  <a:srgbClr val="0000FF"/>
                </a:solidFill>
                <a:latin typeface="Arial" pitchFamily="34" charset="0"/>
              </a:rPr>
              <a:t>@wirelesswanders.com is an email </a:t>
            </a:r>
            <a:r>
              <a:rPr lang="en-US" altLang="ko-KR" sz="1600" dirty="0" smtClean="0">
                <a:solidFill>
                  <a:srgbClr val="0000FF"/>
                </a:solidFill>
                <a:latin typeface="Arial" pitchFamily="34" charset="0"/>
              </a:rPr>
              <a:t>address of Tiger Woods</a:t>
            </a:r>
            <a:endParaRPr lang="en-US" altLang="ko-KR" sz="1600" dirty="0">
              <a:solidFill>
                <a:srgbClr val="0000FF"/>
              </a:solidFill>
              <a:latin typeface="Arial" pitchFamily="34" charset="0"/>
            </a:endParaRPr>
          </a:p>
          <a:p>
            <a:pPr marL="457200" lvl="1" indent="-457200">
              <a:buClr>
                <a:schemeClr val="accent2"/>
              </a:buClr>
              <a:buSzPct val="75000"/>
              <a:buFont typeface="Monotype Sorts" charset="2"/>
              <a:buChar char="u"/>
            </a:pPr>
            <a:endParaRPr lang="en-US" altLang="ko-KR" sz="800" dirty="0" smtClean="0">
              <a:latin typeface="Arial" pitchFamily="34" charset="0"/>
            </a:endParaRPr>
          </a:p>
          <a:p>
            <a:pPr marL="457200" lvl="1" indent="-457200">
              <a:buClr>
                <a:schemeClr val="accent2"/>
              </a:buClr>
              <a:buSzPct val="75000"/>
              <a:buFont typeface="Monotype Sorts" charset="2"/>
              <a:buChar char="u"/>
            </a:pPr>
            <a:r>
              <a:rPr lang="en-US" altLang="ko-KR" sz="1800" dirty="0" smtClean="0">
                <a:latin typeface="Arial" pitchFamily="34" charset="0"/>
              </a:rPr>
              <a:t>Predicate is useful for expressing relationships enabling us to link subject to object</a:t>
            </a:r>
            <a:endParaRPr lang="en-US" altLang="ko-KR" sz="1800" dirty="0">
              <a:latin typeface="Arial" pitchFamily="34" charset="0"/>
            </a:endParaRPr>
          </a:p>
          <a:p>
            <a:pPr marL="457200" lvl="1" indent="-457200">
              <a:buClr>
                <a:schemeClr val="accent2"/>
              </a:buClr>
              <a:buSzPct val="75000"/>
              <a:buFont typeface="Monotype Sorts" charset="2"/>
              <a:buChar char="u"/>
            </a:pPr>
            <a:endParaRPr lang="en-US" altLang="ko-KR" sz="800" dirty="0">
              <a:latin typeface="Arial" pitchFamily="34" charset="0"/>
            </a:endParaRPr>
          </a:p>
          <a:p>
            <a:pPr marL="457200" lvl="1" indent="-457200">
              <a:buClr>
                <a:schemeClr val="accent2"/>
              </a:buClr>
              <a:buSzPct val="75000"/>
              <a:buFont typeface="+mj-lt"/>
              <a:buAutoNum type="arabicPeriod"/>
            </a:pPr>
            <a:r>
              <a:rPr lang="fr-FR" altLang="ko-KR" sz="1600" dirty="0">
                <a:solidFill>
                  <a:srgbClr val="0000FF"/>
                </a:solidFill>
                <a:latin typeface="Arial" pitchFamily="34" charset="0"/>
              </a:rPr>
              <a:t>This field is a contact of </a:t>
            </a:r>
            <a:r>
              <a:rPr lang="fr-FR" altLang="ko-KR" sz="1600" dirty="0" smtClean="0">
                <a:solidFill>
                  <a:srgbClr val="0000FF"/>
                </a:solidFill>
                <a:latin typeface="Arial" pitchFamily="34" charset="0"/>
              </a:rPr>
              <a:t>http://tigerwoods/person</a:t>
            </a:r>
            <a:endParaRPr lang="fr-FR" altLang="ko-KR" sz="1600" dirty="0">
              <a:solidFill>
                <a:srgbClr val="0000FF"/>
              </a:solidFill>
              <a:latin typeface="Arial" pitchFamily="34" charset="0"/>
            </a:endParaRPr>
          </a:p>
          <a:p>
            <a:pPr marL="457200" lvl="1" indent="-457200">
              <a:buClr>
                <a:schemeClr val="accent2"/>
              </a:buClr>
              <a:buSzPct val="75000"/>
              <a:buFont typeface="+mj-lt"/>
              <a:buAutoNum type="arabicPeriod"/>
            </a:pPr>
            <a:r>
              <a:rPr lang="fr-FR" altLang="ko-KR" sz="1600" dirty="0" smtClean="0">
                <a:solidFill>
                  <a:srgbClr val="0000FF"/>
                </a:solidFill>
                <a:latin typeface="Arial" pitchFamily="34" charset="0"/>
              </a:rPr>
              <a:t>This field is an address of type http://hcard.com/rdf</a:t>
            </a:r>
            <a:endParaRPr lang="en-US" altLang="ko-KR" sz="1600" dirty="0">
              <a:solidFill>
                <a:srgbClr val="0000FF"/>
              </a:solidFill>
              <a:latin typeface="Arial" pitchFamily="34" charset="0"/>
            </a:endParaRPr>
          </a:p>
          <a:p>
            <a:pPr marL="457200" lvl="1" indent="-457200">
              <a:buClr>
                <a:schemeClr val="accent2"/>
              </a:buClr>
              <a:buSzPct val="75000"/>
              <a:buFont typeface="Monotype Sorts" charset="2"/>
              <a:buChar char="u"/>
            </a:pPr>
            <a:endParaRPr lang="en-US" altLang="ko-KR" sz="800" dirty="0">
              <a:latin typeface="Arial" pitchFamily="34" charset="0"/>
            </a:endParaRPr>
          </a:p>
          <a:p>
            <a:pPr marL="457200" lvl="1" indent="-457200">
              <a:buClr>
                <a:schemeClr val="accent2"/>
              </a:buClr>
              <a:buSzPct val="75000"/>
              <a:buFont typeface="Monotype Sorts" charset="2"/>
              <a:buChar char="u"/>
            </a:pPr>
            <a:r>
              <a:rPr lang="en-US" altLang="ko-KR" sz="1800" dirty="0" smtClean="0">
                <a:latin typeface="Arial" pitchFamily="34" charset="0"/>
              </a:rPr>
              <a:t>Item 1 statement enables the S/W to follow the link to a definition of Tiger Woods as a person, whatever that means</a:t>
            </a:r>
          </a:p>
          <a:p>
            <a:pPr marL="457200" lvl="1" indent="-457200">
              <a:buClr>
                <a:schemeClr val="accent2"/>
              </a:buClr>
              <a:buSzPct val="75000"/>
              <a:buFont typeface="Monotype Sorts" charset="2"/>
              <a:buChar char="u"/>
            </a:pPr>
            <a:r>
              <a:rPr lang="en-US" altLang="ko-KR" sz="1800" dirty="0" smtClean="0">
                <a:latin typeface="Arial" pitchFamily="34" charset="0"/>
              </a:rPr>
              <a:t>Item 2 statement shows a link to an RDF file that explains what </a:t>
            </a:r>
            <a:r>
              <a:rPr lang="en-US" altLang="ko-KR" sz="1800" dirty="0" err="1" smtClean="0">
                <a:latin typeface="Arial" pitchFamily="34" charset="0"/>
              </a:rPr>
              <a:t>hCard</a:t>
            </a:r>
            <a:r>
              <a:rPr lang="en-US" altLang="ko-KR" sz="1800" dirty="0" smtClean="0">
                <a:latin typeface="Arial" pitchFamily="34" charset="0"/>
              </a:rPr>
              <a:t> is</a:t>
            </a:r>
          </a:p>
          <a:p>
            <a:pPr marL="457200" lvl="1" indent="-457200">
              <a:buClr>
                <a:schemeClr val="accent2"/>
              </a:buClr>
              <a:buSzPct val="75000"/>
              <a:buFont typeface="Monotype Sorts" charset="2"/>
              <a:buChar char="u"/>
            </a:pPr>
            <a:endParaRPr lang="en-US" altLang="ko-KR" sz="1800" dirty="0">
              <a:latin typeface="Arial" pitchFamily="34" charset="0"/>
            </a:endParaRPr>
          </a:p>
          <a:p>
            <a:pPr marL="457200" lvl="1" indent="-457200">
              <a:buClr>
                <a:schemeClr val="accent2"/>
              </a:buClr>
              <a:buSzPct val="75000"/>
              <a:buFont typeface="Monotype Sorts" charset="2"/>
              <a:buChar char="u"/>
            </a:pPr>
            <a:endParaRPr lang="en-US" altLang="ko-KR" sz="1800" dirty="0">
              <a:latin typeface="Arial" pitchFamily="34" charset="0"/>
            </a:endParaRPr>
          </a:p>
          <a:p>
            <a:pPr marL="457200" lvl="1" indent="-457200">
              <a:buClr>
                <a:schemeClr val="accent2"/>
              </a:buClr>
              <a:buSzPct val="75000"/>
              <a:buFont typeface="Monotype Sorts" charset="2"/>
              <a:buChar char="u"/>
            </a:pPr>
            <a:endParaRPr lang="en-US" altLang="ko-KR" sz="1800" dirty="0">
              <a:latin typeface="Arial" pitchFamily="34" charset="0"/>
            </a:endParaRPr>
          </a:p>
        </p:txBody>
      </p:sp>
      <p:sp>
        <p:nvSpPr>
          <p:cNvPr id="405507" name="Rectangle 3"/>
          <p:cNvSpPr>
            <a:spLocks noGrp="1" noChangeArrowheads="1"/>
          </p:cNvSpPr>
          <p:nvPr>
            <p:ph type="title"/>
          </p:nvPr>
        </p:nvSpPr>
        <p:spPr>
          <a:xfrm>
            <a:off x="684213" y="333375"/>
            <a:ext cx="8334523" cy="647700"/>
          </a:xfrm>
          <a:noFill/>
          <a:ln/>
        </p:spPr>
        <p:txBody>
          <a:bodyPr/>
          <a:lstStyle/>
          <a:p>
            <a:r>
              <a:rPr lang="en-US" altLang="ko-KR" sz="3200" dirty="0" smtClean="0">
                <a:latin typeface="Arial" pitchFamily="34" charset="0"/>
              </a:rPr>
              <a:t>Meta-Data Tools: Ontologies, OWL, RDF</a:t>
            </a:r>
            <a:endParaRPr lang="en-US" altLang="ko-KR" sz="3200" dirty="0">
              <a:latin typeface="Arial" pitchFamily="34" charset="0"/>
            </a:endParaRPr>
          </a:p>
        </p:txBody>
      </p:sp>
    </p:spTree>
    <p:extLst>
      <p:ext uri="{BB962C8B-B14F-4D97-AF65-F5344CB8AC3E}">
        <p14:creationId xmlns:p14="http://schemas.microsoft.com/office/powerpoint/2010/main" val="10463798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4294967295"/>
          </p:nvPr>
        </p:nvSpPr>
        <p:spPr>
          <a:xfrm>
            <a:off x="7000875" y="6240463"/>
            <a:ext cx="1905000" cy="457200"/>
          </a:xfrm>
          <a:prstGeom prst="rect">
            <a:avLst/>
          </a:prstGeom>
        </p:spPr>
        <p:txBody>
          <a:bodyPr/>
          <a:lstStyle/>
          <a:p>
            <a:fld id="{F3EB9B9E-58A9-4BFE-BEC5-70C3A71DB01C}" type="slidenum">
              <a:rPr lang="en-US" altLang="ko-KR"/>
              <a:pPr/>
              <a:t>48</a:t>
            </a:fld>
            <a:endParaRPr lang="en-US" altLang="ko-KR" sz="1000"/>
          </a:p>
        </p:txBody>
      </p:sp>
      <p:sp>
        <p:nvSpPr>
          <p:cNvPr id="405506" name="Rectangle 2"/>
          <p:cNvSpPr>
            <a:spLocks noGrp="1" noChangeArrowheads="1"/>
          </p:cNvSpPr>
          <p:nvPr>
            <p:ph type="body" idx="1"/>
          </p:nvPr>
        </p:nvSpPr>
        <p:spPr>
          <a:xfrm>
            <a:off x="72008" y="1196975"/>
            <a:ext cx="8964488" cy="5111750"/>
          </a:xfrm>
        </p:spPr>
        <p:txBody>
          <a:bodyPr/>
          <a:lstStyle/>
          <a:p>
            <a:pPr marL="457200" indent="-457200">
              <a:buFont typeface="+mj-lt"/>
              <a:buAutoNum type="arabicPeriod"/>
            </a:pPr>
            <a:r>
              <a:rPr lang="fr-FR" altLang="ko-KR" sz="1800" u="sng" dirty="0" smtClean="0">
                <a:solidFill>
                  <a:srgbClr val="0000FF"/>
                </a:solidFill>
                <a:latin typeface="Arial" pitchFamily="34" charset="0"/>
              </a:rPr>
              <a:t>The author </a:t>
            </a:r>
            <a:r>
              <a:rPr lang="fr-FR" altLang="ko-KR" sz="1800" dirty="0" smtClean="0">
                <a:solidFill>
                  <a:srgbClr val="0000FF"/>
                </a:solidFill>
                <a:latin typeface="Arial" pitchFamily="34" charset="0"/>
              </a:rPr>
              <a:t>of </a:t>
            </a:r>
            <a:r>
              <a:rPr lang="fr-FR" altLang="ko-KR" sz="1800" u="sng" dirty="0" smtClean="0">
                <a:solidFill>
                  <a:srgbClr val="0000FF"/>
                </a:solidFill>
                <a:latin typeface="Arial" pitchFamily="34" charset="0"/>
              </a:rPr>
              <a:t>http://</a:t>
            </a:r>
            <a:r>
              <a:rPr lang="en-US" altLang="ko-KR" sz="1800" u="sng" dirty="0" smtClean="0">
                <a:solidFill>
                  <a:srgbClr val="0000FF"/>
                </a:solidFill>
                <a:latin typeface="Arial" pitchFamily="34" charset="0"/>
              </a:rPr>
              <a:t>wirelesswanders.com </a:t>
            </a:r>
            <a:r>
              <a:rPr lang="en-US" altLang="ko-KR" sz="1800" dirty="0">
                <a:solidFill>
                  <a:srgbClr val="0000FF"/>
                </a:solidFill>
                <a:latin typeface="Arial" pitchFamily="34" charset="0"/>
              </a:rPr>
              <a:t>is </a:t>
            </a:r>
            <a:r>
              <a:rPr lang="en-US" altLang="ko-KR" sz="1800" u="sng" dirty="0" smtClean="0">
                <a:solidFill>
                  <a:srgbClr val="0000FF"/>
                </a:solidFill>
                <a:latin typeface="Arial" pitchFamily="34" charset="0"/>
              </a:rPr>
              <a:t>Tiger Woods</a:t>
            </a:r>
            <a:endParaRPr lang="en-US" altLang="ko-KR" sz="1800" u="sng" dirty="0">
              <a:solidFill>
                <a:srgbClr val="0000FF"/>
              </a:solidFill>
              <a:latin typeface="Arial" pitchFamily="34" charset="0"/>
            </a:endParaRPr>
          </a:p>
          <a:p>
            <a:pPr marL="0" indent="0">
              <a:spcBef>
                <a:spcPts val="0"/>
              </a:spcBef>
              <a:buNone/>
            </a:pPr>
            <a:r>
              <a:rPr lang="en-US" altLang="ko-KR" sz="1200" dirty="0" smtClean="0">
                <a:latin typeface="Arial" pitchFamily="34" charset="0"/>
              </a:rPr>
              <a:t>                Predicate                             subject                                                object</a:t>
            </a:r>
          </a:p>
          <a:p>
            <a:pPr marL="0" indent="0">
              <a:spcBef>
                <a:spcPts val="0"/>
              </a:spcBef>
              <a:buNone/>
            </a:pPr>
            <a:endParaRPr lang="en-US" altLang="ko-KR" sz="800" dirty="0">
              <a:latin typeface="Arial" pitchFamily="34" charset="0"/>
            </a:endParaRPr>
          </a:p>
          <a:p>
            <a:pPr marL="0" lvl="1" indent="0">
              <a:buClr>
                <a:schemeClr val="accent2"/>
              </a:buClr>
              <a:buSzPct val="75000"/>
              <a:buNone/>
            </a:pPr>
            <a:r>
              <a:rPr lang="fr-FR" altLang="ko-KR" sz="1400" dirty="0" smtClean="0">
                <a:latin typeface="Courier"/>
              </a:rPr>
              <a:t>&lt;?</a:t>
            </a:r>
            <a:r>
              <a:rPr lang="en-US" altLang="ko-KR" sz="1400" dirty="0" smtClean="0">
                <a:latin typeface="Courier"/>
              </a:rPr>
              <a:t>xml</a:t>
            </a:r>
            <a:r>
              <a:rPr lang="fr-FR" altLang="ko-KR" sz="1400" dirty="0" smtClean="0">
                <a:latin typeface="Courier"/>
              </a:rPr>
              <a:t> version</a:t>
            </a:r>
            <a:r>
              <a:rPr lang="en-US" altLang="ko-KR" sz="1400" dirty="0" smtClean="0">
                <a:latin typeface="Courier"/>
              </a:rPr>
              <a:t>=“1.0”?&gt;</a:t>
            </a:r>
            <a:endParaRPr lang="fr-FR" altLang="ko-KR" sz="1400" dirty="0" smtClean="0">
              <a:latin typeface="Courier"/>
            </a:endParaRPr>
          </a:p>
          <a:p>
            <a:pPr marL="0" lvl="1" indent="0">
              <a:buClr>
                <a:schemeClr val="accent2"/>
              </a:buClr>
              <a:buSzPct val="75000"/>
              <a:buNone/>
            </a:pPr>
            <a:r>
              <a:rPr lang="fr-FR" altLang="ko-KR" sz="1400" dirty="0" smtClean="0">
                <a:latin typeface="Courier"/>
              </a:rPr>
              <a:t>&lt;RDF&gt;</a:t>
            </a:r>
          </a:p>
          <a:p>
            <a:pPr marL="0" lvl="1" indent="0">
              <a:buClr>
                <a:schemeClr val="accent2"/>
              </a:buClr>
              <a:buSzPct val="75000"/>
              <a:buNone/>
            </a:pPr>
            <a:r>
              <a:rPr lang="fr-FR" altLang="ko-KR" sz="1400" dirty="0">
                <a:latin typeface="Courier"/>
              </a:rPr>
              <a:t> </a:t>
            </a:r>
            <a:r>
              <a:rPr lang="fr-FR" altLang="ko-KR" sz="1400" dirty="0" smtClean="0">
                <a:latin typeface="Courier"/>
              </a:rPr>
              <a:t> &lt;Description about=</a:t>
            </a:r>
            <a:r>
              <a:rPr lang="en-US" altLang="ko-KR" sz="1400" dirty="0">
                <a:latin typeface="Courier"/>
              </a:rPr>
              <a:t>“</a:t>
            </a:r>
            <a:r>
              <a:rPr lang="fr-FR" altLang="ko-KR" sz="1400" dirty="0" smtClean="0">
                <a:latin typeface="Courier"/>
              </a:rPr>
              <a:t>http://www.wirelesswanders.com</a:t>
            </a:r>
            <a:r>
              <a:rPr lang="en-US" altLang="ko-KR" sz="1400" dirty="0">
                <a:latin typeface="Courier"/>
              </a:rPr>
              <a:t>”</a:t>
            </a:r>
            <a:r>
              <a:rPr lang="fr-FR" altLang="ko-KR" sz="1400" dirty="0" smtClean="0">
                <a:latin typeface="Courier"/>
              </a:rPr>
              <a:t>&gt;</a:t>
            </a:r>
          </a:p>
          <a:p>
            <a:pPr marL="0" lvl="1" indent="0">
              <a:buClr>
                <a:schemeClr val="accent2"/>
              </a:buClr>
              <a:buSzPct val="75000"/>
              <a:buNone/>
            </a:pPr>
            <a:r>
              <a:rPr lang="fr-FR" altLang="ko-KR" sz="1400" dirty="0">
                <a:latin typeface="Courier"/>
              </a:rPr>
              <a:t> </a:t>
            </a:r>
            <a:r>
              <a:rPr lang="fr-FR" altLang="ko-KR" sz="1400" dirty="0" smtClean="0">
                <a:latin typeface="Courier"/>
              </a:rPr>
              <a:t>   &lt;Author&gt;Tiger Woods&lt;/author&gt;</a:t>
            </a:r>
          </a:p>
          <a:p>
            <a:pPr marL="0" lvl="1" indent="0">
              <a:buClr>
                <a:schemeClr val="accent2"/>
              </a:buClr>
              <a:buSzPct val="75000"/>
              <a:buNone/>
            </a:pPr>
            <a:r>
              <a:rPr lang="fr-FR" altLang="ko-KR" sz="1400" dirty="0">
                <a:latin typeface="Courier"/>
              </a:rPr>
              <a:t> </a:t>
            </a:r>
            <a:r>
              <a:rPr lang="fr-FR" altLang="ko-KR" sz="1400" dirty="0" smtClean="0">
                <a:latin typeface="Courier"/>
              </a:rPr>
              <a:t>   &lt;homepage&gt;http://www.w3schools.com&lt;/homepage&gt;</a:t>
            </a:r>
          </a:p>
          <a:p>
            <a:pPr marL="0" lvl="1" indent="0">
              <a:buClr>
                <a:schemeClr val="accent2"/>
              </a:buClr>
              <a:buSzPct val="75000"/>
              <a:buNone/>
            </a:pPr>
            <a:r>
              <a:rPr lang="fr-FR" altLang="ko-KR" sz="1400" dirty="0">
                <a:latin typeface="Courier"/>
              </a:rPr>
              <a:t> </a:t>
            </a:r>
            <a:r>
              <a:rPr lang="fr-FR" altLang="ko-KR" sz="1400" dirty="0" smtClean="0">
                <a:latin typeface="Courier"/>
              </a:rPr>
              <a:t> &lt;/Description&gt;</a:t>
            </a:r>
          </a:p>
          <a:p>
            <a:pPr marL="0" lvl="1" indent="0">
              <a:buClr>
                <a:schemeClr val="accent2"/>
              </a:buClr>
              <a:buSzPct val="75000"/>
              <a:buNone/>
            </a:pPr>
            <a:r>
              <a:rPr lang="fr-FR" altLang="ko-KR" sz="1400" dirty="0" smtClean="0">
                <a:latin typeface="Courier"/>
              </a:rPr>
              <a:t>&lt;/RDF&gt; </a:t>
            </a:r>
            <a:endParaRPr lang="fr-FR" altLang="ko-KR" sz="800" dirty="0">
              <a:latin typeface="Courier"/>
            </a:endParaRPr>
          </a:p>
          <a:p>
            <a:pPr marL="457200" lvl="1" indent="-457200">
              <a:buClr>
                <a:schemeClr val="accent2"/>
              </a:buClr>
              <a:buSzPct val="75000"/>
              <a:buFont typeface="Monotype Sorts" charset="2"/>
              <a:buChar char="u"/>
            </a:pPr>
            <a:r>
              <a:rPr lang="en-US" altLang="ko-KR" sz="2000" dirty="0" smtClean="0">
                <a:latin typeface="Arial" pitchFamily="34" charset="0"/>
              </a:rPr>
              <a:t>Computer can read this format</a:t>
            </a:r>
          </a:p>
          <a:p>
            <a:pPr marL="457200" lvl="1" indent="-457200">
              <a:buClr>
                <a:schemeClr val="accent2"/>
              </a:buClr>
              <a:buSzPct val="75000"/>
              <a:buFont typeface="Monotype Sorts" charset="2"/>
              <a:buChar char="u"/>
            </a:pPr>
            <a:r>
              <a:rPr lang="en-US" altLang="ko-KR" sz="2000" dirty="0" smtClean="0">
                <a:latin typeface="Arial" pitchFamily="34" charset="0"/>
              </a:rPr>
              <a:t>RDF is also serialization of the OWL</a:t>
            </a:r>
          </a:p>
          <a:p>
            <a:pPr marL="457200" lvl="1" indent="-457200">
              <a:buClr>
                <a:schemeClr val="accent2"/>
              </a:buClr>
              <a:buSzPct val="75000"/>
              <a:buFont typeface="Monotype Sorts" charset="2"/>
              <a:buChar char="u"/>
            </a:pPr>
            <a:r>
              <a:rPr lang="en-US" altLang="ko-KR" sz="2000" dirty="0" smtClean="0">
                <a:latin typeface="Arial" pitchFamily="34" charset="0"/>
              </a:rPr>
              <a:t>OWL describe in a way that machine on the Web can better understand the meaning of data</a:t>
            </a:r>
            <a:endParaRPr lang="en-US" altLang="ko-KR" sz="1400" dirty="0" smtClean="0">
              <a:latin typeface="Arial" pitchFamily="34" charset="0"/>
            </a:endParaRPr>
          </a:p>
          <a:p>
            <a:pPr marL="857250" lvl="1" indent="-457200"/>
            <a:r>
              <a:rPr lang="en-US" altLang="ko-KR" sz="1800" dirty="0" smtClean="0">
                <a:latin typeface="Arial" pitchFamily="34" charset="0"/>
                <a:cs typeface="Arial" pitchFamily="34" charset="0"/>
              </a:rPr>
              <a:t>a </a:t>
            </a:r>
            <a:r>
              <a:rPr lang="en-US" altLang="ko-KR" sz="1800" dirty="0">
                <a:latin typeface="Arial" pitchFamily="34" charset="0"/>
                <a:cs typeface="Arial" pitchFamily="34" charset="0"/>
              </a:rPr>
              <a:t>family of knowledge representation languages for authoring ontologies. </a:t>
            </a:r>
            <a:endParaRPr lang="en-US" altLang="ko-KR" sz="1800" dirty="0" smtClean="0">
              <a:latin typeface="Arial" pitchFamily="34" charset="0"/>
              <a:cs typeface="Arial" pitchFamily="34" charset="0"/>
            </a:endParaRPr>
          </a:p>
          <a:p>
            <a:pPr marL="857250" lvl="1" indent="-457200"/>
            <a:r>
              <a:rPr lang="en-US" altLang="ko-KR" sz="1800" dirty="0" smtClean="0">
                <a:latin typeface="Arial" pitchFamily="34" charset="0"/>
                <a:cs typeface="Arial" pitchFamily="34" charset="0"/>
              </a:rPr>
              <a:t>S/W can navigate and consume linked data based on inferred and expressed meaning</a:t>
            </a:r>
          </a:p>
          <a:p>
            <a:pPr marL="457200" indent="-457200"/>
            <a:r>
              <a:rPr lang="en-US" altLang="ko-KR" sz="2000" dirty="0" smtClean="0">
                <a:latin typeface="Arial" pitchFamily="34" charset="0"/>
                <a:cs typeface="Arial" pitchFamily="34" charset="0"/>
              </a:rPr>
              <a:t>Web of ontology</a:t>
            </a:r>
            <a:endParaRPr lang="en-US" altLang="ko-KR" sz="2000" dirty="0">
              <a:latin typeface="Arial" pitchFamily="34" charset="0"/>
              <a:cs typeface="Arial" pitchFamily="34" charset="0"/>
            </a:endParaRPr>
          </a:p>
        </p:txBody>
      </p:sp>
      <p:sp>
        <p:nvSpPr>
          <p:cNvPr id="405507" name="Rectangle 3"/>
          <p:cNvSpPr>
            <a:spLocks noGrp="1" noChangeArrowheads="1"/>
          </p:cNvSpPr>
          <p:nvPr>
            <p:ph type="title"/>
          </p:nvPr>
        </p:nvSpPr>
        <p:spPr>
          <a:xfrm>
            <a:off x="684213" y="333375"/>
            <a:ext cx="8334523" cy="647700"/>
          </a:xfrm>
          <a:noFill/>
          <a:ln/>
        </p:spPr>
        <p:txBody>
          <a:bodyPr/>
          <a:lstStyle/>
          <a:p>
            <a:r>
              <a:rPr lang="en-US" altLang="ko-KR" sz="3200" dirty="0" smtClean="0">
                <a:latin typeface="Arial" pitchFamily="34" charset="0"/>
              </a:rPr>
              <a:t>Meta-Data Tools: Ontologies, OWL, RDF</a:t>
            </a:r>
            <a:endParaRPr lang="en-US" altLang="ko-KR" sz="3200" dirty="0">
              <a:latin typeface="Arial" pitchFamily="34" charset="0"/>
            </a:endParaRPr>
          </a:p>
        </p:txBody>
      </p:sp>
    </p:spTree>
    <p:extLst>
      <p:ext uri="{BB962C8B-B14F-4D97-AF65-F5344CB8AC3E}">
        <p14:creationId xmlns:p14="http://schemas.microsoft.com/office/powerpoint/2010/main" val="209724478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Rectangle 3"/>
          <p:cNvSpPr>
            <a:spLocks noGrp="1" noChangeArrowheads="1"/>
          </p:cNvSpPr>
          <p:nvPr>
            <p:ph type="body" idx="1"/>
          </p:nvPr>
        </p:nvSpPr>
        <p:spPr>
          <a:xfrm>
            <a:off x="113600" y="1196752"/>
            <a:ext cx="8784976" cy="44958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2075" tIns="46038" rIns="92075" bIns="46038" numCol="1" anchor="t" anchorCtr="0" compatLnSpc="1">
            <a:prstTxWarp prst="textNoShape">
              <a:avLst/>
            </a:prstTxWarp>
          </a:bodyPr>
          <a:lstStyle/>
          <a:p>
            <a:pPr marL="457200" indent="-457200"/>
            <a:r>
              <a:rPr lang="en-US" altLang="ko-KR" sz="2400" dirty="0">
                <a:latin typeface="Arial" pitchFamily="34" charset="0"/>
                <a:cs typeface="Arial" pitchFamily="34" charset="0"/>
              </a:rPr>
              <a:t>“Ontology” is an often used term in the field of Knowledge Representation, Information Modeling, etc</a:t>
            </a:r>
            <a:r>
              <a:rPr lang="en-US" altLang="ko-KR" sz="2400" dirty="0" smtClean="0">
                <a:latin typeface="Arial" pitchFamily="34" charset="0"/>
                <a:cs typeface="Arial" pitchFamily="34" charset="0"/>
              </a:rPr>
              <a:t>.</a:t>
            </a:r>
          </a:p>
          <a:p>
            <a:pPr marL="857250" lvl="1" indent="-457200"/>
            <a:r>
              <a:rPr lang="en-US" altLang="ko-KR" sz="2000" dirty="0" smtClean="0">
                <a:latin typeface="Arial" pitchFamily="34" charset="0"/>
                <a:cs typeface="Arial" pitchFamily="34" charset="0"/>
              </a:rPr>
              <a:t>For common understanding and enabling reuse</a:t>
            </a:r>
            <a:endParaRPr lang="en-US" altLang="ko-KR" sz="2000" dirty="0">
              <a:latin typeface="Arial" pitchFamily="34" charset="0"/>
              <a:cs typeface="Arial" pitchFamily="34" charset="0"/>
            </a:endParaRPr>
          </a:p>
          <a:p>
            <a:pPr marL="457200" indent="-457200"/>
            <a:r>
              <a:rPr lang="en-US" altLang="ko-KR" sz="2400" dirty="0">
                <a:latin typeface="Arial" pitchFamily="34" charset="0"/>
                <a:cs typeface="Arial" pitchFamily="34" charset="0"/>
              </a:rPr>
              <a:t>English definitions tend to be vague to non-specialists</a:t>
            </a:r>
          </a:p>
          <a:p>
            <a:pPr marL="857250" lvl="1" indent="-457200"/>
            <a:r>
              <a:rPr lang="en-US" altLang="ko-KR" sz="2000" dirty="0">
                <a:latin typeface="Arial" pitchFamily="34" charset="0"/>
                <a:cs typeface="Arial" pitchFamily="34" charset="0"/>
              </a:rPr>
              <a:t>“A formal, explicit specification of a shared </a:t>
            </a:r>
            <a:r>
              <a:rPr lang="en-US" altLang="ko-KR" sz="2000" dirty="0" err="1" smtClean="0">
                <a:latin typeface="Arial" pitchFamily="34" charset="0"/>
                <a:cs typeface="Arial" pitchFamily="34" charset="0"/>
              </a:rPr>
              <a:t>conceptionalization</a:t>
            </a:r>
            <a:r>
              <a:rPr lang="en-US" altLang="ko-KR" sz="2000" dirty="0">
                <a:latin typeface="Arial" pitchFamily="34" charset="0"/>
                <a:cs typeface="Arial" pitchFamily="34" charset="0"/>
              </a:rPr>
              <a:t>”</a:t>
            </a:r>
          </a:p>
          <a:p>
            <a:pPr marL="457200" indent="-457200"/>
            <a:r>
              <a:rPr lang="en-US" altLang="ko-KR" sz="2400" dirty="0">
                <a:latin typeface="Arial" pitchFamily="34" charset="0"/>
                <a:cs typeface="Arial" pitchFamily="34" charset="0"/>
              </a:rPr>
              <a:t>Clearer definition: an ontology is a taxonomy combined with inference rules</a:t>
            </a:r>
          </a:p>
          <a:p>
            <a:pPr marL="857250" lvl="1" indent="-457200"/>
            <a:r>
              <a:rPr lang="en-US" altLang="ko-KR" sz="2000" dirty="0">
                <a:latin typeface="Arial" pitchFamily="34" charset="0"/>
                <a:cs typeface="Arial" pitchFamily="34" charset="0"/>
              </a:rPr>
              <a:t>T. Berners-Lee, J. </a:t>
            </a:r>
            <a:r>
              <a:rPr lang="en-US" altLang="ko-KR" sz="2000" dirty="0" err="1">
                <a:latin typeface="Arial" pitchFamily="34" charset="0"/>
                <a:cs typeface="Arial" pitchFamily="34" charset="0"/>
              </a:rPr>
              <a:t>Hendler</a:t>
            </a:r>
            <a:r>
              <a:rPr lang="en-US" altLang="ko-KR" sz="2000" dirty="0">
                <a:latin typeface="Arial" pitchFamily="34" charset="0"/>
                <a:cs typeface="Arial" pitchFamily="34" charset="0"/>
              </a:rPr>
              <a:t>, O. </a:t>
            </a:r>
            <a:r>
              <a:rPr lang="en-US" altLang="ko-KR" sz="2000" dirty="0" err="1" smtClean="0">
                <a:latin typeface="Arial" pitchFamily="34" charset="0"/>
                <a:cs typeface="Arial" pitchFamily="34" charset="0"/>
              </a:rPr>
              <a:t>Lassila</a:t>
            </a:r>
            <a:endParaRPr lang="en-US" altLang="ko-KR" sz="2000" dirty="0">
              <a:latin typeface="Arial" pitchFamily="34" charset="0"/>
              <a:cs typeface="Arial" pitchFamily="34" charset="0"/>
            </a:endParaRPr>
          </a:p>
        </p:txBody>
      </p:sp>
      <p:sp>
        <p:nvSpPr>
          <p:cNvPr id="5" name="Rectangle 3"/>
          <p:cNvSpPr txBox="1">
            <a:spLocks noChangeArrowheads="1"/>
          </p:cNvSpPr>
          <p:nvPr/>
        </p:nvSpPr>
        <p:spPr bwMode="auto">
          <a:xfrm>
            <a:off x="251520" y="332656"/>
            <a:ext cx="8334523"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2075" tIns="46038" rIns="92075" bIns="46038" numCol="1" anchor="b" anchorCtr="0" compatLnSpc="1">
            <a:prstTxWarp prst="textNoShape">
              <a:avLst/>
            </a:prstTxWarp>
          </a:bodyPr>
          <a:lstStyle>
            <a:lvl1pPr algn="l" rtl="0" eaLnBrk="0" fontAlgn="base" latinLnBrk="1" hangingPunct="0">
              <a:spcBef>
                <a:spcPct val="0"/>
              </a:spcBef>
              <a:spcAft>
                <a:spcPct val="0"/>
              </a:spcAft>
              <a:defRPr kumimoji="1" sz="3600" b="1">
                <a:solidFill>
                  <a:srgbClr val="000099"/>
                </a:solidFill>
                <a:latin typeface="+mj-lt"/>
                <a:ea typeface="+mj-ea"/>
                <a:cs typeface="굴림" charset="0"/>
              </a:defRPr>
            </a:lvl1pPr>
            <a:lvl2pPr algn="l" rtl="0" eaLnBrk="0" fontAlgn="base" latinLnBrk="1" hangingPunct="0">
              <a:spcBef>
                <a:spcPct val="0"/>
              </a:spcBef>
              <a:spcAft>
                <a:spcPct val="0"/>
              </a:spcAft>
              <a:defRPr kumimoji="1" sz="3600" b="1">
                <a:solidFill>
                  <a:srgbClr val="000099"/>
                </a:solidFill>
                <a:latin typeface="굴림" pitchFamily="50" charset="-127"/>
                <a:ea typeface="굴림" pitchFamily="50" charset="-127"/>
                <a:cs typeface="굴림" charset="0"/>
              </a:defRPr>
            </a:lvl2pPr>
            <a:lvl3pPr algn="l" rtl="0" eaLnBrk="0" fontAlgn="base" latinLnBrk="1" hangingPunct="0">
              <a:spcBef>
                <a:spcPct val="0"/>
              </a:spcBef>
              <a:spcAft>
                <a:spcPct val="0"/>
              </a:spcAft>
              <a:defRPr kumimoji="1" sz="3600" b="1">
                <a:solidFill>
                  <a:srgbClr val="000099"/>
                </a:solidFill>
                <a:latin typeface="굴림" pitchFamily="50" charset="-127"/>
                <a:ea typeface="굴림" pitchFamily="50" charset="-127"/>
                <a:cs typeface="굴림" charset="0"/>
              </a:defRPr>
            </a:lvl3pPr>
            <a:lvl4pPr algn="l" rtl="0" eaLnBrk="0" fontAlgn="base" latinLnBrk="1" hangingPunct="0">
              <a:spcBef>
                <a:spcPct val="0"/>
              </a:spcBef>
              <a:spcAft>
                <a:spcPct val="0"/>
              </a:spcAft>
              <a:defRPr kumimoji="1" sz="3600" b="1">
                <a:solidFill>
                  <a:srgbClr val="000099"/>
                </a:solidFill>
                <a:latin typeface="굴림" pitchFamily="50" charset="-127"/>
                <a:ea typeface="굴림" pitchFamily="50" charset="-127"/>
                <a:cs typeface="굴림" charset="0"/>
              </a:defRPr>
            </a:lvl4pPr>
            <a:lvl5pPr algn="l" rtl="0" eaLnBrk="0" fontAlgn="base" latinLnBrk="1" hangingPunct="0">
              <a:spcBef>
                <a:spcPct val="0"/>
              </a:spcBef>
              <a:spcAft>
                <a:spcPct val="0"/>
              </a:spcAft>
              <a:defRPr kumimoji="1" sz="3600" b="1">
                <a:solidFill>
                  <a:srgbClr val="000099"/>
                </a:solidFill>
                <a:latin typeface="굴림" pitchFamily="50" charset="-127"/>
                <a:ea typeface="굴림" pitchFamily="50" charset="-127"/>
                <a:cs typeface="굴림" charset="0"/>
              </a:defRPr>
            </a:lvl5pPr>
            <a:lvl6pPr marL="457200" algn="l" rtl="0" fontAlgn="base" latinLnBrk="1">
              <a:spcBef>
                <a:spcPct val="0"/>
              </a:spcBef>
              <a:spcAft>
                <a:spcPct val="0"/>
              </a:spcAft>
              <a:defRPr kumimoji="1" sz="3600" b="1">
                <a:solidFill>
                  <a:srgbClr val="000099"/>
                </a:solidFill>
                <a:latin typeface="굴림" pitchFamily="50" charset="-127"/>
                <a:ea typeface="굴림" pitchFamily="50" charset="-127"/>
              </a:defRPr>
            </a:lvl6pPr>
            <a:lvl7pPr marL="914400" algn="l" rtl="0" fontAlgn="base" latinLnBrk="1">
              <a:spcBef>
                <a:spcPct val="0"/>
              </a:spcBef>
              <a:spcAft>
                <a:spcPct val="0"/>
              </a:spcAft>
              <a:defRPr kumimoji="1" sz="3600" b="1">
                <a:solidFill>
                  <a:srgbClr val="000099"/>
                </a:solidFill>
                <a:latin typeface="굴림" pitchFamily="50" charset="-127"/>
                <a:ea typeface="굴림" pitchFamily="50" charset="-127"/>
              </a:defRPr>
            </a:lvl7pPr>
            <a:lvl8pPr marL="1371600" algn="l" rtl="0" fontAlgn="base" latinLnBrk="1">
              <a:spcBef>
                <a:spcPct val="0"/>
              </a:spcBef>
              <a:spcAft>
                <a:spcPct val="0"/>
              </a:spcAft>
              <a:defRPr kumimoji="1" sz="3600" b="1">
                <a:solidFill>
                  <a:srgbClr val="000099"/>
                </a:solidFill>
                <a:latin typeface="굴림" pitchFamily="50" charset="-127"/>
                <a:ea typeface="굴림" pitchFamily="50" charset="-127"/>
              </a:defRPr>
            </a:lvl8pPr>
            <a:lvl9pPr marL="1828800" algn="l" rtl="0" fontAlgn="base" latinLnBrk="1">
              <a:spcBef>
                <a:spcPct val="0"/>
              </a:spcBef>
              <a:spcAft>
                <a:spcPct val="0"/>
              </a:spcAft>
              <a:defRPr kumimoji="1" sz="3600" b="1">
                <a:solidFill>
                  <a:srgbClr val="000099"/>
                </a:solidFill>
                <a:latin typeface="굴림" pitchFamily="50" charset="-127"/>
                <a:ea typeface="굴림" pitchFamily="50" charset="-127"/>
              </a:defRPr>
            </a:lvl9pPr>
          </a:lstStyle>
          <a:p>
            <a:r>
              <a:rPr lang="en-US" altLang="ko-KR" sz="3200" dirty="0" smtClean="0">
                <a:latin typeface="Arial" pitchFamily="34" charset="0"/>
              </a:rPr>
              <a:t>Meta-Data Tools: </a:t>
            </a:r>
            <a:r>
              <a:rPr lang="en-US" altLang="ko-KR" sz="3200" dirty="0">
                <a:latin typeface="Arial" pitchFamily="34" charset="0"/>
                <a:ea typeface="굴림" pitchFamily="50" charset="-127"/>
                <a:cs typeface="Arial" pitchFamily="34" charset="0"/>
              </a:rPr>
              <a:t>Ontology</a:t>
            </a:r>
            <a:endParaRPr lang="en-US" altLang="ko-KR" sz="3200" dirty="0">
              <a:latin typeface="Arial" pitchFamily="34" charset="0"/>
            </a:endParaRPr>
          </a:p>
        </p:txBody>
      </p:sp>
      <p:sp>
        <p:nvSpPr>
          <p:cNvPr id="7" name="TextBox 6"/>
          <p:cNvSpPr txBox="1"/>
          <p:nvPr/>
        </p:nvSpPr>
        <p:spPr>
          <a:xfrm>
            <a:off x="5114415" y="5708432"/>
            <a:ext cx="3779910" cy="430887"/>
          </a:xfrm>
          <a:prstGeom prst="rect">
            <a:avLst/>
          </a:prstGeom>
          <a:noFill/>
          <a:ln>
            <a:solidFill>
              <a:schemeClr val="tx1"/>
            </a:solidFill>
          </a:ln>
        </p:spPr>
        <p:txBody>
          <a:bodyPr wrap="square" rtlCol="0">
            <a:spAutoFit/>
          </a:bodyPr>
          <a:lstStyle/>
          <a:p>
            <a:pPr eaLnBrk="1" hangingPunct="1">
              <a:defRPr/>
            </a:pPr>
            <a:r>
              <a:rPr lang="en-US" altLang="ko-KR" sz="1100" dirty="0" smtClean="0"/>
              <a:t>Source: </a:t>
            </a:r>
            <a:r>
              <a:rPr lang="en-US" altLang="ko-KR" sz="1100" dirty="0"/>
              <a:t>Mehmet </a:t>
            </a:r>
            <a:r>
              <a:rPr lang="en-US" altLang="ko-KR" sz="1100" dirty="0" err="1" smtClean="0"/>
              <a:t>Aktas</a:t>
            </a:r>
            <a:r>
              <a:rPr lang="en-US" altLang="ko-KR" sz="1100" dirty="0" smtClean="0"/>
              <a:t>, Marlon Pierce, </a:t>
            </a:r>
            <a:endParaRPr lang="en-US" altLang="ko-KR" sz="1100" dirty="0"/>
          </a:p>
          <a:p>
            <a:pPr eaLnBrk="1" hangingPunct="1">
              <a:defRPr/>
            </a:pPr>
            <a:r>
              <a:rPr lang="en-US" altLang="ko-KR" sz="1100" dirty="0" smtClean="0"/>
              <a:t>“Semantic Web and </a:t>
            </a:r>
            <a:r>
              <a:rPr lang="en-US" altLang="ko-KR" sz="1100" dirty="0"/>
              <a:t>RDF </a:t>
            </a:r>
            <a:r>
              <a:rPr lang="en-US" altLang="ko-KR" sz="1100" dirty="0" smtClean="0"/>
              <a:t>Ontologies”, Indiana University</a:t>
            </a:r>
            <a:endParaRPr lang="en-US" altLang="ko-KR" sz="1100" dirty="0"/>
          </a:p>
        </p:txBody>
      </p:sp>
      <p:grpSp>
        <p:nvGrpSpPr>
          <p:cNvPr id="2" name="그룹 1"/>
          <p:cNvGrpSpPr/>
          <p:nvPr/>
        </p:nvGrpSpPr>
        <p:grpSpPr>
          <a:xfrm>
            <a:off x="251520" y="4437112"/>
            <a:ext cx="4255443" cy="2209260"/>
            <a:chOff x="457200" y="1905000"/>
            <a:chExt cx="8034339" cy="4495800"/>
          </a:xfrm>
        </p:grpSpPr>
        <p:pic>
          <p:nvPicPr>
            <p:cNvPr id="6" name="Picture 9" descr="07645511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4572000"/>
              <a:ext cx="1449388"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20"/>
            <p:cNvGrpSpPr>
              <a:grpSpLocks/>
            </p:cNvGrpSpPr>
            <p:nvPr/>
          </p:nvGrpSpPr>
          <p:grpSpPr bwMode="auto">
            <a:xfrm>
              <a:off x="6553204" y="1905000"/>
              <a:ext cx="1928813" cy="1495425"/>
              <a:chOff x="3792" y="1392"/>
              <a:chExt cx="1215" cy="942"/>
            </a:xfrm>
          </p:grpSpPr>
          <p:pic>
            <p:nvPicPr>
              <p:cNvPr id="9" name="Picture 10" descr="f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92" y="1392"/>
                <a:ext cx="1200" cy="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11"/>
              <p:cNvSpPr>
                <a:spLocks noChangeArrowheads="1"/>
              </p:cNvSpPr>
              <p:nvPr/>
            </p:nvSpPr>
            <p:spPr bwMode="auto">
              <a:xfrm>
                <a:off x="3811" y="1536"/>
                <a:ext cx="1196" cy="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ko-KR" sz="900" b="1">
                    <a:solidFill>
                      <a:schemeClr val="bg2"/>
                    </a:solidFill>
                    <a:latin typeface="Arial" charset="0"/>
                    <a:ea typeface="굴림" charset="-127"/>
                  </a:rPr>
                  <a:t>French wines</a:t>
                </a:r>
                <a:br>
                  <a:rPr lang="en-US" altLang="ko-KR" sz="900" b="1">
                    <a:solidFill>
                      <a:schemeClr val="bg2"/>
                    </a:solidFill>
                    <a:latin typeface="Arial" charset="0"/>
                    <a:ea typeface="굴림" charset="-127"/>
                  </a:rPr>
                </a:br>
                <a:r>
                  <a:rPr lang="en-US" altLang="ko-KR" sz="900" b="1">
                    <a:solidFill>
                      <a:schemeClr val="bg2"/>
                    </a:solidFill>
                    <a:latin typeface="Arial" charset="0"/>
                    <a:ea typeface="굴림" charset="-127"/>
                  </a:rPr>
                  <a:t>and</a:t>
                </a:r>
                <a:br>
                  <a:rPr lang="en-US" altLang="ko-KR" sz="900" b="1">
                    <a:solidFill>
                      <a:schemeClr val="bg2"/>
                    </a:solidFill>
                    <a:latin typeface="Arial" charset="0"/>
                    <a:ea typeface="굴림" charset="-127"/>
                  </a:rPr>
                </a:br>
                <a:r>
                  <a:rPr lang="en-US" altLang="ko-KR" sz="900" b="1">
                    <a:solidFill>
                      <a:schemeClr val="bg2"/>
                    </a:solidFill>
                    <a:latin typeface="Arial" charset="0"/>
                    <a:ea typeface="굴림" charset="-127"/>
                  </a:rPr>
                  <a:t>wine regions</a:t>
                </a:r>
              </a:p>
            </p:txBody>
          </p:sp>
        </p:grpSp>
        <p:grpSp>
          <p:nvGrpSpPr>
            <p:cNvPr id="11" name="Group 21"/>
            <p:cNvGrpSpPr>
              <a:grpSpLocks/>
            </p:cNvGrpSpPr>
            <p:nvPr/>
          </p:nvGrpSpPr>
          <p:grpSpPr bwMode="auto">
            <a:xfrm>
              <a:off x="6659564" y="3962400"/>
              <a:ext cx="1831975" cy="2155825"/>
              <a:chOff x="3930" y="2544"/>
              <a:chExt cx="1154" cy="1358"/>
            </a:xfrm>
          </p:grpSpPr>
          <p:pic>
            <p:nvPicPr>
              <p:cNvPr id="12" name="Picture 12" descr="c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84" y="2544"/>
                <a:ext cx="1006" cy="1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3"/>
              <p:cNvSpPr>
                <a:spLocks noChangeArrowheads="1"/>
              </p:cNvSpPr>
              <p:nvPr/>
            </p:nvSpPr>
            <p:spPr bwMode="auto">
              <a:xfrm>
                <a:off x="3930" y="2928"/>
                <a:ext cx="1154" cy="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ko-KR" sz="900" b="1">
                    <a:solidFill>
                      <a:schemeClr val="bg2"/>
                    </a:solidFill>
                    <a:latin typeface="Arial" charset="0"/>
                    <a:ea typeface="굴림" charset="-127"/>
                  </a:rPr>
                  <a:t>California </a:t>
                </a:r>
                <a:br>
                  <a:rPr lang="en-US" altLang="ko-KR" sz="900" b="1">
                    <a:solidFill>
                      <a:schemeClr val="bg2"/>
                    </a:solidFill>
                    <a:latin typeface="Arial" charset="0"/>
                    <a:ea typeface="굴림" charset="-127"/>
                  </a:rPr>
                </a:br>
                <a:r>
                  <a:rPr lang="en-US" altLang="ko-KR" sz="900" b="1">
                    <a:solidFill>
                      <a:schemeClr val="bg2"/>
                    </a:solidFill>
                    <a:latin typeface="Arial" charset="0"/>
                    <a:ea typeface="굴림" charset="-127"/>
                  </a:rPr>
                  <a:t>wines and</a:t>
                </a:r>
                <a:br>
                  <a:rPr lang="en-US" altLang="ko-KR" sz="900" b="1">
                    <a:solidFill>
                      <a:schemeClr val="bg2"/>
                    </a:solidFill>
                    <a:latin typeface="Arial" charset="0"/>
                    <a:ea typeface="굴림" charset="-127"/>
                  </a:rPr>
                </a:br>
                <a:r>
                  <a:rPr lang="en-US" altLang="ko-KR" sz="900" b="1">
                    <a:solidFill>
                      <a:schemeClr val="bg2"/>
                    </a:solidFill>
                    <a:latin typeface="Arial" charset="0"/>
                    <a:ea typeface="굴림" charset="-127"/>
                  </a:rPr>
                  <a:t>wine regions</a:t>
                </a:r>
              </a:p>
            </p:txBody>
          </p:sp>
        </p:grpSp>
        <p:grpSp>
          <p:nvGrpSpPr>
            <p:cNvPr id="14" name="Group 19"/>
            <p:cNvGrpSpPr>
              <a:grpSpLocks/>
            </p:cNvGrpSpPr>
            <p:nvPr/>
          </p:nvGrpSpPr>
          <p:grpSpPr bwMode="auto">
            <a:xfrm>
              <a:off x="457200" y="1905000"/>
              <a:ext cx="2735494" cy="2133599"/>
              <a:chOff x="768" y="1200"/>
              <a:chExt cx="1772" cy="1440"/>
            </a:xfrm>
          </p:grpSpPr>
          <p:sp>
            <p:nvSpPr>
              <p:cNvPr id="15" name="Rectangle 16"/>
              <p:cNvSpPr>
                <a:spLocks noChangeArrowheads="1"/>
              </p:cNvSpPr>
              <p:nvPr/>
            </p:nvSpPr>
            <p:spPr bwMode="auto">
              <a:xfrm>
                <a:off x="768" y="1200"/>
                <a:ext cx="1728" cy="144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sz="700">
                  <a:ea typeface="굴림" charset="-127"/>
                </a:endParaRPr>
              </a:p>
            </p:txBody>
          </p:sp>
          <p:sp>
            <p:nvSpPr>
              <p:cNvPr id="16" name="Rectangle 15"/>
              <p:cNvSpPr>
                <a:spLocks noChangeArrowheads="1"/>
              </p:cNvSpPr>
              <p:nvPr/>
            </p:nvSpPr>
            <p:spPr bwMode="auto">
              <a:xfrm>
                <a:off x="1501" y="1440"/>
                <a:ext cx="1039" cy="1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ko-KR" sz="800" b="1">
                    <a:latin typeface="Arial" charset="0"/>
                    <a:ea typeface="굴림" charset="-127"/>
                  </a:rPr>
                  <a:t>Which wine </a:t>
                </a:r>
                <a:br>
                  <a:rPr lang="en-US" altLang="ko-KR" sz="800" b="1">
                    <a:latin typeface="Arial" charset="0"/>
                    <a:ea typeface="굴림" charset="-127"/>
                  </a:rPr>
                </a:br>
                <a:r>
                  <a:rPr lang="en-US" altLang="ko-KR" sz="800" b="1">
                    <a:latin typeface="Arial" charset="0"/>
                    <a:ea typeface="굴림" charset="-127"/>
                  </a:rPr>
                  <a:t>should </a:t>
                </a:r>
                <a:br>
                  <a:rPr lang="en-US" altLang="ko-KR" sz="800" b="1">
                    <a:latin typeface="Arial" charset="0"/>
                    <a:ea typeface="굴림" charset="-127"/>
                  </a:rPr>
                </a:br>
                <a:r>
                  <a:rPr lang="en-US" altLang="ko-KR" sz="800" b="1">
                    <a:latin typeface="Arial" charset="0"/>
                    <a:ea typeface="굴림" charset="-127"/>
                  </a:rPr>
                  <a:t>I serve with </a:t>
                </a:r>
                <a:br>
                  <a:rPr lang="en-US" altLang="ko-KR" sz="800" b="1">
                    <a:latin typeface="Arial" charset="0"/>
                    <a:ea typeface="굴림" charset="-127"/>
                  </a:rPr>
                </a:br>
                <a:r>
                  <a:rPr lang="en-US" altLang="ko-KR" sz="800" b="1">
                    <a:latin typeface="Arial" charset="0"/>
                    <a:ea typeface="굴림" charset="-127"/>
                  </a:rPr>
                  <a:t>seafood </a:t>
                </a:r>
              </a:p>
              <a:p>
                <a:pPr algn="ctr"/>
                <a:r>
                  <a:rPr lang="en-US" altLang="ko-KR" sz="800" b="1">
                    <a:latin typeface="Arial" charset="0"/>
                    <a:ea typeface="굴림" charset="-127"/>
                  </a:rPr>
                  <a:t>today?</a:t>
                </a:r>
              </a:p>
            </p:txBody>
          </p:sp>
          <p:pic>
            <p:nvPicPr>
              <p:cNvPr id="17" name="Picture 17" descr="ail-fad_120-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 y="1248"/>
                <a:ext cx="749" cy="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8" descr="ail-fad_03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 y="1795"/>
                <a:ext cx="749" cy="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Rectangle 22"/>
            <p:cNvSpPr>
              <a:spLocks noChangeArrowheads="1"/>
            </p:cNvSpPr>
            <p:nvPr/>
          </p:nvSpPr>
          <p:spPr bwMode="auto">
            <a:xfrm>
              <a:off x="4027287" y="3515849"/>
              <a:ext cx="1624408" cy="1197895"/>
            </a:xfrm>
            <a:prstGeom prst="rect">
              <a:avLst/>
            </a:prstGeom>
            <a:solidFill>
              <a:srgbClr val="9966FF"/>
            </a:solidFill>
            <a:ln>
              <a:noFill/>
            </a:ln>
            <a:effectLst>
              <a:prstShdw prst="shdw17" dist="17961" dir="2700000">
                <a:srgbClr val="9966FF">
                  <a:gamma/>
                  <a:shade val="60000"/>
                  <a:invGamma/>
                </a:srgbClr>
              </a:prstShdw>
            </a:effectLst>
            <a:extLst>
              <a:ext uri="{91240B29-F687-4F45-9708-019B960494DF}">
                <a14:hiddenLine xmlns:a14="http://schemas.microsoft.com/office/drawing/2010/main" w="9525">
                  <a:solidFill>
                    <a:schemeClr val="bg2"/>
                  </a:solidFill>
                  <a:miter lim="800000"/>
                  <a:headEnd/>
                  <a:tailEnd/>
                </a14:hiddenLine>
              </a:ext>
            </a:extLst>
          </p:spPr>
          <p:txBody>
            <a:bodyPr wrap="none" anchor="ctr">
              <a:spAutoFit/>
            </a:bodyPr>
            <a:lstStyle/>
            <a:p>
              <a:pPr algn="ctr">
                <a:defRPr/>
              </a:pPr>
              <a:r>
                <a:rPr lang="en-US" altLang="ko-KR" sz="700" b="1" dirty="0">
                  <a:solidFill>
                    <a:srgbClr val="993300"/>
                  </a:solidFill>
                  <a:effectLst>
                    <a:outerShdw blurRad="38100" dist="38100" dir="2700000" algn="tl">
                      <a:srgbClr val="000000"/>
                    </a:outerShdw>
                  </a:effectLst>
                  <a:latin typeface="Arial" charset="0"/>
                  <a:ea typeface="굴림" charset="-127"/>
                </a:rPr>
                <a:t>A shared</a:t>
              </a:r>
            </a:p>
            <a:p>
              <a:pPr algn="ctr">
                <a:defRPr/>
              </a:pPr>
              <a:r>
                <a:rPr lang="en-US" altLang="ko-KR" sz="700" b="1" dirty="0">
                  <a:solidFill>
                    <a:srgbClr val="993300"/>
                  </a:solidFill>
                  <a:effectLst>
                    <a:outerShdw blurRad="38100" dist="38100" dir="2700000" algn="tl">
                      <a:srgbClr val="000000"/>
                    </a:outerShdw>
                  </a:effectLst>
                  <a:latin typeface="Arial" charset="0"/>
                  <a:ea typeface="굴림" charset="-127"/>
                </a:rPr>
                <a:t>ONTOLOGY</a:t>
              </a:r>
            </a:p>
            <a:p>
              <a:pPr algn="ctr">
                <a:defRPr/>
              </a:pPr>
              <a:r>
                <a:rPr lang="en-US" altLang="ko-KR" sz="700" b="1" dirty="0">
                  <a:solidFill>
                    <a:srgbClr val="993300"/>
                  </a:solidFill>
                  <a:effectLst>
                    <a:outerShdw blurRad="38100" dist="38100" dir="2700000" algn="tl">
                      <a:srgbClr val="000000"/>
                    </a:outerShdw>
                  </a:effectLst>
                  <a:latin typeface="Arial" charset="0"/>
                  <a:ea typeface="굴림" charset="-127"/>
                </a:rPr>
                <a:t>of </a:t>
              </a:r>
            </a:p>
            <a:p>
              <a:pPr algn="ctr">
                <a:defRPr/>
              </a:pPr>
              <a:r>
                <a:rPr lang="en-US" altLang="ko-KR" sz="700" b="1" dirty="0">
                  <a:solidFill>
                    <a:srgbClr val="993300"/>
                  </a:solidFill>
                  <a:effectLst>
                    <a:outerShdw blurRad="38100" dist="38100" dir="2700000" algn="tl">
                      <a:srgbClr val="000000"/>
                    </a:outerShdw>
                  </a:effectLst>
                  <a:latin typeface="Arial" charset="0"/>
                  <a:ea typeface="굴림" charset="-127"/>
                </a:rPr>
                <a:t>wine and food</a:t>
              </a:r>
            </a:p>
          </p:txBody>
        </p:sp>
        <p:grpSp>
          <p:nvGrpSpPr>
            <p:cNvPr id="20" name="Group 28"/>
            <p:cNvGrpSpPr>
              <a:grpSpLocks/>
            </p:cNvGrpSpPr>
            <p:nvPr/>
          </p:nvGrpSpPr>
          <p:grpSpPr bwMode="auto">
            <a:xfrm>
              <a:off x="2516188" y="2652713"/>
              <a:ext cx="4143377" cy="2833688"/>
              <a:chOff x="1585" y="1671"/>
              <a:chExt cx="2610" cy="1785"/>
            </a:xfrm>
          </p:grpSpPr>
          <p:cxnSp>
            <p:nvCxnSpPr>
              <p:cNvPr id="21" name="AutoShape 24"/>
              <p:cNvCxnSpPr>
                <a:cxnSpLocks noChangeShapeType="1"/>
                <a:stCxn id="6" idx="3"/>
                <a:endCxn id="19" idx="2"/>
              </p:cNvCxnSpPr>
              <p:nvPr/>
            </p:nvCxnSpPr>
            <p:spPr bwMode="auto">
              <a:xfrm flipV="1">
                <a:off x="1585" y="2969"/>
                <a:ext cx="1463" cy="487"/>
              </a:xfrm>
              <a:prstGeom prst="curvedConnector2">
                <a:avLst/>
              </a:prstGeom>
              <a:noFill/>
              <a:ln w="38100">
                <a:solidFill>
                  <a:srgbClr val="9966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AutoShape 25"/>
              <p:cNvCxnSpPr>
                <a:cxnSpLocks noChangeShapeType="1"/>
                <a:stCxn id="15" idx="3"/>
                <a:endCxn id="19" idx="1"/>
              </p:cNvCxnSpPr>
              <p:nvPr/>
            </p:nvCxnSpPr>
            <p:spPr bwMode="auto">
              <a:xfrm>
                <a:off x="1968" y="1872"/>
                <a:ext cx="569" cy="720"/>
              </a:xfrm>
              <a:prstGeom prst="curvedConnector3">
                <a:avLst>
                  <a:gd name="adj1" fmla="val 50000"/>
                </a:avLst>
              </a:prstGeom>
              <a:noFill/>
              <a:ln w="38100">
                <a:solidFill>
                  <a:srgbClr val="9966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AutoShape 26"/>
              <p:cNvCxnSpPr>
                <a:cxnSpLocks noChangeShapeType="1"/>
                <a:stCxn id="19" idx="0"/>
                <a:endCxn id="9" idx="1"/>
              </p:cNvCxnSpPr>
              <p:nvPr/>
            </p:nvCxnSpPr>
            <p:spPr bwMode="auto">
              <a:xfrm rot="5400000" flipH="1" flipV="1">
                <a:off x="3316" y="1403"/>
                <a:ext cx="544" cy="1080"/>
              </a:xfrm>
              <a:prstGeom prst="curvedConnector2">
                <a:avLst/>
              </a:prstGeom>
              <a:noFill/>
              <a:ln w="38100">
                <a:solidFill>
                  <a:srgbClr val="9966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AutoShape 27"/>
              <p:cNvCxnSpPr>
                <a:cxnSpLocks noChangeShapeType="1"/>
                <a:stCxn id="13" idx="1"/>
                <a:endCxn id="19" idx="3"/>
              </p:cNvCxnSpPr>
              <p:nvPr/>
            </p:nvCxnSpPr>
            <p:spPr bwMode="auto">
              <a:xfrm rot="10800000">
                <a:off x="3560" y="2592"/>
                <a:ext cx="635" cy="654"/>
              </a:xfrm>
              <a:prstGeom prst="curvedConnector3">
                <a:avLst>
                  <a:gd name="adj1" fmla="val 50000"/>
                </a:avLst>
              </a:prstGeom>
              <a:noFill/>
              <a:ln w="38100">
                <a:solidFill>
                  <a:srgbClr val="9966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spTree>
    <p:extLst>
      <p:ext uri="{BB962C8B-B14F-4D97-AF65-F5344CB8AC3E}">
        <p14:creationId xmlns:p14="http://schemas.microsoft.com/office/powerpoint/2010/main" val="28870803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latin typeface="Arial" panose="020B0604020202020204" pitchFamily="34" charset="0"/>
                <a:cs typeface="Arial" panose="020B0604020202020204" pitchFamily="34" charset="0"/>
              </a:rPr>
              <a:t>AllSeen</a:t>
            </a:r>
            <a:r>
              <a:rPr lang="en-US" altLang="ko-KR" dirty="0" smtClean="0">
                <a:latin typeface="Arial" panose="020B0604020202020204" pitchFamily="34" charset="0"/>
                <a:cs typeface="Arial" panose="020B0604020202020204" pitchFamily="34" charset="0"/>
              </a:rPr>
              <a:t> Alliance</a:t>
            </a:r>
            <a:endParaRPr lang="ko-KR" altLang="en-US" dirty="0">
              <a:latin typeface="Arial" panose="020B0604020202020204" pitchFamily="34" charset="0"/>
              <a:cs typeface="Arial" panose="020B0604020202020204" pitchFamily="34" charset="0"/>
            </a:endParaRPr>
          </a:p>
        </p:txBody>
      </p:sp>
      <p:sp>
        <p:nvSpPr>
          <p:cNvPr id="3" name="내용 개체 틀 2"/>
          <p:cNvSpPr>
            <a:spLocks noGrp="1"/>
          </p:cNvSpPr>
          <p:nvPr>
            <p:ph idx="1"/>
          </p:nvPr>
        </p:nvSpPr>
        <p:spPr/>
        <p:txBody>
          <a:bodyPr>
            <a:normAutofit/>
          </a:bodyPr>
          <a:lstStyle/>
          <a:p>
            <a:r>
              <a:rPr lang="en-US" altLang="ko-KR" sz="2000" dirty="0" smtClean="0">
                <a:latin typeface="Arial" panose="020B0604020202020204" pitchFamily="34" charset="0"/>
                <a:cs typeface="Arial" panose="020B0604020202020204" pitchFamily="34" charset="0"/>
              </a:rPr>
              <a:t> Connect</a:t>
            </a:r>
            <a:r>
              <a:rPr lang="en-US" altLang="ko-KR" sz="2000" dirty="0">
                <a:latin typeface="Arial" panose="020B0604020202020204" pitchFamily="34" charset="0"/>
                <a:cs typeface="Arial" panose="020B0604020202020204" pitchFamily="34" charset="0"/>
              </a:rPr>
              <a:t>, manage and interoperate </a:t>
            </a:r>
            <a:r>
              <a:rPr lang="en-US" altLang="ko-KR" sz="2000" b="1" dirty="0">
                <a:latin typeface="Arial" panose="020B0604020202020204" pitchFamily="34" charset="0"/>
                <a:cs typeface="Arial" panose="020B0604020202020204" pitchFamily="34" charset="0"/>
              </a:rPr>
              <a:t>across brands, categories, bearers, transports and OS</a:t>
            </a:r>
          </a:p>
        </p:txBody>
      </p:sp>
      <p:pic>
        <p:nvPicPr>
          <p:cNvPr id="4" name="그림 3"/>
          <p:cNvPicPr>
            <a:picLocks noChangeAspect="1"/>
          </p:cNvPicPr>
          <p:nvPr/>
        </p:nvPicPr>
        <p:blipFill>
          <a:blip r:embed="rId2"/>
          <a:stretch>
            <a:fillRect/>
          </a:stretch>
        </p:blipFill>
        <p:spPr>
          <a:xfrm>
            <a:off x="899592" y="2852936"/>
            <a:ext cx="7700963" cy="2307431"/>
          </a:xfrm>
          <a:prstGeom prst="rect">
            <a:avLst/>
          </a:prstGeom>
        </p:spPr>
      </p:pic>
    </p:spTree>
    <p:extLst>
      <p:ext uri="{BB962C8B-B14F-4D97-AF65-F5344CB8AC3E}">
        <p14:creationId xmlns:p14="http://schemas.microsoft.com/office/powerpoint/2010/main" val="380720825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4294967295"/>
          </p:nvPr>
        </p:nvSpPr>
        <p:spPr>
          <a:xfrm>
            <a:off x="7000875" y="6240463"/>
            <a:ext cx="1905000" cy="457200"/>
          </a:xfrm>
          <a:prstGeom prst="rect">
            <a:avLst/>
          </a:prstGeom>
        </p:spPr>
        <p:txBody>
          <a:bodyPr/>
          <a:lstStyle/>
          <a:p>
            <a:fld id="{F3EB9B9E-58A9-4BFE-BEC5-70C3A71DB01C}" type="slidenum">
              <a:rPr lang="en-US" altLang="ko-KR"/>
              <a:pPr/>
              <a:t>50</a:t>
            </a:fld>
            <a:endParaRPr lang="en-US" altLang="ko-KR" sz="1000"/>
          </a:p>
        </p:txBody>
      </p:sp>
      <p:sp>
        <p:nvSpPr>
          <p:cNvPr id="405506" name="Rectangle 2"/>
          <p:cNvSpPr>
            <a:spLocks noGrp="1" noChangeArrowheads="1"/>
          </p:cNvSpPr>
          <p:nvPr>
            <p:ph type="body" idx="1"/>
          </p:nvPr>
        </p:nvSpPr>
        <p:spPr>
          <a:xfrm>
            <a:off x="72008" y="1196975"/>
            <a:ext cx="8964488" cy="5111750"/>
          </a:xfrm>
        </p:spPr>
        <p:txBody>
          <a:bodyPr/>
          <a:lstStyle/>
          <a:p>
            <a:pPr marL="457200" indent="-457200"/>
            <a:r>
              <a:rPr lang="en-US" altLang="ko-KR" sz="2400" dirty="0" smtClean="0">
                <a:latin typeface="Arial" pitchFamily="34" charset="0"/>
              </a:rPr>
              <a:t>RDF, OWL: Good but domain of computer programmers</a:t>
            </a:r>
          </a:p>
          <a:p>
            <a:pPr marL="857250" lvl="1" indent="-457200"/>
            <a:r>
              <a:rPr lang="en-US" altLang="ko-KR" sz="2000" dirty="0" smtClean="0">
                <a:latin typeface="Arial" pitchFamily="34" charset="0"/>
              </a:rPr>
              <a:t>Ordinary user? Too difficult</a:t>
            </a:r>
          </a:p>
          <a:p>
            <a:pPr marL="457200" indent="-457200"/>
            <a:r>
              <a:rPr lang="en-US" altLang="ko-KR" sz="2400" dirty="0" smtClean="0">
                <a:latin typeface="Arial" pitchFamily="34" charset="0"/>
              </a:rPr>
              <a:t>Tagging</a:t>
            </a:r>
          </a:p>
          <a:p>
            <a:pPr marL="857250" lvl="1" indent="-457200"/>
            <a:r>
              <a:rPr lang="en-US" altLang="ko-KR" sz="2000" dirty="0" smtClean="0">
                <a:latin typeface="Arial" pitchFamily="34" charset="0"/>
              </a:rPr>
              <a:t>Photo sharing site: Flickr</a:t>
            </a:r>
          </a:p>
          <a:p>
            <a:pPr marL="1257300" lvl="2" indent="-457200"/>
            <a:r>
              <a:rPr lang="en-US" altLang="ko-KR" sz="1600" dirty="0" smtClean="0">
                <a:latin typeface="Arial" pitchFamily="34" charset="0"/>
              </a:rPr>
              <a:t>Users upload pictures and are then invited to tag them </a:t>
            </a:r>
          </a:p>
          <a:p>
            <a:pPr marL="1257300" lvl="2" indent="-457200"/>
            <a:r>
              <a:rPr lang="en-US" altLang="ko-KR" sz="1600" dirty="0" smtClean="0">
                <a:latin typeface="Arial" pitchFamily="34" charset="0"/>
              </a:rPr>
              <a:t>“Lee, beach, sun, California, kids,…”</a:t>
            </a:r>
          </a:p>
          <a:p>
            <a:pPr marL="857250" lvl="1" indent="-457200"/>
            <a:r>
              <a:rPr lang="en-US" altLang="ko-KR" sz="2000" dirty="0" err="1" smtClean="0">
                <a:latin typeface="Arial" pitchFamily="34" charset="0"/>
              </a:rPr>
              <a:t>Slideshare</a:t>
            </a:r>
            <a:r>
              <a:rPr lang="en-US" altLang="ko-KR" sz="2000" dirty="0" smtClean="0">
                <a:latin typeface="Arial" pitchFamily="34" charset="0"/>
              </a:rPr>
              <a:t> – for tagging uploaded slide shows</a:t>
            </a:r>
          </a:p>
          <a:p>
            <a:pPr marL="857250" lvl="1" indent="-457200"/>
            <a:r>
              <a:rPr lang="en-US" altLang="ko-KR" sz="2000" dirty="0" smtClean="0">
                <a:latin typeface="Arial" pitchFamily="34" charset="0"/>
              </a:rPr>
              <a:t>YouTube – for tagging of contributed content</a:t>
            </a:r>
          </a:p>
          <a:p>
            <a:pPr marL="857250" lvl="1" indent="-457200"/>
            <a:r>
              <a:rPr lang="en-US" altLang="ko-KR" sz="2000" dirty="0" smtClean="0">
                <a:latin typeface="Arial" pitchFamily="34" charset="0"/>
              </a:rPr>
              <a:t>Gmail – tagging of mail messages</a:t>
            </a:r>
          </a:p>
          <a:p>
            <a:pPr marL="857250" lvl="1" indent="-457200"/>
            <a:r>
              <a:rPr lang="en-US" altLang="ko-KR" sz="2000" dirty="0" smtClean="0">
                <a:latin typeface="Arial" pitchFamily="34" charset="0"/>
              </a:rPr>
              <a:t>Easy and fun, no rules</a:t>
            </a:r>
          </a:p>
          <a:p>
            <a:pPr marL="857250" lvl="1" indent="-457200"/>
            <a:r>
              <a:rPr lang="en-US" altLang="ko-KR" sz="2000" dirty="0" smtClean="0">
                <a:latin typeface="Arial" pitchFamily="34" charset="0"/>
              </a:rPr>
              <a:t>Folk use them how they like =&gt; emergence of “Folksonomy”</a:t>
            </a:r>
          </a:p>
          <a:p>
            <a:pPr marL="1257300" lvl="2" indent="-457200"/>
            <a:r>
              <a:rPr lang="en-US" altLang="ko-KR" sz="1600" dirty="0" smtClean="0">
                <a:latin typeface="Arial" pitchFamily="34" charset="0"/>
              </a:rPr>
              <a:t>Folk + Taxonomies (a bunch of terms used to classify stuff)</a:t>
            </a:r>
          </a:p>
          <a:p>
            <a:pPr marL="857250" lvl="1" indent="-457200"/>
            <a:r>
              <a:rPr lang="en-US" altLang="ko-KR" sz="2000" dirty="0" smtClean="0">
                <a:latin typeface="Arial" pitchFamily="34" charset="0"/>
              </a:rPr>
              <a:t>Can improve search a lot : e.g. beach : hard with pattern detection</a:t>
            </a:r>
          </a:p>
        </p:txBody>
      </p:sp>
      <p:sp>
        <p:nvSpPr>
          <p:cNvPr id="405507" name="Rectangle 3"/>
          <p:cNvSpPr>
            <a:spLocks noGrp="1" noChangeArrowheads="1"/>
          </p:cNvSpPr>
          <p:nvPr>
            <p:ph type="title"/>
          </p:nvPr>
        </p:nvSpPr>
        <p:spPr>
          <a:xfrm>
            <a:off x="107504" y="333375"/>
            <a:ext cx="8911233" cy="647700"/>
          </a:xfrm>
          <a:noFill/>
          <a:ln/>
        </p:spPr>
        <p:txBody>
          <a:bodyPr/>
          <a:lstStyle/>
          <a:p>
            <a:r>
              <a:rPr lang="en-US" altLang="ko-KR" sz="3200" dirty="0" smtClean="0">
                <a:latin typeface="Arial" pitchFamily="34" charset="0"/>
              </a:rPr>
              <a:t>Meta-Data Tools: Tagging and Folksonomies</a:t>
            </a:r>
            <a:endParaRPr lang="en-US" altLang="ko-KR" sz="3200" dirty="0">
              <a:latin typeface="Arial" pitchFamily="34" charset="0"/>
            </a:endParaRPr>
          </a:p>
        </p:txBody>
      </p:sp>
    </p:spTree>
    <p:extLst>
      <p:ext uri="{BB962C8B-B14F-4D97-AF65-F5344CB8AC3E}">
        <p14:creationId xmlns:p14="http://schemas.microsoft.com/office/powerpoint/2010/main" val="304471386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4294967295"/>
          </p:nvPr>
        </p:nvSpPr>
        <p:spPr>
          <a:xfrm>
            <a:off x="7000875" y="6240463"/>
            <a:ext cx="1905000" cy="457200"/>
          </a:xfrm>
          <a:prstGeom prst="rect">
            <a:avLst/>
          </a:prstGeom>
        </p:spPr>
        <p:txBody>
          <a:bodyPr/>
          <a:lstStyle/>
          <a:p>
            <a:fld id="{F3EB9B9E-58A9-4BFE-BEC5-70C3A71DB01C}" type="slidenum">
              <a:rPr lang="en-US" altLang="ko-KR"/>
              <a:pPr/>
              <a:t>51</a:t>
            </a:fld>
            <a:endParaRPr lang="en-US" altLang="ko-KR" sz="1000"/>
          </a:p>
        </p:txBody>
      </p:sp>
      <p:sp>
        <p:nvSpPr>
          <p:cNvPr id="405506" name="Rectangle 2"/>
          <p:cNvSpPr>
            <a:spLocks noGrp="1" noChangeArrowheads="1"/>
          </p:cNvSpPr>
          <p:nvPr>
            <p:ph type="body" idx="1"/>
          </p:nvPr>
        </p:nvSpPr>
        <p:spPr>
          <a:xfrm>
            <a:off x="72008" y="1196975"/>
            <a:ext cx="8964488" cy="5111750"/>
          </a:xfrm>
        </p:spPr>
        <p:txBody>
          <a:bodyPr/>
          <a:lstStyle/>
          <a:p>
            <a:pPr marL="457200" indent="-457200"/>
            <a:r>
              <a:rPr lang="en-US" altLang="ko-KR" sz="2000" dirty="0" smtClean="0">
                <a:latin typeface="Arial" pitchFamily="34" charset="0"/>
              </a:rPr>
              <a:t>Folksonomies emerge in large communities</a:t>
            </a:r>
          </a:p>
          <a:p>
            <a:pPr marL="857250" lvl="1" indent="-457200"/>
            <a:r>
              <a:rPr lang="en-US" altLang="ko-KR" sz="1800" dirty="0" smtClean="0">
                <a:latin typeface="Arial" pitchFamily="34" charset="0"/>
              </a:rPr>
              <a:t>A lot of tagging going on and on</a:t>
            </a:r>
          </a:p>
          <a:p>
            <a:pPr marL="857250" lvl="1" indent="-457200"/>
            <a:r>
              <a:rPr lang="en-US" altLang="ko-KR" sz="1800" dirty="0" smtClean="0">
                <a:latin typeface="Arial" pitchFamily="34" charset="0"/>
              </a:rPr>
              <a:t>Over time, patterns in the tags emerge =&gt; taxonomy to take shape</a:t>
            </a:r>
          </a:p>
          <a:p>
            <a:pPr marL="457200" indent="-457200"/>
            <a:r>
              <a:rPr lang="en-US" altLang="ko-KR" sz="2000" dirty="0" smtClean="0">
                <a:latin typeface="Arial" pitchFamily="34" charset="0"/>
              </a:rPr>
              <a:t>Tags are too informal, too poorly structured, too ambiguous</a:t>
            </a:r>
          </a:p>
          <a:p>
            <a:pPr marL="857250" lvl="1" indent="-457200"/>
            <a:r>
              <a:rPr lang="en-US" altLang="ko-KR" sz="1800" dirty="0" err="1">
                <a:latin typeface="Arial" pitchFamily="34" charset="0"/>
              </a:rPr>
              <a:t>e</a:t>
            </a:r>
            <a:r>
              <a:rPr lang="en-US" altLang="ko-KR" sz="1800" dirty="0" err="1" smtClean="0">
                <a:latin typeface="Arial" pitchFamily="34" charset="0"/>
              </a:rPr>
              <a:t>.g</a:t>
            </a:r>
            <a:r>
              <a:rPr lang="en-US" altLang="ko-KR" sz="1800" dirty="0" smtClean="0">
                <a:latin typeface="Arial" pitchFamily="34" charset="0"/>
              </a:rPr>
              <a:t>) Mobile: what does it mean? Phone?, camera? ???</a:t>
            </a:r>
          </a:p>
          <a:p>
            <a:pPr marL="857250" lvl="1" indent="-457200"/>
            <a:r>
              <a:rPr lang="en-US" altLang="ko-KR" sz="1800" dirty="0" smtClean="0">
                <a:solidFill>
                  <a:srgbClr val="FF0000"/>
                </a:solidFill>
                <a:latin typeface="Arial" pitchFamily="34" charset="0"/>
              </a:rPr>
              <a:t>Same tag with different meaning(homonyms) </a:t>
            </a:r>
            <a:r>
              <a:rPr lang="en-US" altLang="ko-KR" sz="1800" dirty="0" smtClean="0">
                <a:latin typeface="Arial" pitchFamily="34" charset="0"/>
              </a:rPr>
              <a:t>or multiple tag for same idea (synonyms) </a:t>
            </a:r>
          </a:p>
          <a:p>
            <a:pPr marL="857250" lvl="1" indent="-457200"/>
            <a:r>
              <a:rPr lang="en-US" altLang="ko-KR" sz="1800" dirty="0" smtClean="0">
                <a:latin typeface="Arial" pitchFamily="34" charset="0"/>
              </a:rPr>
              <a:t>Leads to inefficient searches</a:t>
            </a:r>
          </a:p>
          <a:p>
            <a:pPr marL="457200" indent="-457200"/>
            <a:r>
              <a:rPr lang="en-US" altLang="ko-KR" sz="2000" dirty="0" smtClean="0">
                <a:latin typeface="Arial" pitchFamily="34" charset="0"/>
              </a:rPr>
              <a:t>Tag triples?</a:t>
            </a:r>
          </a:p>
          <a:p>
            <a:pPr marL="857250" lvl="1" indent="-457200"/>
            <a:r>
              <a:rPr lang="en-US" altLang="ko-KR" sz="1800" dirty="0" err="1">
                <a:latin typeface="Arial" pitchFamily="34" charset="0"/>
              </a:rPr>
              <a:t>s</a:t>
            </a:r>
            <a:r>
              <a:rPr lang="en-US" altLang="ko-KR" sz="1800" dirty="0" err="1" smtClean="0">
                <a:latin typeface="Arial" pitchFamily="34" charset="0"/>
              </a:rPr>
              <a:t>ubject:predicate:object</a:t>
            </a:r>
            <a:r>
              <a:rPr lang="en-US" altLang="ko-KR" sz="1800" dirty="0" smtClean="0">
                <a:latin typeface="Arial" pitchFamily="34" charset="0"/>
              </a:rPr>
              <a:t>  expression or more of  </a:t>
            </a:r>
            <a:r>
              <a:rPr lang="en-US" altLang="ko-KR" sz="1800" dirty="0" err="1" smtClean="0">
                <a:latin typeface="Arial" pitchFamily="34" charset="0"/>
              </a:rPr>
              <a:t>resource:property:value</a:t>
            </a:r>
            <a:endParaRPr lang="en-US" altLang="ko-KR" sz="1800" dirty="0" smtClean="0">
              <a:latin typeface="Arial" pitchFamily="34" charset="0"/>
            </a:endParaRPr>
          </a:p>
          <a:p>
            <a:pPr marL="857250" lvl="1" indent="-457200"/>
            <a:r>
              <a:rPr lang="en-US" altLang="ko-KR" sz="1800" dirty="0" smtClean="0">
                <a:solidFill>
                  <a:srgbClr val="FF0000"/>
                </a:solidFill>
                <a:latin typeface="Arial" pitchFamily="34" charset="0"/>
              </a:rPr>
              <a:t>Users are extremely reticent </a:t>
            </a:r>
            <a:r>
              <a:rPr lang="en-US" altLang="ko-KR" sz="1800" dirty="0" smtClean="0">
                <a:latin typeface="Arial" pitchFamily="34" charset="0"/>
              </a:rPr>
              <a:t>to expend any efforts in adding information</a:t>
            </a:r>
          </a:p>
          <a:p>
            <a:pPr marL="857250" lvl="1" indent="-457200"/>
            <a:r>
              <a:rPr lang="en-US" altLang="ko-KR" sz="1800" dirty="0" smtClean="0">
                <a:latin typeface="Arial" pitchFamily="34" charset="0"/>
              </a:rPr>
              <a:t>Useful but likely remain niche</a:t>
            </a:r>
          </a:p>
          <a:p>
            <a:pPr marL="857250" lvl="1" indent="-457200"/>
            <a:r>
              <a:rPr lang="en-US" altLang="ko-KR" sz="1800" dirty="0" smtClean="0">
                <a:latin typeface="Arial" pitchFamily="34" charset="0"/>
              </a:rPr>
              <a:t>RDF, OWL &lt;= platform power </a:t>
            </a:r>
            <a:endParaRPr lang="en-US" altLang="ko-KR" sz="2000" dirty="0" smtClean="0">
              <a:latin typeface="Arial" pitchFamily="34" charset="0"/>
            </a:endParaRPr>
          </a:p>
        </p:txBody>
      </p:sp>
      <p:sp>
        <p:nvSpPr>
          <p:cNvPr id="405507" name="Rectangle 3"/>
          <p:cNvSpPr>
            <a:spLocks noGrp="1" noChangeArrowheads="1"/>
          </p:cNvSpPr>
          <p:nvPr>
            <p:ph type="title"/>
          </p:nvPr>
        </p:nvSpPr>
        <p:spPr>
          <a:xfrm>
            <a:off x="107504" y="333375"/>
            <a:ext cx="8911233" cy="647700"/>
          </a:xfrm>
          <a:noFill/>
          <a:ln/>
        </p:spPr>
        <p:txBody>
          <a:bodyPr/>
          <a:lstStyle/>
          <a:p>
            <a:r>
              <a:rPr lang="en-US" altLang="ko-KR" sz="3200" dirty="0" smtClean="0">
                <a:latin typeface="Arial" pitchFamily="34" charset="0"/>
              </a:rPr>
              <a:t>Meta-Data Tools: Tagging and Folksonomies</a:t>
            </a:r>
            <a:endParaRPr lang="en-US" altLang="ko-KR" sz="3200" dirty="0">
              <a:latin typeface="Arial" pitchFamily="34" charset="0"/>
            </a:endParaRPr>
          </a:p>
        </p:txBody>
      </p:sp>
    </p:spTree>
    <p:extLst>
      <p:ext uri="{BB962C8B-B14F-4D97-AF65-F5344CB8AC3E}">
        <p14:creationId xmlns:p14="http://schemas.microsoft.com/office/powerpoint/2010/main" val="127266160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4294967295"/>
          </p:nvPr>
        </p:nvSpPr>
        <p:spPr>
          <a:xfrm>
            <a:off x="7000875" y="6240463"/>
            <a:ext cx="1905000" cy="457200"/>
          </a:xfrm>
          <a:prstGeom prst="rect">
            <a:avLst/>
          </a:prstGeom>
        </p:spPr>
        <p:txBody>
          <a:bodyPr/>
          <a:lstStyle/>
          <a:p>
            <a:fld id="{F3EB9B9E-58A9-4BFE-BEC5-70C3A71DB01C}" type="slidenum">
              <a:rPr lang="en-US" altLang="ko-KR"/>
              <a:pPr/>
              <a:t>52</a:t>
            </a:fld>
            <a:endParaRPr lang="en-US" altLang="ko-KR" sz="1000"/>
          </a:p>
        </p:txBody>
      </p:sp>
      <p:sp>
        <p:nvSpPr>
          <p:cNvPr id="405506" name="Rectangle 2"/>
          <p:cNvSpPr>
            <a:spLocks noGrp="1" noChangeArrowheads="1"/>
          </p:cNvSpPr>
          <p:nvPr>
            <p:ph type="body" idx="1"/>
          </p:nvPr>
        </p:nvSpPr>
        <p:spPr>
          <a:xfrm>
            <a:off x="72008" y="1196974"/>
            <a:ext cx="8964488" cy="5400377"/>
          </a:xfrm>
        </p:spPr>
        <p:txBody>
          <a:bodyPr/>
          <a:lstStyle/>
          <a:p>
            <a:pPr marL="457200" indent="-457200"/>
            <a:r>
              <a:rPr lang="en-US" altLang="ko-KR" sz="2000" dirty="0" err="1" smtClean="0">
                <a:latin typeface="Arial" pitchFamily="34" charset="0"/>
              </a:rPr>
              <a:t>RDFa</a:t>
            </a:r>
            <a:r>
              <a:rPr lang="en-US" altLang="ko-KR" sz="2000" dirty="0" smtClean="0">
                <a:latin typeface="Arial" pitchFamily="34" charset="0"/>
              </a:rPr>
              <a:t> – Embedding Meta-Data within Web Pages</a:t>
            </a:r>
          </a:p>
          <a:p>
            <a:pPr marL="857250" lvl="1" indent="-457200"/>
            <a:r>
              <a:rPr lang="en-US" altLang="ko-KR" sz="1800" dirty="0" smtClean="0">
                <a:latin typeface="Arial" pitchFamily="34" charset="0"/>
              </a:rPr>
              <a:t>Half way between tagging and RDF</a:t>
            </a:r>
          </a:p>
          <a:p>
            <a:pPr marL="857250" lvl="1" indent="-457200"/>
            <a:r>
              <a:rPr lang="en-US" altLang="ko-KR" sz="1800" dirty="0" smtClean="0">
                <a:latin typeface="Arial" pitchFamily="34" charset="0"/>
              </a:rPr>
              <a:t>At least for adding semantics to Web pages</a:t>
            </a:r>
          </a:p>
          <a:p>
            <a:pPr marL="857250" lvl="1" indent="-457200"/>
            <a:r>
              <a:rPr lang="en-US" altLang="ko-KR" sz="1800" dirty="0" smtClean="0">
                <a:latin typeface="Arial" pitchFamily="34" charset="0"/>
              </a:rPr>
              <a:t>Giving Web page developers a means to tag the HTML mark-up used to generate Web pages in browser</a:t>
            </a:r>
          </a:p>
          <a:p>
            <a:pPr marL="1257300" lvl="2" indent="-457200"/>
            <a:r>
              <a:rPr lang="en-US" altLang="ko-KR" sz="1600" dirty="0" smtClean="0">
                <a:latin typeface="Arial" pitchFamily="34" charset="0"/>
              </a:rPr>
              <a:t>HTML mark-up allows a Web developer to control how a page is structured and displayed by the browser</a:t>
            </a:r>
          </a:p>
          <a:p>
            <a:pPr marL="1257300" lvl="2" indent="-457200"/>
            <a:endParaRPr lang="en-US" altLang="ko-KR" sz="800" dirty="0" smtClean="0">
              <a:latin typeface="Arial" pitchFamily="34" charset="0"/>
            </a:endParaRPr>
          </a:p>
          <a:p>
            <a:pPr marL="0" lvl="1" indent="0">
              <a:buClr>
                <a:schemeClr val="accent2"/>
              </a:buClr>
              <a:buSzPct val="75000"/>
              <a:buNone/>
            </a:pPr>
            <a:r>
              <a:rPr lang="fr-FR" altLang="ko-KR" sz="1400" dirty="0" smtClean="0">
                <a:latin typeface="Courier"/>
              </a:rPr>
              <a:t>&lt;h2&gt; Why tagging is important&lt;/h2&gt;</a:t>
            </a:r>
          </a:p>
          <a:p>
            <a:pPr marL="0" lvl="1" indent="0">
              <a:buClr>
                <a:schemeClr val="accent2"/>
              </a:buClr>
              <a:buSzPct val="75000"/>
              <a:buNone/>
            </a:pPr>
            <a:r>
              <a:rPr lang="fr-FR" altLang="ko-KR" sz="1400" dirty="0">
                <a:latin typeface="Courier"/>
              </a:rPr>
              <a:t>&lt;</a:t>
            </a:r>
            <a:r>
              <a:rPr lang="fr-FR" altLang="ko-KR" sz="1400" dirty="0" smtClean="0">
                <a:latin typeface="Courier"/>
              </a:rPr>
              <a:t>h3&gt; By Paul Golding&lt;/h3&gt;</a:t>
            </a:r>
            <a:endParaRPr lang="fr-FR" altLang="ko-KR" sz="1400" dirty="0">
              <a:latin typeface="Courier"/>
            </a:endParaRPr>
          </a:p>
          <a:p>
            <a:pPr marL="285750" lvl="1">
              <a:buClr>
                <a:schemeClr val="accent2"/>
              </a:buClr>
              <a:buSzPct val="75000"/>
              <a:buFont typeface="Wingdings" pitchFamily="2" charset="2"/>
              <a:buChar char="u"/>
            </a:pPr>
            <a:r>
              <a:rPr lang="fr-FR" altLang="ko-KR" sz="2000" dirty="0" smtClean="0">
                <a:latin typeface="Arial" pitchFamily="34" charset="0"/>
                <a:cs typeface="Arial" pitchFamily="34" charset="0"/>
              </a:rPr>
              <a:t>Instead of a whole new approach to Web page</a:t>
            </a:r>
          </a:p>
          <a:p>
            <a:pPr marL="285750" lvl="1">
              <a:buClr>
                <a:schemeClr val="accent2"/>
              </a:buClr>
              <a:buSzPct val="75000"/>
              <a:buFont typeface="Wingdings" pitchFamily="2" charset="2"/>
              <a:buChar char="u"/>
            </a:pPr>
            <a:endParaRPr lang="fr-FR" altLang="ko-KR" sz="800" dirty="0">
              <a:latin typeface="Arial" pitchFamily="34" charset="0"/>
              <a:cs typeface="Arial" pitchFamily="34" charset="0"/>
            </a:endParaRPr>
          </a:p>
          <a:p>
            <a:pPr marL="0" lvl="1" indent="0">
              <a:buClr>
                <a:schemeClr val="accent2"/>
              </a:buClr>
              <a:buSzPct val="75000"/>
              <a:buNone/>
            </a:pPr>
            <a:r>
              <a:rPr lang="fr-FR" altLang="ko-KR" sz="1400" dirty="0">
                <a:latin typeface="Courier"/>
              </a:rPr>
              <a:t>&lt;</a:t>
            </a:r>
            <a:r>
              <a:rPr lang="fr-FR" altLang="ko-KR" sz="1400" dirty="0" smtClean="0">
                <a:latin typeface="Courier"/>
              </a:rPr>
              <a:t>h2 property</a:t>
            </a:r>
            <a:r>
              <a:rPr lang="en-US" altLang="ko-KR" sz="1400" dirty="0" smtClean="0">
                <a:latin typeface="Courier"/>
              </a:rPr>
              <a:t>=“title”&gt;</a:t>
            </a:r>
            <a:r>
              <a:rPr lang="fr-FR" altLang="ko-KR" sz="1400" dirty="0" smtClean="0">
                <a:latin typeface="Courier"/>
              </a:rPr>
              <a:t>Why tagging  </a:t>
            </a:r>
            <a:r>
              <a:rPr lang="fr-FR" altLang="ko-KR" sz="1400" dirty="0">
                <a:latin typeface="Courier"/>
              </a:rPr>
              <a:t>is important&lt;/h2&gt;</a:t>
            </a:r>
          </a:p>
          <a:p>
            <a:pPr marL="0" lvl="1" indent="0">
              <a:buClr>
                <a:schemeClr val="accent2"/>
              </a:buClr>
              <a:buSzPct val="75000"/>
              <a:buNone/>
            </a:pPr>
            <a:r>
              <a:rPr lang="fr-FR" altLang="ko-KR" sz="1400" dirty="0">
                <a:latin typeface="Courier"/>
              </a:rPr>
              <a:t>&lt;</a:t>
            </a:r>
            <a:r>
              <a:rPr lang="fr-FR" altLang="ko-KR" sz="1400" dirty="0" smtClean="0">
                <a:latin typeface="Courier"/>
              </a:rPr>
              <a:t>h3 property</a:t>
            </a:r>
            <a:r>
              <a:rPr lang="en-US" altLang="ko-KR" sz="1400" dirty="0" smtClean="0">
                <a:latin typeface="Courier"/>
              </a:rPr>
              <a:t>=“author”&gt;</a:t>
            </a:r>
            <a:r>
              <a:rPr lang="fr-FR" altLang="ko-KR" sz="1400" dirty="0" smtClean="0">
                <a:latin typeface="Courier"/>
              </a:rPr>
              <a:t>By </a:t>
            </a:r>
            <a:r>
              <a:rPr lang="fr-FR" altLang="ko-KR" sz="1400" dirty="0">
                <a:latin typeface="Courier"/>
              </a:rPr>
              <a:t>Paul Golding&lt;/h3</a:t>
            </a:r>
            <a:r>
              <a:rPr lang="fr-FR" altLang="ko-KR" sz="1400" dirty="0" smtClean="0">
                <a:latin typeface="Courier"/>
              </a:rPr>
              <a:t>&gt;</a:t>
            </a:r>
            <a:endParaRPr lang="en-US" altLang="ko-KR" sz="800" dirty="0" smtClean="0">
              <a:latin typeface="Arial" pitchFamily="34" charset="0"/>
            </a:endParaRPr>
          </a:p>
          <a:p>
            <a:pPr marL="457200" indent="-457200"/>
            <a:r>
              <a:rPr lang="en-US" altLang="ko-KR" sz="2000" dirty="0" smtClean="0">
                <a:latin typeface="Arial" pitchFamily="34" charset="0"/>
              </a:rPr>
              <a:t>Only works with XHTML, </a:t>
            </a:r>
            <a:r>
              <a:rPr lang="en-US" altLang="ko-KR" sz="2000" dirty="0" err="1" smtClean="0">
                <a:latin typeface="Arial" pitchFamily="34" charset="0"/>
              </a:rPr>
              <a:t>eXtensible</a:t>
            </a:r>
            <a:r>
              <a:rPr lang="en-US" altLang="ko-KR" sz="2000" dirty="0" smtClean="0">
                <a:latin typeface="Arial" pitchFamily="34" charset="0"/>
              </a:rPr>
              <a:t> HTML (allow property extension)</a:t>
            </a:r>
          </a:p>
          <a:p>
            <a:pPr marL="457200" indent="-457200"/>
            <a:r>
              <a:rPr lang="en-US" altLang="ko-KR" sz="1800" dirty="0" smtClean="0">
                <a:latin typeface="Arial" pitchFamily="34" charset="0"/>
              </a:rPr>
              <a:t>How a S/W know what this extension mean?</a:t>
            </a:r>
          </a:p>
          <a:p>
            <a:pPr marL="857250" lvl="1" indent="-457200"/>
            <a:r>
              <a:rPr lang="en-US" altLang="ko-KR" sz="1800" dirty="0" smtClean="0">
                <a:latin typeface="Arial" pitchFamily="34" charset="0"/>
              </a:rPr>
              <a:t>Use RDF to construct a set of semantic for the domain -&gt; host this RDF file  at some URI -&gt; point to it as the schema to use for property extension </a:t>
            </a:r>
          </a:p>
        </p:txBody>
      </p:sp>
      <p:sp>
        <p:nvSpPr>
          <p:cNvPr id="405507" name="Rectangle 3"/>
          <p:cNvSpPr>
            <a:spLocks noGrp="1" noChangeArrowheads="1"/>
          </p:cNvSpPr>
          <p:nvPr>
            <p:ph type="title"/>
          </p:nvPr>
        </p:nvSpPr>
        <p:spPr>
          <a:xfrm>
            <a:off x="107504" y="333375"/>
            <a:ext cx="8911233" cy="647700"/>
          </a:xfrm>
          <a:noFill/>
          <a:ln/>
        </p:spPr>
        <p:txBody>
          <a:bodyPr/>
          <a:lstStyle/>
          <a:p>
            <a:r>
              <a:rPr lang="en-US" altLang="ko-KR" sz="3200" dirty="0" smtClean="0">
                <a:latin typeface="Arial" pitchFamily="34" charset="0"/>
              </a:rPr>
              <a:t>Meta-Data Tools: </a:t>
            </a:r>
            <a:r>
              <a:rPr lang="en-US" altLang="ko-KR" sz="3200" dirty="0" err="1" smtClean="0">
                <a:latin typeface="Arial" pitchFamily="34" charset="0"/>
              </a:rPr>
              <a:t>RDFa</a:t>
            </a:r>
            <a:r>
              <a:rPr lang="en-US" altLang="ko-KR" sz="3200" dirty="0" smtClean="0">
                <a:latin typeface="Arial" pitchFamily="34" charset="0"/>
              </a:rPr>
              <a:t> </a:t>
            </a:r>
            <a:endParaRPr lang="en-US" altLang="ko-KR" sz="3200" dirty="0">
              <a:latin typeface="Arial" pitchFamily="34" charset="0"/>
            </a:endParaRPr>
          </a:p>
        </p:txBody>
      </p:sp>
    </p:spTree>
    <p:extLst>
      <p:ext uri="{BB962C8B-B14F-4D97-AF65-F5344CB8AC3E}">
        <p14:creationId xmlns:p14="http://schemas.microsoft.com/office/powerpoint/2010/main" val="254920237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4294967295"/>
          </p:nvPr>
        </p:nvSpPr>
        <p:spPr>
          <a:xfrm>
            <a:off x="7000875" y="6240463"/>
            <a:ext cx="1905000" cy="457200"/>
          </a:xfrm>
          <a:prstGeom prst="rect">
            <a:avLst/>
          </a:prstGeom>
        </p:spPr>
        <p:txBody>
          <a:bodyPr/>
          <a:lstStyle/>
          <a:p>
            <a:fld id="{F3EB9B9E-58A9-4BFE-BEC5-70C3A71DB01C}" type="slidenum">
              <a:rPr lang="en-US" altLang="ko-KR"/>
              <a:pPr/>
              <a:t>53</a:t>
            </a:fld>
            <a:endParaRPr lang="en-US" altLang="ko-KR" sz="1000" dirty="0"/>
          </a:p>
        </p:txBody>
      </p:sp>
      <p:sp>
        <p:nvSpPr>
          <p:cNvPr id="405506" name="Rectangle 2"/>
          <p:cNvSpPr>
            <a:spLocks noGrp="1" noChangeArrowheads="1"/>
          </p:cNvSpPr>
          <p:nvPr>
            <p:ph type="body" idx="1"/>
          </p:nvPr>
        </p:nvSpPr>
        <p:spPr>
          <a:xfrm>
            <a:off x="35496" y="1230860"/>
            <a:ext cx="6231514" cy="5400377"/>
          </a:xfrm>
        </p:spPr>
        <p:txBody>
          <a:bodyPr/>
          <a:lstStyle/>
          <a:p>
            <a:pPr marL="457200" indent="-457200"/>
            <a:r>
              <a:rPr lang="en-US" altLang="ko-KR" sz="2400" dirty="0" smtClean="0">
                <a:latin typeface="Arial" pitchFamily="34" charset="0"/>
              </a:rPr>
              <a:t>Twitter annotations</a:t>
            </a:r>
          </a:p>
          <a:p>
            <a:pPr marL="457200" indent="-457200"/>
            <a:r>
              <a:rPr lang="en-US" altLang="ko-KR" sz="2400" dirty="0" smtClean="0">
                <a:latin typeface="Arial" pitchFamily="34" charset="0"/>
              </a:rPr>
              <a:t>Sematic expression limited due to the terse nature of tweets</a:t>
            </a:r>
          </a:p>
          <a:p>
            <a:pPr marL="457200" indent="-457200"/>
            <a:r>
              <a:rPr lang="en-US" altLang="ko-KR" sz="2400" dirty="0" smtClean="0">
                <a:latin typeface="Arial" pitchFamily="34" charset="0"/>
              </a:rPr>
              <a:t>Messaging bus for applications on the Web</a:t>
            </a:r>
          </a:p>
          <a:p>
            <a:pPr marL="857250" lvl="1" indent="-457200"/>
            <a:r>
              <a:rPr lang="en-US" altLang="ko-KR" sz="2000" dirty="0" smtClean="0">
                <a:latin typeface="Arial" pitchFamily="34" charset="0"/>
              </a:rPr>
              <a:t>Tweet from Twitter client</a:t>
            </a:r>
          </a:p>
          <a:p>
            <a:pPr marL="857250" lvl="1" indent="-457200"/>
            <a:r>
              <a:rPr lang="en-US" altLang="ko-KR" sz="2000" dirty="0" smtClean="0">
                <a:latin typeface="Arial" pitchFamily="34" charset="0"/>
              </a:rPr>
              <a:t>Tweet from inside other apps, such as </a:t>
            </a:r>
            <a:r>
              <a:rPr lang="en-US" altLang="ko-KR" sz="2000" dirty="0" err="1" smtClean="0">
                <a:latin typeface="Arial" pitchFamily="34" charset="0"/>
              </a:rPr>
              <a:t>Spotify</a:t>
            </a:r>
            <a:r>
              <a:rPr lang="en-US" altLang="ko-KR" sz="2000" dirty="0" smtClean="0">
                <a:latin typeface="Arial" pitchFamily="34" charset="0"/>
              </a:rPr>
              <a:t>, the music streaming app</a:t>
            </a:r>
          </a:p>
          <a:p>
            <a:pPr marL="1257300" lvl="2" indent="-457200"/>
            <a:r>
              <a:rPr lang="en-US" altLang="ko-KR" sz="2000" dirty="0" smtClean="0">
                <a:latin typeface="Arial" pitchFamily="34" charset="0"/>
              </a:rPr>
              <a:t>Music track info and playlist info</a:t>
            </a:r>
          </a:p>
          <a:p>
            <a:pPr marL="857250" lvl="1" indent="-457200"/>
            <a:r>
              <a:rPr lang="en-US" altLang="ko-KR" sz="2000" dirty="0" smtClean="0">
                <a:latin typeface="Arial" pitchFamily="34" charset="0"/>
              </a:rPr>
              <a:t>The way to share real time messages about anything and between anything</a:t>
            </a:r>
          </a:p>
          <a:p>
            <a:pPr marL="1257300" lvl="2" indent="-457200"/>
            <a:r>
              <a:rPr lang="en-US" altLang="ko-KR" sz="2000" b="1" dirty="0" smtClean="0">
                <a:solidFill>
                  <a:srgbClr val="0000FF"/>
                </a:solidFill>
                <a:latin typeface="Arial" pitchFamily="34" charset="0"/>
              </a:rPr>
              <a:t>A potentially significant role in the </a:t>
            </a:r>
            <a:r>
              <a:rPr lang="en-US" altLang="ko-KR" sz="2000" b="1" dirty="0" err="1" smtClean="0">
                <a:solidFill>
                  <a:srgbClr val="0000FF"/>
                </a:solidFill>
                <a:latin typeface="Arial" pitchFamily="34" charset="0"/>
              </a:rPr>
              <a:t>IoT</a:t>
            </a:r>
            <a:endParaRPr lang="en-US" altLang="ko-KR" sz="2000" b="1" dirty="0" smtClean="0">
              <a:solidFill>
                <a:srgbClr val="0000FF"/>
              </a:solidFill>
              <a:latin typeface="Arial" pitchFamily="34" charset="0"/>
            </a:endParaRPr>
          </a:p>
          <a:p>
            <a:pPr marL="1257300" lvl="2" indent="-457200"/>
            <a:r>
              <a:rPr lang="en-US" altLang="ko-KR" sz="2000" b="1" dirty="0" smtClean="0">
                <a:solidFill>
                  <a:srgbClr val="FF0000"/>
                </a:solidFill>
                <a:latin typeface="Arial" pitchFamily="34" charset="0"/>
              </a:rPr>
              <a:t>Not open standard or platform</a:t>
            </a:r>
          </a:p>
        </p:txBody>
      </p:sp>
      <p:sp>
        <p:nvSpPr>
          <p:cNvPr id="405507" name="Rectangle 3"/>
          <p:cNvSpPr>
            <a:spLocks noGrp="1" noChangeArrowheads="1"/>
          </p:cNvSpPr>
          <p:nvPr>
            <p:ph type="title"/>
          </p:nvPr>
        </p:nvSpPr>
        <p:spPr>
          <a:xfrm>
            <a:off x="107504" y="333375"/>
            <a:ext cx="8911233" cy="647700"/>
          </a:xfrm>
          <a:noFill/>
          <a:ln/>
        </p:spPr>
        <p:txBody>
          <a:bodyPr/>
          <a:lstStyle/>
          <a:p>
            <a:r>
              <a:rPr lang="en-US" altLang="ko-KR" sz="3200" dirty="0" smtClean="0">
                <a:latin typeface="Arial" pitchFamily="34" charset="0"/>
              </a:rPr>
              <a:t>Meta-Data Tools: </a:t>
            </a:r>
            <a:r>
              <a:rPr lang="en-US" altLang="ko-KR" sz="3200" dirty="0" err="1" smtClean="0">
                <a:latin typeface="Arial" pitchFamily="34" charset="0"/>
              </a:rPr>
              <a:t>Twannotations</a:t>
            </a:r>
            <a:endParaRPr lang="en-US" altLang="ko-KR" sz="3200" dirty="0">
              <a:latin typeface="Arial" pitchFamily="34" charset="0"/>
            </a:endParaRPr>
          </a:p>
        </p:txBody>
      </p:sp>
      <p:grpSp>
        <p:nvGrpSpPr>
          <p:cNvPr id="405526" name="그룹 405525"/>
          <p:cNvGrpSpPr/>
          <p:nvPr/>
        </p:nvGrpSpPr>
        <p:grpSpPr>
          <a:xfrm>
            <a:off x="5999947" y="1700808"/>
            <a:ext cx="3036549" cy="4248472"/>
            <a:chOff x="5940152" y="1700808"/>
            <a:chExt cx="3036549" cy="4248472"/>
          </a:xfrm>
        </p:grpSpPr>
        <p:grpSp>
          <p:nvGrpSpPr>
            <p:cNvPr id="405524" name="그룹 405523"/>
            <p:cNvGrpSpPr/>
            <p:nvPr/>
          </p:nvGrpSpPr>
          <p:grpSpPr>
            <a:xfrm>
              <a:off x="5940152" y="1700808"/>
              <a:ext cx="3036549" cy="3737350"/>
              <a:chOff x="5796136" y="2043372"/>
              <a:chExt cx="3348880" cy="3890667"/>
            </a:xfrm>
          </p:grpSpPr>
          <p:grpSp>
            <p:nvGrpSpPr>
              <p:cNvPr id="2" name="그룹 1"/>
              <p:cNvGrpSpPr/>
              <p:nvPr/>
            </p:nvGrpSpPr>
            <p:grpSpPr>
              <a:xfrm>
                <a:off x="6264696" y="2492896"/>
                <a:ext cx="784880" cy="811197"/>
                <a:chOff x="5800841" y="3527697"/>
                <a:chExt cx="568856" cy="706371"/>
              </a:xfrm>
            </p:grpSpPr>
            <p:sp>
              <p:nvSpPr>
                <p:cNvPr id="7" name="정육면체 6"/>
                <p:cNvSpPr/>
                <p:nvPr/>
              </p:nvSpPr>
              <p:spPr bwMode="auto">
                <a:xfrm>
                  <a:off x="5800841" y="3527697"/>
                  <a:ext cx="359414" cy="568541"/>
                </a:xfrm>
                <a:prstGeom prst="cub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ko-KR" altLang="en-US" sz="1050" b="0" i="0" u="none" strike="noStrike" cap="none" normalizeH="0" baseline="0" smtClean="0">
                    <a:ln>
                      <a:noFill/>
                    </a:ln>
                    <a:solidFill>
                      <a:schemeClr val="tx1"/>
                    </a:solidFill>
                    <a:effectLst/>
                    <a:latin typeface="Arial" charset="0"/>
                    <a:ea typeface="굴림" pitchFamily="50" charset="-127"/>
                  </a:endParaRPr>
                </a:p>
              </p:txBody>
            </p:sp>
            <p:pic>
              <p:nvPicPr>
                <p:cNvPr id="8" name="Picture 87"/>
                <p:cNvPicPr>
                  <a:picLocks noChangeAspect="1"/>
                </p:cNvPicPr>
                <p:nvPr/>
              </p:nvPicPr>
              <p:blipFill>
                <a:blip r:embed="rId2"/>
                <a:stretch>
                  <a:fillRect/>
                </a:stretch>
              </p:blipFill>
              <p:spPr>
                <a:xfrm>
                  <a:off x="5964556" y="3894028"/>
                  <a:ext cx="268616" cy="340040"/>
                </a:xfrm>
                <a:prstGeom prst="rect">
                  <a:avLst/>
                </a:prstGeom>
              </p:spPr>
            </p:pic>
            <p:sp>
              <p:nvSpPr>
                <p:cNvPr id="9" name="Rectangle 88"/>
                <p:cNvSpPr/>
                <p:nvPr/>
              </p:nvSpPr>
              <p:spPr>
                <a:xfrm>
                  <a:off x="5908665" y="4000062"/>
                  <a:ext cx="461032" cy="201003"/>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900" b="1" spc="50" dirty="0" smtClean="0">
                      <a:ln w="11430"/>
                      <a:solidFill>
                        <a:srgbClr val="000090"/>
                      </a:solidFill>
                      <a:effectLst>
                        <a:outerShdw blurRad="76200" dist="50800" dir="5400000" algn="tl" rotWithShape="0">
                          <a:srgbClr val="000000">
                            <a:alpha val="65000"/>
                          </a:srgbClr>
                        </a:outerShdw>
                      </a:effectLst>
                    </a:rPr>
                    <a:t>API</a:t>
                  </a:r>
                  <a:endParaRPr lang="en-US" sz="900" b="1" spc="50" dirty="0">
                    <a:ln w="11430"/>
                    <a:solidFill>
                      <a:srgbClr val="000090"/>
                    </a:solidFill>
                    <a:effectLst>
                      <a:outerShdw blurRad="76200" dist="50800" dir="5400000" algn="tl" rotWithShape="0">
                        <a:srgbClr val="000000">
                          <a:alpha val="65000"/>
                        </a:srgbClr>
                      </a:outerShdw>
                    </a:effectLst>
                  </a:endParaRPr>
                </a:p>
              </p:txBody>
            </p:sp>
          </p:grpSp>
          <p:grpSp>
            <p:nvGrpSpPr>
              <p:cNvPr id="30" name="그룹 29"/>
              <p:cNvGrpSpPr/>
              <p:nvPr/>
            </p:nvGrpSpPr>
            <p:grpSpPr>
              <a:xfrm>
                <a:off x="7344816" y="2492896"/>
                <a:ext cx="784880" cy="811197"/>
                <a:chOff x="5800841" y="3527697"/>
                <a:chExt cx="568856" cy="706371"/>
              </a:xfrm>
            </p:grpSpPr>
            <p:sp>
              <p:nvSpPr>
                <p:cNvPr id="31" name="정육면체 30"/>
                <p:cNvSpPr/>
                <p:nvPr/>
              </p:nvSpPr>
              <p:spPr bwMode="auto">
                <a:xfrm>
                  <a:off x="5800841" y="3527697"/>
                  <a:ext cx="359414" cy="568541"/>
                </a:xfrm>
                <a:prstGeom prst="cub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ko-KR" altLang="en-US" sz="1050" b="0" i="0" u="none" strike="noStrike" cap="none" normalizeH="0" baseline="0" smtClean="0">
                    <a:ln>
                      <a:noFill/>
                    </a:ln>
                    <a:solidFill>
                      <a:schemeClr val="tx1"/>
                    </a:solidFill>
                    <a:effectLst/>
                    <a:latin typeface="Arial" charset="0"/>
                    <a:ea typeface="굴림" pitchFamily="50" charset="-127"/>
                  </a:endParaRPr>
                </a:p>
              </p:txBody>
            </p:sp>
            <p:pic>
              <p:nvPicPr>
                <p:cNvPr id="32" name="Picture 87"/>
                <p:cNvPicPr>
                  <a:picLocks noChangeAspect="1"/>
                </p:cNvPicPr>
                <p:nvPr/>
              </p:nvPicPr>
              <p:blipFill>
                <a:blip r:embed="rId2"/>
                <a:stretch>
                  <a:fillRect/>
                </a:stretch>
              </p:blipFill>
              <p:spPr>
                <a:xfrm>
                  <a:off x="5964556" y="3894028"/>
                  <a:ext cx="268616" cy="340040"/>
                </a:xfrm>
                <a:prstGeom prst="rect">
                  <a:avLst/>
                </a:prstGeom>
              </p:spPr>
            </p:pic>
            <p:sp>
              <p:nvSpPr>
                <p:cNvPr id="33" name="Rectangle 88"/>
                <p:cNvSpPr/>
                <p:nvPr/>
              </p:nvSpPr>
              <p:spPr>
                <a:xfrm>
                  <a:off x="5908665" y="4000062"/>
                  <a:ext cx="461032" cy="201003"/>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900" b="1" spc="50" dirty="0" smtClean="0">
                      <a:ln w="11430"/>
                      <a:solidFill>
                        <a:srgbClr val="000090"/>
                      </a:solidFill>
                      <a:effectLst>
                        <a:outerShdw blurRad="76200" dist="50800" dir="5400000" algn="tl" rotWithShape="0">
                          <a:srgbClr val="000000">
                            <a:alpha val="65000"/>
                          </a:srgbClr>
                        </a:outerShdw>
                      </a:effectLst>
                    </a:rPr>
                    <a:t>API</a:t>
                  </a:r>
                  <a:endParaRPr lang="en-US" sz="900" b="1" spc="50" dirty="0">
                    <a:ln w="11430"/>
                    <a:solidFill>
                      <a:srgbClr val="000090"/>
                    </a:solidFill>
                    <a:effectLst>
                      <a:outerShdw blurRad="76200" dist="50800" dir="5400000" algn="tl" rotWithShape="0">
                        <a:srgbClr val="000000">
                          <a:alpha val="65000"/>
                        </a:srgbClr>
                      </a:outerShdw>
                    </a:effectLst>
                  </a:endParaRPr>
                </a:p>
              </p:txBody>
            </p:sp>
          </p:grpSp>
          <p:sp>
            <p:nvSpPr>
              <p:cNvPr id="35" name="정육면체 34"/>
              <p:cNvSpPr/>
              <p:nvPr/>
            </p:nvSpPr>
            <p:spPr bwMode="auto">
              <a:xfrm>
                <a:off x="8432144" y="2492896"/>
                <a:ext cx="495902" cy="652913"/>
              </a:xfrm>
              <a:prstGeom prst="cub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ko-KR" altLang="en-US" sz="1050" b="0" i="0" u="none" strike="noStrike" cap="none" normalizeH="0" baseline="0" smtClean="0">
                  <a:ln>
                    <a:noFill/>
                  </a:ln>
                  <a:solidFill>
                    <a:schemeClr val="tx1"/>
                  </a:solidFill>
                  <a:effectLst/>
                  <a:latin typeface="Arial" charset="0"/>
                  <a:ea typeface="굴림" pitchFamily="50" charset="-127"/>
                </a:endParaRPr>
              </a:p>
            </p:txBody>
          </p:sp>
          <p:pic>
            <p:nvPicPr>
              <p:cNvPr id="36" name="Picture 87"/>
              <p:cNvPicPr>
                <a:picLocks noChangeAspect="1"/>
              </p:cNvPicPr>
              <p:nvPr/>
            </p:nvPicPr>
            <p:blipFill>
              <a:blip r:embed="rId2"/>
              <a:stretch>
                <a:fillRect/>
              </a:stretch>
            </p:blipFill>
            <p:spPr>
              <a:xfrm>
                <a:off x="8658030" y="2913591"/>
                <a:ext cx="370623" cy="390502"/>
              </a:xfrm>
              <a:prstGeom prst="rect">
                <a:avLst/>
              </a:prstGeom>
            </p:spPr>
          </p:pic>
          <p:sp>
            <p:nvSpPr>
              <p:cNvPr id="37" name="Rectangle 88"/>
              <p:cNvSpPr/>
              <p:nvPr/>
            </p:nvSpPr>
            <p:spPr>
              <a:xfrm>
                <a:off x="8697278" y="3035360"/>
                <a:ext cx="447738" cy="230832"/>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900" b="1" spc="50" dirty="0" smtClean="0">
                    <a:ln w="11430"/>
                    <a:solidFill>
                      <a:srgbClr val="000090"/>
                    </a:solidFill>
                    <a:effectLst>
                      <a:outerShdw blurRad="76200" dist="50800" dir="5400000" algn="tl" rotWithShape="0">
                        <a:srgbClr val="000000">
                          <a:alpha val="65000"/>
                        </a:srgbClr>
                      </a:outerShdw>
                    </a:effectLst>
                  </a:rPr>
                  <a:t>API</a:t>
                </a:r>
                <a:endParaRPr lang="en-US" sz="900" b="1" spc="50" dirty="0">
                  <a:ln w="11430"/>
                  <a:solidFill>
                    <a:srgbClr val="000090"/>
                  </a:solidFill>
                  <a:effectLst>
                    <a:outerShdw blurRad="76200" dist="50800" dir="5400000" algn="tl" rotWithShape="0">
                      <a:srgbClr val="000000">
                        <a:alpha val="65000"/>
                      </a:srgbClr>
                    </a:outerShdw>
                  </a:effectLst>
                </a:endParaRPr>
              </a:p>
            </p:txBody>
          </p:sp>
          <p:grpSp>
            <p:nvGrpSpPr>
              <p:cNvPr id="3" name="그룹 2"/>
              <p:cNvGrpSpPr/>
              <p:nvPr/>
            </p:nvGrpSpPr>
            <p:grpSpPr>
              <a:xfrm>
                <a:off x="5796136" y="2043372"/>
                <a:ext cx="3060847" cy="555490"/>
                <a:chOff x="5975648" y="2043372"/>
                <a:chExt cx="3168352" cy="648072"/>
              </a:xfrm>
            </p:grpSpPr>
            <p:grpSp>
              <p:nvGrpSpPr>
                <p:cNvPr id="11" name="Group 22"/>
                <p:cNvGrpSpPr/>
                <p:nvPr/>
              </p:nvGrpSpPr>
              <p:grpSpPr>
                <a:xfrm>
                  <a:off x="5975648" y="2043372"/>
                  <a:ext cx="3168352" cy="648072"/>
                  <a:chOff x="5436096" y="1700808"/>
                  <a:chExt cx="3528392" cy="504056"/>
                </a:xfrm>
              </p:grpSpPr>
              <p:grpSp>
                <p:nvGrpSpPr>
                  <p:cNvPr id="12" name="Group 23"/>
                  <p:cNvGrpSpPr/>
                  <p:nvPr/>
                </p:nvGrpSpPr>
                <p:grpSpPr>
                  <a:xfrm>
                    <a:off x="5436096" y="1700808"/>
                    <a:ext cx="1083140" cy="504056"/>
                    <a:chOff x="5436096" y="1700808"/>
                    <a:chExt cx="1083140" cy="504056"/>
                  </a:xfrm>
                </p:grpSpPr>
                <p:sp>
                  <p:nvSpPr>
                    <p:cNvPr id="23" name="Rectangle 34"/>
                    <p:cNvSpPr/>
                    <p:nvPr/>
                  </p:nvSpPr>
                  <p:spPr bwMode="auto">
                    <a:xfrm>
                      <a:off x="5652120" y="1700808"/>
                      <a:ext cx="864096" cy="504056"/>
                    </a:xfrm>
                    <a:prstGeom prst="rect">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050" b="0" i="0" u="none" strike="noStrike" cap="none" normalizeH="0" baseline="0" smtClean="0">
                        <a:ln>
                          <a:noFill/>
                        </a:ln>
                        <a:solidFill>
                          <a:schemeClr val="tx1"/>
                        </a:solidFill>
                        <a:effectLst/>
                        <a:latin typeface="Arial" charset="0"/>
                        <a:ea typeface="굴림" pitchFamily="50" charset="-127"/>
                      </a:endParaRPr>
                    </a:p>
                  </p:txBody>
                </p:sp>
                <p:sp>
                  <p:nvSpPr>
                    <p:cNvPr id="24" name="TextBox 23"/>
                    <p:cNvSpPr txBox="1"/>
                    <p:nvPr/>
                  </p:nvSpPr>
                  <p:spPr>
                    <a:xfrm>
                      <a:off x="5799156" y="1772816"/>
                      <a:ext cx="720080" cy="335135"/>
                    </a:xfrm>
                    <a:prstGeom prst="rect">
                      <a:avLst/>
                    </a:prstGeom>
                    <a:noFill/>
                  </p:spPr>
                  <p:txBody>
                    <a:bodyPr wrap="square" rtlCol="0">
                      <a:spAutoFit/>
                    </a:bodyPr>
                    <a:lstStyle/>
                    <a:p>
                      <a:r>
                        <a:rPr lang="en-US" sz="900" dirty="0" smtClean="0"/>
                        <a:t>Service A</a:t>
                      </a:r>
                      <a:endParaRPr lang="en-US" sz="900" dirty="0"/>
                    </a:p>
                  </p:txBody>
                </p:sp>
                <p:sp>
                  <p:nvSpPr>
                    <p:cNvPr id="25" name="Rectangle 36"/>
                    <p:cNvSpPr/>
                    <p:nvPr/>
                  </p:nvSpPr>
                  <p:spPr bwMode="auto">
                    <a:xfrm>
                      <a:off x="5436096" y="1772816"/>
                      <a:ext cx="360040" cy="144016"/>
                    </a:xfrm>
                    <a:prstGeom prst="rect">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050" b="0" i="0" u="none" strike="noStrike" cap="none" normalizeH="0" baseline="0" smtClean="0">
                        <a:ln>
                          <a:noFill/>
                        </a:ln>
                        <a:solidFill>
                          <a:schemeClr val="tx1"/>
                        </a:solidFill>
                        <a:effectLst/>
                        <a:latin typeface="Arial" charset="0"/>
                        <a:ea typeface="굴림" pitchFamily="50" charset="-127"/>
                      </a:endParaRPr>
                    </a:p>
                  </p:txBody>
                </p:sp>
                <p:sp>
                  <p:nvSpPr>
                    <p:cNvPr id="26" name="Rectangle 37"/>
                    <p:cNvSpPr/>
                    <p:nvPr/>
                  </p:nvSpPr>
                  <p:spPr bwMode="auto">
                    <a:xfrm>
                      <a:off x="5436096" y="1988840"/>
                      <a:ext cx="360040" cy="144016"/>
                    </a:xfrm>
                    <a:prstGeom prst="rect">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050" b="0" i="0" u="none" strike="noStrike" cap="none" normalizeH="0" baseline="0" smtClean="0">
                        <a:ln>
                          <a:noFill/>
                        </a:ln>
                        <a:solidFill>
                          <a:schemeClr val="tx1"/>
                        </a:solidFill>
                        <a:effectLst/>
                        <a:latin typeface="Arial" charset="0"/>
                        <a:ea typeface="굴림" pitchFamily="50" charset="-127"/>
                      </a:endParaRPr>
                    </a:p>
                  </p:txBody>
                </p:sp>
              </p:grpSp>
              <p:grpSp>
                <p:nvGrpSpPr>
                  <p:cNvPr id="13" name="Group 24"/>
                  <p:cNvGrpSpPr/>
                  <p:nvPr/>
                </p:nvGrpSpPr>
                <p:grpSpPr>
                  <a:xfrm>
                    <a:off x="6660232" y="1700808"/>
                    <a:ext cx="1080120" cy="504056"/>
                    <a:chOff x="5436096" y="1700808"/>
                    <a:chExt cx="1080120" cy="504056"/>
                  </a:xfrm>
                </p:grpSpPr>
                <p:sp>
                  <p:nvSpPr>
                    <p:cNvPr id="19" name="Rectangle 30"/>
                    <p:cNvSpPr/>
                    <p:nvPr/>
                  </p:nvSpPr>
                  <p:spPr bwMode="auto">
                    <a:xfrm>
                      <a:off x="5652120" y="1700808"/>
                      <a:ext cx="864096" cy="504056"/>
                    </a:xfrm>
                    <a:prstGeom prst="rect">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050" b="0" i="0" u="none" strike="noStrike" cap="none" normalizeH="0" baseline="0" smtClean="0">
                        <a:ln>
                          <a:noFill/>
                        </a:ln>
                        <a:solidFill>
                          <a:schemeClr val="tx1"/>
                        </a:solidFill>
                        <a:effectLst/>
                        <a:latin typeface="Arial" charset="0"/>
                        <a:ea typeface="굴림" pitchFamily="50" charset="-127"/>
                      </a:endParaRPr>
                    </a:p>
                  </p:txBody>
                </p:sp>
                <p:sp>
                  <p:nvSpPr>
                    <p:cNvPr id="21" name="Rectangle 32"/>
                    <p:cNvSpPr/>
                    <p:nvPr/>
                  </p:nvSpPr>
                  <p:spPr bwMode="auto">
                    <a:xfrm>
                      <a:off x="5436096" y="1772816"/>
                      <a:ext cx="360040" cy="144016"/>
                    </a:xfrm>
                    <a:prstGeom prst="rect">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050" b="0" i="0" u="none" strike="noStrike" cap="none" normalizeH="0" baseline="0" smtClean="0">
                        <a:ln>
                          <a:noFill/>
                        </a:ln>
                        <a:solidFill>
                          <a:schemeClr val="tx1"/>
                        </a:solidFill>
                        <a:effectLst/>
                        <a:latin typeface="Arial" charset="0"/>
                        <a:ea typeface="굴림" pitchFamily="50" charset="-127"/>
                      </a:endParaRPr>
                    </a:p>
                  </p:txBody>
                </p:sp>
                <p:sp>
                  <p:nvSpPr>
                    <p:cNvPr id="22" name="Rectangle 33"/>
                    <p:cNvSpPr/>
                    <p:nvPr/>
                  </p:nvSpPr>
                  <p:spPr bwMode="auto">
                    <a:xfrm>
                      <a:off x="5436096" y="1988840"/>
                      <a:ext cx="360040" cy="144016"/>
                    </a:xfrm>
                    <a:prstGeom prst="rect">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050" b="0" i="0" u="none" strike="noStrike" cap="none" normalizeH="0" baseline="0" smtClean="0">
                        <a:ln>
                          <a:noFill/>
                        </a:ln>
                        <a:solidFill>
                          <a:schemeClr val="tx1"/>
                        </a:solidFill>
                        <a:effectLst/>
                        <a:latin typeface="Arial" charset="0"/>
                        <a:ea typeface="굴림" pitchFamily="50" charset="-127"/>
                      </a:endParaRPr>
                    </a:p>
                  </p:txBody>
                </p:sp>
              </p:grpSp>
              <p:grpSp>
                <p:nvGrpSpPr>
                  <p:cNvPr id="14" name="Group 25"/>
                  <p:cNvGrpSpPr/>
                  <p:nvPr/>
                </p:nvGrpSpPr>
                <p:grpSpPr>
                  <a:xfrm>
                    <a:off x="7884368" y="1700808"/>
                    <a:ext cx="1080120" cy="504056"/>
                    <a:chOff x="5436096" y="1700808"/>
                    <a:chExt cx="1080120" cy="504056"/>
                  </a:xfrm>
                </p:grpSpPr>
                <p:sp>
                  <p:nvSpPr>
                    <p:cNvPr id="15" name="Rectangle 26"/>
                    <p:cNvSpPr/>
                    <p:nvPr/>
                  </p:nvSpPr>
                  <p:spPr bwMode="auto">
                    <a:xfrm>
                      <a:off x="5652120" y="1700808"/>
                      <a:ext cx="864096" cy="504056"/>
                    </a:xfrm>
                    <a:prstGeom prst="rect">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050" b="0" i="0" u="none" strike="noStrike" cap="none" normalizeH="0" baseline="0" smtClean="0">
                        <a:ln>
                          <a:noFill/>
                        </a:ln>
                        <a:solidFill>
                          <a:schemeClr val="tx1"/>
                        </a:solidFill>
                        <a:effectLst/>
                        <a:latin typeface="Arial" charset="0"/>
                        <a:ea typeface="굴림" pitchFamily="50" charset="-127"/>
                      </a:endParaRPr>
                    </a:p>
                  </p:txBody>
                </p:sp>
                <p:sp>
                  <p:nvSpPr>
                    <p:cNvPr id="17" name="Rectangle 28"/>
                    <p:cNvSpPr/>
                    <p:nvPr/>
                  </p:nvSpPr>
                  <p:spPr bwMode="auto">
                    <a:xfrm>
                      <a:off x="5436096" y="1772816"/>
                      <a:ext cx="360040" cy="144016"/>
                    </a:xfrm>
                    <a:prstGeom prst="rect">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050" b="0" i="0" u="none" strike="noStrike" cap="none" normalizeH="0" baseline="0" smtClean="0">
                        <a:ln>
                          <a:noFill/>
                        </a:ln>
                        <a:solidFill>
                          <a:schemeClr val="tx1"/>
                        </a:solidFill>
                        <a:effectLst/>
                        <a:latin typeface="Arial" charset="0"/>
                        <a:ea typeface="굴림" pitchFamily="50" charset="-127"/>
                      </a:endParaRPr>
                    </a:p>
                  </p:txBody>
                </p:sp>
                <p:sp>
                  <p:nvSpPr>
                    <p:cNvPr id="18" name="Rectangle 29"/>
                    <p:cNvSpPr/>
                    <p:nvPr/>
                  </p:nvSpPr>
                  <p:spPr bwMode="auto">
                    <a:xfrm>
                      <a:off x="5436096" y="1988840"/>
                      <a:ext cx="360040" cy="144016"/>
                    </a:xfrm>
                    <a:prstGeom prst="rect">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050" b="0" i="0" u="none" strike="noStrike" cap="none" normalizeH="0" baseline="0" smtClean="0">
                        <a:ln>
                          <a:noFill/>
                        </a:ln>
                        <a:solidFill>
                          <a:schemeClr val="tx1"/>
                        </a:solidFill>
                        <a:effectLst/>
                        <a:latin typeface="Arial" charset="0"/>
                        <a:ea typeface="굴림" pitchFamily="50" charset="-127"/>
                      </a:endParaRPr>
                    </a:p>
                  </p:txBody>
                </p:sp>
              </p:grpSp>
            </p:grpSp>
            <p:sp>
              <p:nvSpPr>
                <p:cNvPr id="27" name="TextBox 26"/>
                <p:cNvSpPr txBox="1"/>
                <p:nvPr/>
              </p:nvSpPr>
              <p:spPr>
                <a:xfrm>
                  <a:off x="7380313" y="2132857"/>
                  <a:ext cx="646603" cy="430888"/>
                </a:xfrm>
                <a:prstGeom prst="rect">
                  <a:avLst/>
                </a:prstGeom>
                <a:noFill/>
              </p:spPr>
              <p:txBody>
                <a:bodyPr wrap="square" rtlCol="0">
                  <a:spAutoFit/>
                </a:bodyPr>
                <a:lstStyle/>
                <a:p>
                  <a:r>
                    <a:rPr lang="en-US" sz="900" dirty="0" smtClean="0"/>
                    <a:t>Service B</a:t>
                  </a:r>
                  <a:endParaRPr lang="en-US" sz="900" dirty="0"/>
                </a:p>
              </p:txBody>
            </p:sp>
            <p:sp>
              <p:nvSpPr>
                <p:cNvPr id="28" name="TextBox 27"/>
                <p:cNvSpPr txBox="1"/>
                <p:nvPr/>
              </p:nvSpPr>
              <p:spPr>
                <a:xfrm>
                  <a:off x="8460432" y="2149406"/>
                  <a:ext cx="646603" cy="430888"/>
                </a:xfrm>
                <a:prstGeom prst="rect">
                  <a:avLst/>
                </a:prstGeom>
                <a:noFill/>
              </p:spPr>
              <p:txBody>
                <a:bodyPr wrap="square" rtlCol="0">
                  <a:spAutoFit/>
                </a:bodyPr>
                <a:lstStyle/>
                <a:p>
                  <a:r>
                    <a:rPr lang="en-US" sz="900" dirty="0" smtClean="0"/>
                    <a:t>Service B</a:t>
                  </a:r>
                  <a:endParaRPr lang="en-US" sz="900" dirty="0"/>
                </a:p>
              </p:txBody>
            </p:sp>
          </p:grpSp>
          <p:grpSp>
            <p:nvGrpSpPr>
              <p:cNvPr id="38" name="그룹 37"/>
              <p:cNvGrpSpPr/>
              <p:nvPr/>
            </p:nvGrpSpPr>
            <p:grpSpPr>
              <a:xfrm>
                <a:off x="6264696" y="5122842"/>
                <a:ext cx="784880" cy="811197"/>
                <a:chOff x="5800841" y="3527697"/>
                <a:chExt cx="568856" cy="706371"/>
              </a:xfrm>
            </p:grpSpPr>
            <p:sp>
              <p:nvSpPr>
                <p:cNvPr id="39" name="정육면체 38"/>
                <p:cNvSpPr/>
                <p:nvPr/>
              </p:nvSpPr>
              <p:spPr bwMode="auto">
                <a:xfrm>
                  <a:off x="5800841" y="3527697"/>
                  <a:ext cx="359414" cy="568541"/>
                </a:xfrm>
                <a:prstGeom prst="cub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ko-KR" altLang="en-US" sz="1050" b="0" i="0" u="none" strike="noStrike" cap="none" normalizeH="0" baseline="0" smtClean="0">
                    <a:ln>
                      <a:noFill/>
                    </a:ln>
                    <a:solidFill>
                      <a:schemeClr val="tx1"/>
                    </a:solidFill>
                    <a:effectLst/>
                    <a:latin typeface="Arial" charset="0"/>
                    <a:ea typeface="굴림" pitchFamily="50" charset="-127"/>
                  </a:endParaRPr>
                </a:p>
              </p:txBody>
            </p:sp>
            <p:pic>
              <p:nvPicPr>
                <p:cNvPr id="40" name="Picture 87"/>
                <p:cNvPicPr>
                  <a:picLocks noChangeAspect="1"/>
                </p:cNvPicPr>
                <p:nvPr/>
              </p:nvPicPr>
              <p:blipFill>
                <a:blip r:embed="rId2"/>
                <a:stretch>
                  <a:fillRect/>
                </a:stretch>
              </p:blipFill>
              <p:spPr>
                <a:xfrm>
                  <a:off x="5964556" y="3894028"/>
                  <a:ext cx="268616" cy="340040"/>
                </a:xfrm>
                <a:prstGeom prst="rect">
                  <a:avLst/>
                </a:prstGeom>
              </p:spPr>
            </p:pic>
            <p:sp>
              <p:nvSpPr>
                <p:cNvPr id="41" name="Rectangle 88"/>
                <p:cNvSpPr/>
                <p:nvPr/>
              </p:nvSpPr>
              <p:spPr>
                <a:xfrm>
                  <a:off x="5908665" y="4000062"/>
                  <a:ext cx="461032" cy="201003"/>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900" b="1" spc="50" dirty="0" smtClean="0">
                      <a:ln w="11430"/>
                      <a:solidFill>
                        <a:srgbClr val="000090"/>
                      </a:solidFill>
                      <a:effectLst>
                        <a:outerShdw blurRad="76200" dist="50800" dir="5400000" algn="tl" rotWithShape="0">
                          <a:srgbClr val="000000">
                            <a:alpha val="65000"/>
                          </a:srgbClr>
                        </a:outerShdw>
                      </a:effectLst>
                    </a:rPr>
                    <a:t>API</a:t>
                  </a:r>
                  <a:endParaRPr lang="en-US" sz="900" b="1" spc="50" dirty="0">
                    <a:ln w="11430"/>
                    <a:solidFill>
                      <a:srgbClr val="000090"/>
                    </a:solidFill>
                    <a:effectLst>
                      <a:outerShdw blurRad="76200" dist="50800" dir="5400000" algn="tl" rotWithShape="0">
                        <a:srgbClr val="000000">
                          <a:alpha val="65000"/>
                        </a:srgbClr>
                      </a:outerShdw>
                    </a:effectLst>
                  </a:endParaRPr>
                </a:p>
              </p:txBody>
            </p:sp>
          </p:grpSp>
          <p:grpSp>
            <p:nvGrpSpPr>
              <p:cNvPr id="42" name="그룹 41"/>
              <p:cNvGrpSpPr/>
              <p:nvPr/>
            </p:nvGrpSpPr>
            <p:grpSpPr>
              <a:xfrm>
                <a:off x="7344816" y="5122842"/>
                <a:ext cx="784880" cy="811197"/>
                <a:chOff x="5800841" y="3527697"/>
                <a:chExt cx="568856" cy="706371"/>
              </a:xfrm>
            </p:grpSpPr>
            <p:sp>
              <p:nvSpPr>
                <p:cNvPr id="43" name="정육면체 42"/>
                <p:cNvSpPr/>
                <p:nvPr/>
              </p:nvSpPr>
              <p:spPr bwMode="auto">
                <a:xfrm>
                  <a:off x="5800841" y="3527697"/>
                  <a:ext cx="359414" cy="568541"/>
                </a:xfrm>
                <a:prstGeom prst="cub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ko-KR" altLang="en-US" sz="1050" b="0" i="0" u="none" strike="noStrike" cap="none" normalizeH="0" baseline="0" smtClean="0">
                    <a:ln>
                      <a:noFill/>
                    </a:ln>
                    <a:solidFill>
                      <a:schemeClr val="tx1"/>
                    </a:solidFill>
                    <a:effectLst/>
                    <a:latin typeface="Arial" charset="0"/>
                    <a:ea typeface="굴림" pitchFamily="50" charset="-127"/>
                  </a:endParaRPr>
                </a:p>
              </p:txBody>
            </p:sp>
            <p:pic>
              <p:nvPicPr>
                <p:cNvPr id="44" name="Picture 87"/>
                <p:cNvPicPr>
                  <a:picLocks noChangeAspect="1"/>
                </p:cNvPicPr>
                <p:nvPr/>
              </p:nvPicPr>
              <p:blipFill>
                <a:blip r:embed="rId2"/>
                <a:stretch>
                  <a:fillRect/>
                </a:stretch>
              </p:blipFill>
              <p:spPr>
                <a:xfrm>
                  <a:off x="5964556" y="3894028"/>
                  <a:ext cx="268616" cy="340040"/>
                </a:xfrm>
                <a:prstGeom prst="rect">
                  <a:avLst/>
                </a:prstGeom>
              </p:spPr>
            </p:pic>
            <p:sp>
              <p:nvSpPr>
                <p:cNvPr id="45" name="Rectangle 88"/>
                <p:cNvSpPr/>
                <p:nvPr/>
              </p:nvSpPr>
              <p:spPr>
                <a:xfrm>
                  <a:off x="5908665" y="4000062"/>
                  <a:ext cx="461032" cy="201003"/>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900" b="1" spc="50" dirty="0" smtClean="0">
                      <a:ln w="11430"/>
                      <a:solidFill>
                        <a:srgbClr val="000090"/>
                      </a:solidFill>
                      <a:effectLst>
                        <a:outerShdw blurRad="76200" dist="50800" dir="5400000" algn="tl" rotWithShape="0">
                          <a:srgbClr val="000000">
                            <a:alpha val="65000"/>
                          </a:srgbClr>
                        </a:outerShdw>
                      </a:effectLst>
                    </a:rPr>
                    <a:t>API</a:t>
                  </a:r>
                  <a:endParaRPr lang="en-US" sz="900" b="1" spc="50" dirty="0">
                    <a:ln w="11430"/>
                    <a:solidFill>
                      <a:srgbClr val="000090"/>
                    </a:solidFill>
                    <a:effectLst>
                      <a:outerShdw blurRad="76200" dist="50800" dir="5400000" algn="tl" rotWithShape="0">
                        <a:srgbClr val="000000">
                          <a:alpha val="65000"/>
                        </a:srgbClr>
                      </a:outerShdw>
                    </a:effectLst>
                  </a:endParaRPr>
                </a:p>
              </p:txBody>
            </p:sp>
          </p:grpSp>
          <p:sp>
            <p:nvSpPr>
              <p:cNvPr id="46" name="정육면체 45"/>
              <p:cNvSpPr/>
              <p:nvPr/>
            </p:nvSpPr>
            <p:spPr bwMode="auto">
              <a:xfrm>
                <a:off x="8432144" y="5122842"/>
                <a:ext cx="495902" cy="652913"/>
              </a:xfrm>
              <a:prstGeom prst="cub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ko-KR" altLang="en-US" sz="1050" b="0" i="0" u="none" strike="noStrike" cap="none" normalizeH="0" baseline="0" smtClean="0">
                  <a:ln>
                    <a:noFill/>
                  </a:ln>
                  <a:solidFill>
                    <a:schemeClr val="tx1"/>
                  </a:solidFill>
                  <a:effectLst/>
                  <a:latin typeface="Arial" charset="0"/>
                  <a:ea typeface="굴림" pitchFamily="50" charset="-127"/>
                </a:endParaRPr>
              </a:p>
            </p:txBody>
          </p:sp>
          <p:pic>
            <p:nvPicPr>
              <p:cNvPr id="47" name="Picture 87"/>
              <p:cNvPicPr>
                <a:picLocks noChangeAspect="1"/>
              </p:cNvPicPr>
              <p:nvPr/>
            </p:nvPicPr>
            <p:blipFill>
              <a:blip r:embed="rId2"/>
              <a:stretch>
                <a:fillRect/>
              </a:stretch>
            </p:blipFill>
            <p:spPr>
              <a:xfrm>
                <a:off x="8658030" y="5543537"/>
                <a:ext cx="370623" cy="390502"/>
              </a:xfrm>
              <a:prstGeom prst="rect">
                <a:avLst/>
              </a:prstGeom>
            </p:spPr>
          </p:pic>
          <p:sp>
            <p:nvSpPr>
              <p:cNvPr id="48" name="Rectangle 88"/>
              <p:cNvSpPr/>
              <p:nvPr/>
            </p:nvSpPr>
            <p:spPr>
              <a:xfrm>
                <a:off x="8697278" y="5665306"/>
                <a:ext cx="447738" cy="230832"/>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900" b="1" spc="50" dirty="0" smtClean="0">
                    <a:ln w="11430"/>
                    <a:solidFill>
                      <a:srgbClr val="000090"/>
                    </a:solidFill>
                    <a:effectLst>
                      <a:outerShdw blurRad="76200" dist="50800" dir="5400000" algn="tl" rotWithShape="0">
                        <a:srgbClr val="000000">
                          <a:alpha val="65000"/>
                        </a:srgbClr>
                      </a:outerShdw>
                    </a:effectLst>
                  </a:rPr>
                  <a:t>API</a:t>
                </a:r>
                <a:endParaRPr lang="en-US" sz="900" b="1" spc="50" dirty="0">
                  <a:ln w="11430"/>
                  <a:solidFill>
                    <a:srgbClr val="000090"/>
                  </a:solidFill>
                  <a:effectLst>
                    <a:outerShdw blurRad="76200" dist="50800" dir="5400000" algn="tl" rotWithShape="0">
                      <a:srgbClr val="000000">
                        <a:alpha val="65000"/>
                      </a:srgbClr>
                    </a:outerShdw>
                  </a:effectLst>
                </a:endParaRPr>
              </a:p>
            </p:txBody>
          </p:sp>
          <p:grpSp>
            <p:nvGrpSpPr>
              <p:cNvPr id="49" name="그룹 48"/>
              <p:cNvGrpSpPr/>
              <p:nvPr/>
            </p:nvGrpSpPr>
            <p:grpSpPr>
              <a:xfrm>
                <a:off x="5796136" y="4673318"/>
                <a:ext cx="3060847" cy="555490"/>
                <a:chOff x="5975648" y="2043372"/>
                <a:chExt cx="3168352" cy="648072"/>
              </a:xfrm>
            </p:grpSpPr>
            <p:grpSp>
              <p:nvGrpSpPr>
                <p:cNvPr id="50" name="Group 22"/>
                <p:cNvGrpSpPr/>
                <p:nvPr/>
              </p:nvGrpSpPr>
              <p:grpSpPr>
                <a:xfrm>
                  <a:off x="5975648" y="2043372"/>
                  <a:ext cx="3168352" cy="648072"/>
                  <a:chOff x="5436096" y="1700808"/>
                  <a:chExt cx="3528392" cy="504056"/>
                </a:xfrm>
              </p:grpSpPr>
              <p:grpSp>
                <p:nvGrpSpPr>
                  <p:cNvPr id="53" name="Group 23"/>
                  <p:cNvGrpSpPr/>
                  <p:nvPr/>
                </p:nvGrpSpPr>
                <p:grpSpPr>
                  <a:xfrm>
                    <a:off x="5436096" y="1700808"/>
                    <a:ext cx="1083140" cy="504056"/>
                    <a:chOff x="5436096" y="1700808"/>
                    <a:chExt cx="1083140" cy="504056"/>
                  </a:xfrm>
                </p:grpSpPr>
                <p:sp>
                  <p:nvSpPr>
                    <p:cNvPr id="62" name="Rectangle 34"/>
                    <p:cNvSpPr/>
                    <p:nvPr/>
                  </p:nvSpPr>
                  <p:spPr bwMode="auto">
                    <a:xfrm>
                      <a:off x="5652120" y="1700808"/>
                      <a:ext cx="864096" cy="504056"/>
                    </a:xfrm>
                    <a:prstGeom prst="rect">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050" b="0" i="0" u="none" strike="noStrike" cap="none" normalizeH="0" baseline="0" smtClean="0">
                        <a:ln>
                          <a:noFill/>
                        </a:ln>
                        <a:solidFill>
                          <a:schemeClr val="tx1"/>
                        </a:solidFill>
                        <a:effectLst/>
                        <a:latin typeface="Arial" charset="0"/>
                        <a:ea typeface="굴림" pitchFamily="50" charset="-127"/>
                      </a:endParaRPr>
                    </a:p>
                  </p:txBody>
                </p:sp>
                <p:sp>
                  <p:nvSpPr>
                    <p:cNvPr id="63" name="TextBox 62"/>
                    <p:cNvSpPr txBox="1"/>
                    <p:nvPr/>
                  </p:nvSpPr>
                  <p:spPr>
                    <a:xfrm>
                      <a:off x="5799156" y="1772816"/>
                      <a:ext cx="720080" cy="335135"/>
                    </a:xfrm>
                    <a:prstGeom prst="rect">
                      <a:avLst/>
                    </a:prstGeom>
                    <a:noFill/>
                  </p:spPr>
                  <p:txBody>
                    <a:bodyPr wrap="square" rtlCol="0">
                      <a:spAutoFit/>
                    </a:bodyPr>
                    <a:lstStyle/>
                    <a:p>
                      <a:r>
                        <a:rPr lang="en-US" sz="900" dirty="0" smtClean="0"/>
                        <a:t>Service A</a:t>
                      </a:r>
                      <a:endParaRPr lang="en-US" sz="900" dirty="0"/>
                    </a:p>
                  </p:txBody>
                </p:sp>
                <p:sp>
                  <p:nvSpPr>
                    <p:cNvPr id="64" name="Rectangle 36"/>
                    <p:cNvSpPr/>
                    <p:nvPr/>
                  </p:nvSpPr>
                  <p:spPr bwMode="auto">
                    <a:xfrm>
                      <a:off x="5436096" y="1772816"/>
                      <a:ext cx="360040" cy="144016"/>
                    </a:xfrm>
                    <a:prstGeom prst="rect">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050" b="0" i="0" u="none" strike="noStrike" cap="none" normalizeH="0" baseline="0" smtClean="0">
                        <a:ln>
                          <a:noFill/>
                        </a:ln>
                        <a:solidFill>
                          <a:schemeClr val="tx1"/>
                        </a:solidFill>
                        <a:effectLst/>
                        <a:latin typeface="Arial" charset="0"/>
                        <a:ea typeface="굴림" pitchFamily="50" charset="-127"/>
                      </a:endParaRPr>
                    </a:p>
                  </p:txBody>
                </p:sp>
                <p:sp>
                  <p:nvSpPr>
                    <p:cNvPr id="65" name="Rectangle 37"/>
                    <p:cNvSpPr/>
                    <p:nvPr/>
                  </p:nvSpPr>
                  <p:spPr bwMode="auto">
                    <a:xfrm>
                      <a:off x="5436096" y="1988840"/>
                      <a:ext cx="360040" cy="144016"/>
                    </a:xfrm>
                    <a:prstGeom prst="rect">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050" b="0" i="0" u="none" strike="noStrike" cap="none" normalizeH="0" baseline="0" smtClean="0">
                        <a:ln>
                          <a:noFill/>
                        </a:ln>
                        <a:solidFill>
                          <a:schemeClr val="tx1"/>
                        </a:solidFill>
                        <a:effectLst/>
                        <a:latin typeface="Arial" charset="0"/>
                        <a:ea typeface="굴림" pitchFamily="50" charset="-127"/>
                      </a:endParaRPr>
                    </a:p>
                  </p:txBody>
                </p:sp>
              </p:grpSp>
              <p:grpSp>
                <p:nvGrpSpPr>
                  <p:cNvPr id="54" name="Group 24"/>
                  <p:cNvGrpSpPr/>
                  <p:nvPr/>
                </p:nvGrpSpPr>
                <p:grpSpPr>
                  <a:xfrm>
                    <a:off x="6660232" y="1700808"/>
                    <a:ext cx="1080120" cy="504056"/>
                    <a:chOff x="5436096" y="1700808"/>
                    <a:chExt cx="1080120" cy="504056"/>
                  </a:xfrm>
                </p:grpSpPr>
                <p:sp>
                  <p:nvSpPr>
                    <p:cNvPr id="59" name="Rectangle 30"/>
                    <p:cNvSpPr/>
                    <p:nvPr/>
                  </p:nvSpPr>
                  <p:spPr bwMode="auto">
                    <a:xfrm>
                      <a:off x="5652120" y="1700808"/>
                      <a:ext cx="864096" cy="504056"/>
                    </a:xfrm>
                    <a:prstGeom prst="rect">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050" b="0" i="0" u="none" strike="noStrike" cap="none" normalizeH="0" baseline="0" smtClean="0">
                        <a:ln>
                          <a:noFill/>
                        </a:ln>
                        <a:solidFill>
                          <a:schemeClr val="tx1"/>
                        </a:solidFill>
                        <a:effectLst/>
                        <a:latin typeface="Arial" charset="0"/>
                        <a:ea typeface="굴림" pitchFamily="50" charset="-127"/>
                      </a:endParaRPr>
                    </a:p>
                  </p:txBody>
                </p:sp>
                <p:sp>
                  <p:nvSpPr>
                    <p:cNvPr id="60" name="Rectangle 32"/>
                    <p:cNvSpPr/>
                    <p:nvPr/>
                  </p:nvSpPr>
                  <p:spPr bwMode="auto">
                    <a:xfrm>
                      <a:off x="5436096" y="1772816"/>
                      <a:ext cx="360040" cy="144016"/>
                    </a:xfrm>
                    <a:prstGeom prst="rect">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050" b="0" i="0" u="none" strike="noStrike" cap="none" normalizeH="0" baseline="0" smtClean="0">
                        <a:ln>
                          <a:noFill/>
                        </a:ln>
                        <a:solidFill>
                          <a:schemeClr val="tx1"/>
                        </a:solidFill>
                        <a:effectLst/>
                        <a:latin typeface="Arial" charset="0"/>
                        <a:ea typeface="굴림" pitchFamily="50" charset="-127"/>
                      </a:endParaRPr>
                    </a:p>
                  </p:txBody>
                </p:sp>
                <p:sp>
                  <p:nvSpPr>
                    <p:cNvPr id="61" name="Rectangle 33"/>
                    <p:cNvSpPr/>
                    <p:nvPr/>
                  </p:nvSpPr>
                  <p:spPr bwMode="auto">
                    <a:xfrm>
                      <a:off x="5436096" y="1988840"/>
                      <a:ext cx="360040" cy="144016"/>
                    </a:xfrm>
                    <a:prstGeom prst="rect">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050" b="0" i="0" u="none" strike="noStrike" cap="none" normalizeH="0" baseline="0" smtClean="0">
                        <a:ln>
                          <a:noFill/>
                        </a:ln>
                        <a:solidFill>
                          <a:schemeClr val="tx1"/>
                        </a:solidFill>
                        <a:effectLst/>
                        <a:latin typeface="Arial" charset="0"/>
                        <a:ea typeface="굴림" pitchFamily="50" charset="-127"/>
                      </a:endParaRPr>
                    </a:p>
                  </p:txBody>
                </p:sp>
              </p:grpSp>
              <p:grpSp>
                <p:nvGrpSpPr>
                  <p:cNvPr id="55" name="Group 25"/>
                  <p:cNvGrpSpPr/>
                  <p:nvPr/>
                </p:nvGrpSpPr>
                <p:grpSpPr>
                  <a:xfrm>
                    <a:off x="7884368" y="1700808"/>
                    <a:ext cx="1080120" cy="504056"/>
                    <a:chOff x="5436096" y="1700808"/>
                    <a:chExt cx="1080120" cy="504056"/>
                  </a:xfrm>
                </p:grpSpPr>
                <p:sp>
                  <p:nvSpPr>
                    <p:cNvPr id="56" name="Rectangle 26"/>
                    <p:cNvSpPr/>
                    <p:nvPr/>
                  </p:nvSpPr>
                  <p:spPr bwMode="auto">
                    <a:xfrm>
                      <a:off x="5652120" y="1700808"/>
                      <a:ext cx="864096" cy="504056"/>
                    </a:xfrm>
                    <a:prstGeom prst="rect">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050" b="0" i="0" u="none" strike="noStrike" cap="none" normalizeH="0" baseline="0" smtClean="0">
                        <a:ln>
                          <a:noFill/>
                        </a:ln>
                        <a:solidFill>
                          <a:schemeClr val="tx1"/>
                        </a:solidFill>
                        <a:effectLst/>
                        <a:latin typeface="Arial" charset="0"/>
                        <a:ea typeface="굴림" pitchFamily="50" charset="-127"/>
                      </a:endParaRPr>
                    </a:p>
                  </p:txBody>
                </p:sp>
                <p:sp>
                  <p:nvSpPr>
                    <p:cNvPr id="57" name="Rectangle 28"/>
                    <p:cNvSpPr/>
                    <p:nvPr/>
                  </p:nvSpPr>
                  <p:spPr bwMode="auto">
                    <a:xfrm>
                      <a:off x="5436096" y="1772816"/>
                      <a:ext cx="360040" cy="144016"/>
                    </a:xfrm>
                    <a:prstGeom prst="rect">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050" b="0" i="0" u="none" strike="noStrike" cap="none" normalizeH="0" baseline="0" smtClean="0">
                        <a:ln>
                          <a:noFill/>
                        </a:ln>
                        <a:solidFill>
                          <a:schemeClr val="tx1"/>
                        </a:solidFill>
                        <a:effectLst/>
                        <a:latin typeface="Arial" charset="0"/>
                        <a:ea typeface="굴림" pitchFamily="50" charset="-127"/>
                      </a:endParaRPr>
                    </a:p>
                  </p:txBody>
                </p:sp>
                <p:sp>
                  <p:nvSpPr>
                    <p:cNvPr id="58" name="Rectangle 29"/>
                    <p:cNvSpPr/>
                    <p:nvPr/>
                  </p:nvSpPr>
                  <p:spPr bwMode="auto">
                    <a:xfrm>
                      <a:off x="5436096" y="1988840"/>
                      <a:ext cx="360040" cy="144016"/>
                    </a:xfrm>
                    <a:prstGeom prst="rect">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050" b="0" i="0" u="none" strike="noStrike" cap="none" normalizeH="0" baseline="0" smtClean="0">
                        <a:ln>
                          <a:noFill/>
                        </a:ln>
                        <a:solidFill>
                          <a:schemeClr val="tx1"/>
                        </a:solidFill>
                        <a:effectLst/>
                        <a:latin typeface="Arial" charset="0"/>
                        <a:ea typeface="굴림" pitchFamily="50" charset="-127"/>
                      </a:endParaRPr>
                    </a:p>
                  </p:txBody>
                </p:sp>
              </p:grpSp>
            </p:grpSp>
            <p:sp>
              <p:nvSpPr>
                <p:cNvPr id="51" name="TextBox 50"/>
                <p:cNvSpPr txBox="1"/>
                <p:nvPr/>
              </p:nvSpPr>
              <p:spPr>
                <a:xfrm>
                  <a:off x="7380313" y="2132857"/>
                  <a:ext cx="646603" cy="430888"/>
                </a:xfrm>
                <a:prstGeom prst="rect">
                  <a:avLst/>
                </a:prstGeom>
                <a:noFill/>
              </p:spPr>
              <p:txBody>
                <a:bodyPr wrap="square" rtlCol="0">
                  <a:spAutoFit/>
                </a:bodyPr>
                <a:lstStyle/>
                <a:p>
                  <a:r>
                    <a:rPr lang="en-US" sz="900" dirty="0" smtClean="0"/>
                    <a:t>Service B</a:t>
                  </a:r>
                  <a:endParaRPr lang="en-US" sz="900" dirty="0"/>
                </a:p>
              </p:txBody>
            </p:sp>
            <p:sp>
              <p:nvSpPr>
                <p:cNvPr id="52" name="TextBox 51"/>
                <p:cNvSpPr txBox="1"/>
                <p:nvPr/>
              </p:nvSpPr>
              <p:spPr>
                <a:xfrm>
                  <a:off x="8460432" y="2149406"/>
                  <a:ext cx="646603" cy="430888"/>
                </a:xfrm>
                <a:prstGeom prst="rect">
                  <a:avLst/>
                </a:prstGeom>
                <a:noFill/>
              </p:spPr>
              <p:txBody>
                <a:bodyPr wrap="square" rtlCol="0">
                  <a:spAutoFit/>
                </a:bodyPr>
                <a:lstStyle/>
                <a:p>
                  <a:r>
                    <a:rPr lang="en-US" sz="900" dirty="0" smtClean="0"/>
                    <a:t>Service B</a:t>
                  </a:r>
                  <a:endParaRPr lang="en-US" sz="900" dirty="0"/>
                </a:p>
              </p:txBody>
            </p:sp>
          </p:grpSp>
          <p:sp>
            <p:nvSpPr>
              <p:cNvPr id="10" name="오른쪽 화살표 9"/>
              <p:cNvSpPr/>
              <p:nvPr/>
            </p:nvSpPr>
            <p:spPr bwMode="auto">
              <a:xfrm>
                <a:off x="5796136" y="3607366"/>
                <a:ext cx="3232517" cy="757738"/>
              </a:xfrm>
              <a:prstGeom prst="rightArrow">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ko-KR" altLang="en-US" sz="1400" b="0" i="0" u="none" strike="noStrike" cap="none" normalizeH="0" baseline="0" smtClean="0">
                  <a:ln>
                    <a:noFill/>
                  </a:ln>
                  <a:solidFill>
                    <a:schemeClr val="tx1"/>
                  </a:solidFill>
                  <a:effectLst/>
                  <a:latin typeface="Arial" charset="0"/>
                  <a:ea typeface="굴림" pitchFamily="50" charset="-127"/>
                </a:endParaRPr>
              </a:p>
            </p:txBody>
          </p:sp>
          <p:sp>
            <p:nvSpPr>
              <p:cNvPr id="29" name="타원 28"/>
              <p:cNvSpPr/>
              <p:nvPr/>
            </p:nvSpPr>
            <p:spPr bwMode="auto">
              <a:xfrm>
                <a:off x="5952301" y="3861048"/>
                <a:ext cx="406031" cy="216024"/>
              </a:xfrm>
              <a:prstGeom prst="ellipse">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ko-KR" altLang="en-US" sz="1400" b="0" i="0" u="none" strike="noStrike" cap="none" normalizeH="0" baseline="0" smtClean="0">
                  <a:ln>
                    <a:noFill/>
                  </a:ln>
                  <a:solidFill>
                    <a:schemeClr val="tx1"/>
                  </a:solidFill>
                  <a:effectLst/>
                  <a:latin typeface="Arial" charset="0"/>
                  <a:ea typeface="굴림" pitchFamily="50" charset="-127"/>
                </a:endParaRPr>
              </a:p>
            </p:txBody>
          </p:sp>
          <p:sp>
            <p:nvSpPr>
              <p:cNvPr id="405504" name="TextBox 405503"/>
              <p:cNvSpPr txBox="1"/>
              <p:nvPr/>
            </p:nvSpPr>
            <p:spPr>
              <a:xfrm>
                <a:off x="5940152" y="3861048"/>
                <a:ext cx="374797" cy="200055"/>
              </a:xfrm>
              <a:prstGeom prst="rect">
                <a:avLst/>
              </a:prstGeom>
              <a:noFill/>
            </p:spPr>
            <p:txBody>
              <a:bodyPr wrap="square" rtlCol="0">
                <a:spAutoFit/>
              </a:bodyPr>
              <a:lstStyle/>
              <a:p>
                <a:r>
                  <a:rPr lang="en-US" altLang="ko-KR" sz="700" dirty="0" smtClean="0"/>
                  <a:t>T+2</a:t>
                </a:r>
                <a:endParaRPr lang="ko-KR" altLang="en-US" sz="700" dirty="0"/>
              </a:p>
            </p:txBody>
          </p:sp>
          <p:sp>
            <p:nvSpPr>
              <p:cNvPr id="69" name="타원 68"/>
              <p:cNvSpPr/>
              <p:nvPr/>
            </p:nvSpPr>
            <p:spPr bwMode="auto">
              <a:xfrm>
                <a:off x="6516216" y="3861048"/>
                <a:ext cx="406031" cy="216024"/>
              </a:xfrm>
              <a:prstGeom prst="ellipse">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ko-KR" altLang="en-US" sz="1400" b="0" i="0" u="none" strike="noStrike" cap="none" normalizeH="0" baseline="0" smtClean="0">
                  <a:ln>
                    <a:noFill/>
                  </a:ln>
                  <a:solidFill>
                    <a:schemeClr val="tx1"/>
                  </a:solidFill>
                  <a:effectLst/>
                  <a:latin typeface="Arial" charset="0"/>
                  <a:ea typeface="굴림" pitchFamily="50" charset="-127"/>
                </a:endParaRPr>
              </a:p>
            </p:txBody>
          </p:sp>
          <p:sp>
            <p:nvSpPr>
              <p:cNvPr id="70" name="TextBox 69"/>
              <p:cNvSpPr txBox="1"/>
              <p:nvPr/>
            </p:nvSpPr>
            <p:spPr>
              <a:xfrm>
                <a:off x="6547450" y="3861048"/>
                <a:ext cx="374797" cy="200055"/>
              </a:xfrm>
              <a:prstGeom prst="rect">
                <a:avLst/>
              </a:prstGeom>
              <a:noFill/>
            </p:spPr>
            <p:txBody>
              <a:bodyPr wrap="square" rtlCol="0">
                <a:spAutoFit/>
              </a:bodyPr>
              <a:lstStyle/>
              <a:p>
                <a:r>
                  <a:rPr lang="en-US" altLang="ko-KR" sz="700" dirty="0" smtClean="0"/>
                  <a:t>T+1</a:t>
                </a:r>
                <a:endParaRPr lang="ko-KR" altLang="en-US" sz="700" dirty="0"/>
              </a:p>
            </p:txBody>
          </p:sp>
          <p:sp>
            <p:nvSpPr>
              <p:cNvPr id="71" name="타원 70"/>
              <p:cNvSpPr/>
              <p:nvPr/>
            </p:nvSpPr>
            <p:spPr bwMode="auto">
              <a:xfrm>
                <a:off x="7046289" y="3861048"/>
                <a:ext cx="406031" cy="216024"/>
              </a:xfrm>
              <a:prstGeom prst="ellipse">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ko-KR" altLang="en-US" sz="1400" b="0" i="0" u="none" strike="noStrike" cap="none" normalizeH="0" baseline="0" smtClean="0">
                  <a:ln>
                    <a:noFill/>
                  </a:ln>
                  <a:solidFill>
                    <a:schemeClr val="tx1"/>
                  </a:solidFill>
                  <a:effectLst/>
                  <a:latin typeface="Arial" charset="0"/>
                  <a:ea typeface="굴림" pitchFamily="50" charset="-127"/>
                </a:endParaRPr>
              </a:p>
            </p:txBody>
          </p:sp>
          <p:sp>
            <p:nvSpPr>
              <p:cNvPr id="72" name="TextBox 71"/>
              <p:cNvSpPr txBox="1"/>
              <p:nvPr/>
            </p:nvSpPr>
            <p:spPr>
              <a:xfrm>
                <a:off x="7077523" y="3861048"/>
                <a:ext cx="374797" cy="200055"/>
              </a:xfrm>
              <a:prstGeom prst="rect">
                <a:avLst/>
              </a:prstGeom>
              <a:noFill/>
            </p:spPr>
            <p:txBody>
              <a:bodyPr wrap="square" rtlCol="0">
                <a:spAutoFit/>
              </a:bodyPr>
              <a:lstStyle/>
              <a:p>
                <a:pPr algn="ctr"/>
                <a:r>
                  <a:rPr lang="en-US" altLang="ko-KR" sz="700" dirty="0" smtClean="0"/>
                  <a:t>T</a:t>
                </a:r>
                <a:endParaRPr lang="ko-KR" altLang="en-US" sz="700" dirty="0"/>
              </a:p>
            </p:txBody>
          </p:sp>
          <p:sp>
            <p:nvSpPr>
              <p:cNvPr id="73" name="타원 72"/>
              <p:cNvSpPr/>
              <p:nvPr/>
            </p:nvSpPr>
            <p:spPr bwMode="auto">
              <a:xfrm>
                <a:off x="7596336" y="3861048"/>
                <a:ext cx="406031" cy="216024"/>
              </a:xfrm>
              <a:prstGeom prst="ellipse">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ko-KR" altLang="en-US" sz="1400" b="0" i="0" u="none" strike="noStrike" cap="none" normalizeH="0" baseline="0" smtClean="0">
                  <a:ln>
                    <a:noFill/>
                  </a:ln>
                  <a:solidFill>
                    <a:schemeClr val="tx1"/>
                  </a:solidFill>
                  <a:effectLst/>
                  <a:latin typeface="Arial" charset="0"/>
                  <a:ea typeface="굴림" pitchFamily="50" charset="-127"/>
                </a:endParaRPr>
              </a:p>
            </p:txBody>
          </p:sp>
          <p:sp>
            <p:nvSpPr>
              <p:cNvPr id="74" name="TextBox 73"/>
              <p:cNvSpPr txBox="1"/>
              <p:nvPr/>
            </p:nvSpPr>
            <p:spPr>
              <a:xfrm>
                <a:off x="7627570" y="3861048"/>
                <a:ext cx="374797" cy="200055"/>
              </a:xfrm>
              <a:prstGeom prst="rect">
                <a:avLst/>
              </a:prstGeom>
              <a:noFill/>
            </p:spPr>
            <p:txBody>
              <a:bodyPr wrap="square" rtlCol="0">
                <a:spAutoFit/>
              </a:bodyPr>
              <a:lstStyle/>
              <a:p>
                <a:r>
                  <a:rPr lang="en-US" altLang="ko-KR" sz="700" dirty="0" smtClean="0"/>
                  <a:t>T-1</a:t>
                </a:r>
                <a:endParaRPr lang="ko-KR" altLang="en-US" sz="700" dirty="0"/>
              </a:p>
            </p:txBody>
          </p:sp>
          <p:sp>
            <p:nvSpPr>
              <p:cNvPr id="75" name="타원 74"/>
              <p:cNvSpPr/>
              <p:nvPr/>
            </p:nvSpPr>
            <p:spPr bwMode="auto">
              <a:xfrm>
                <a:off x="8126409" y="3861048"/>
                <a:ext cx="406031" cy="216024"/>
              </a:xfrm>
              <a:prstGeom prst="ellipse">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ko-KR" altLang="en-US" sz="1400" b="0" i="0" u="none" strike="noStrike" cap="none" normalizeH="0" baseline="0" smtClean="0">
                  <a:ln>
                    <a:noFill/>
                  </a:ln>
                  <a:solidFill>
                    <a:schemeClr val="tx1"/>
                  </a:solidFill>
                  <a:effectLst/>
                  <a:latin typeface="Arial" charset="0"/>
                  <a:ea typeface="굴림" pitchFamily="50" charset="-127"/>
                </a:endParaRPr>
              </a:p>
            </p:txBody>
          </p:sp>
          <p:sp>
            <p:nvSpPr>
              <p:cNvPr id="76" name="TextBox 75"/>
              <p:cNvSpPr txBox="1"/>
              <p:nvPr/>
            </p:nvSpPr>
            <p:spPr>
              <a:xfrm>
                <a:off x="8157643" y="3861048"/>
                <a:ext cx="374797" cy="200055"/>
              </a:xfrm>
              <a:prstGeom prst="rect">
                <a:avLst/>
              </a:prstGeom>
              <a:noFill/>
            </p:spPr>
            <p:txBody>
              <a:bodyPr wrap="square" rtlCol="0">
                <a:spAutoFit/>
              </a:bodyPr>
              <a:lstStyle/>
              <a:p>
                <a:r>
                  <a:rPr lang="en-US" altLang="ko-KR" sz="700" dirty="0" smtClean="0"/>
                  <a:t>T-2</a:t>
                </a:r>
                <a:endParaRPr lang="ko-KR" altLang="en-US" sz="700" dirty="0"/>
              </a:p>
            </p:txBody>
          </p:sp>
          <p:cxnSp>
            <p:nvCxnSpPr>
              <p:cNvPr id="405508" name="구부러진 연결선 405507"/>
              <p:cNvCxnSpPr>
                <a:stCxn id="8" idx="1"/>
              </p:cNvCxnSpPr>
              <p:nvPr/>
            </p:nvCxnSpPr>
            <p:spPr bwMode="auto">
              <a:xfrm rot="10800000" flipV="1">
                <a:off x="6108468" y="3108842"/>
                <a:ext cx="382115" cy="752206"/>
              </a:xfrm>
              <a:prstGeom prst="curvedConnector2">
                <a:avLst/>
              </a:prstGeom>
              <a:solidFill>
                <a:schemeClr val="accent1"/>
              </a:solidFill>
              <a:ln w="12700" cap="flat" cmpd="sng" algn="ctr">
                <a:solidFill>
                  <a:schemeClr val="tx1"/>
                </a:solidFill>
                <a:prstDash val="solid"/>
                <a:round/>
                <a:headEnd type="none" w="sm" len="sm"/>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5510" name="구부러진 연결선 405509"/>
              <p:cNvCxnSpPr>
                <a:endCxn id="31" idx="3"/>
              </p:cNvCxnSpPr>
              <p:nvPr/>
            </p:nvCxnSpPr>
            <p:spPr bwMode="auto">
              <a:xfrm flipV="1">
                <a:off x="6264696" y="3145809"/>
                <a:ext cx="1266083" cy="715239"/>
              </a:xfrm>
              <a:prstGeom prst="curvedConnector2">
                <a:avLst/>
              </a:prstGeom>
              <a:solidFill>
                <a:schemeClr val="accent1"/>
              </a:solidFill>
              <a:ln w="12700" cap="flat" cmpd="sng" algn="ctr">
                <a:solidFill>
                  <a:schemeClr val="tx1"/>
                </a:solidFill>
                <a:prstDash val="solid"/>
                <a:round/>
                <a:headEnd type="none" w="sm" len="sm"/>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5512" name="구부러진 연결선 405511"/>
              <p:cNvCxnSpPr>
                <a:stCxn id="62" idx="0"/>
                <a:endCxn id="69" idx="4"/>
              </p:cNvCxnSpPr>
              <p:nvPr/>
            </p:nvCxnSpPr>
            <p:spPr bwMode="auto">
              <a:xfrm rot="5400000" flipH="1" flipV="1">
                <a:off x="6240659" y="4194746"/>
                <a:ext cx="596246" cy="360899"/>
              </a:xfrm>
              <a:prstGeom prst="curvedConnector3">
                <a:avLst/>
              </a:prstGeom>
              <a:solidFill>
                <a:schemeClr val="accent1"/>
              </a:solidFill>
              <a:ln w="12700" cap="flat" cmpd="sng" algn="ctr">
                <a:solidFill>
                  <a:schemeClr val="tx1"/>
                </a:solidFill>
                <a:prstDash val="solid"/>
                <a:round/>
                <a:headEnd type="none" w="sm" len="sm"/>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5514" name="구부러진 연결선 405513"/>
              <p:cNvCxnSpPr>
                <a:stCxn id="71" idx="4"/>
                <a:endCxn id="59" idx="0"/>
              </p:cNvCxnSpPr>
              <p:nvPr/>
            </p:nvCxnSpPr>
            <p:spPr bwMode="auto">
              <a:xfrm rot="16200000" flipH="1">
                <a:off x="7036659" y="4289717"/>
                <a:ext cx="596246" cy="170955"/>
              </a:xfrm>
              <a:prstGeom prst="curvedConnector3">
                <a:avLst/>
              </a:prstGeom>
              <a:solidFill>
                <a:schemeClr val="accent1"/>
              </a:solidFill>
              <a:ln w="12700" cap="flat" cmpd="sng" algn="ctr">
                <a:solidFill>
                  <a:schemeClr val="tx1"/>
                </a:solidFill>
                <a:prstDash val="solid"/>
                <a:round/>
                <a:headEnd type="none" w="sm" len="sm"/>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5516" name="구부러진 연결선 405515"/>
              <p:cNvCxnSpPr>
                <a:stCxn id="74" idx="2"/>
              </p:cNvCxnSpPr>
              <p:nvPr/>
            </p:nvCxnSpPr>
            <p:spPr bwMode="auto">
              <a:xfrm rot="16200000" flipH="1">
                <a:off x="7717537" y="4158534"/>
                <a:ext cx="612215" cy="417351"/>
              </a:xfrm>
              <a:prstGeom prst="curvedConnector3">
                <a:avLst/>
              </a:prstGeom>
              <a:solidFill>
                <a:schemeClr val="accent1"/>
              </a:solidFill>
              <a:ln w="12700" cap="flat" cmpd="sng" algn="ctr">
                <a:solidFill>
                  <a:schemeClr val="tx1"/>
                </a:solidFill>
                <a:prstDash val="solid"/>
                <a:round/>
                <a:headEnd type="none" w="sm" len="sm"/>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5518" name="구부러진 연결선 405517"/>
              <p:cNvCxnSpPr>
                <a:stCxn id="56" idx="0"/>
              </p:cNvCxnSpPr>
              <p:nvPr/>
            </p:nvCxnSpPr>
            <p:spPr bwMode="auto">
              <a:xfrm rot="16200000" flipV="1">
                <a:off x="8115491" y="4306622"/>
                <a:ext cx="596246" cy="137145"/>
              </a:xfrm>
              <a:prstGeom prst="curvedConnector3">
                <a:avLst/>
              </a:prstGeom>
              <a:solidFill>
                <a:schemeClr val="accent1"/>
              </a:solidFill>
              <a:ln w="12700" cap="flat" cmpd="sng" algn="ctr">
                <a:solidFill>
                  <a:schemeClr val="tx1"/>
                </a:solidFill>
                <a:prstDash val="solid"/>
                <a:round/>
                <a:headEnd type="none" w="sm" len="sm"/>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5520" name="구부러진 연결선 405519"/>
              <p:cNvCxnSpPr>
                <a:stCxn id="76" idx="0"/>
                <a:endCxn id="35" idx="3"/>
              </p:cNvCxnSpPr>
              <p:nvPr/>
            </p:nvCxnSpPr>
            <p:spPr bwMode="auto">
              <a:xfrm rot="5400000" flipH="1" flipV="1">
                <a:off x="8123955" y="3366897"/>
                <a:ext cx="715239" cy="273065"/>
              </a:xfrm>
              <a:prstGeom prst="curvedConnector3">
                <a:avLst/>
              </a:prstGeom>
              <a:solidFill>
                <a:schemeClr val="accent1"/>
              </a:solidFill>
              <a:ln w="12700" cap="flat" cmpd="sng" algn="ctr">
                <a:solidFill>
                  <a:schemeClr val="tx1"/>
                </a:solidFill>
                <a:prstDash val="solid"/>
                <a:round/>
                <a:headEnd type="none" w="sm" len="sm"/>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5522" name="구부러진 연결선 405521"/>
              <p:cNvCxnSpPr>
                <a:endCxn id="74" idx="0"/>
              </p:cNvCxnSpPr>
              <p:nvPr/>
            </p:nvCxnSpPr>
            <p:spPr bwMode="auto">
              <a:xfrm rot="5400000">
                <a:off x="7577746" y="3518804"/>
                <a:ext cx="579468" cy="105021"/>
              </a:xfrm>
              <a:prstGeom prst="curvedConnector3">
                <a:avLst/>
              </a:prstGeom>
              <a:solidFill>
                <a:schemeClr val="accent1"/>
              </a:solidFill>
              <a:ln w="12700" cap="flat" cmpd="sng" algn="ctr">
                <a:solidFill>
                  <a:schemeClr val="tx1"/>
                </a:solidFill>
                <a:prstDash val="solid"/>
                <a:round/>
                <a:headEnd type="none" w="sm" len="sm"/>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95" name="TextBox 94"/>
            <p:cNvSpPr txBox="1"/>
            <p:nvPr/>
          </p:nvSpPr>
          <p:spPr>
            <a:xfrm>
              <a:off x="6207215" y="5487615"/>
              <a:ext cx="2663976" cy="461665"/>
            </a:xfrm>
            <a:prstGeom prst="rect">
              <a:avLst/>
            </a:prstGeom>
            <a:noFill/>
          </p:spPr>
          <p:txBody>
            <a:bodyPr wrap="square" rtlCol="0">
              <a:spAutoFit/>
            </a:bodyPr>
            <a:lstStyle/>
            <a:p>
              <a:r>
                <a:rPr lang="en-US" altLang="ko-KR" sz="1200" b="1" dirty="0" smtClean="0"/>
                <a:t>Twitter as a universal messaging bus for Web apps</a:t>
              </a:r>
              <a:endParaRPr lang="ko-KR" altLang="en-US" sz="1200" b="1" dirty="0"/>
            </a:p>
          </p:txBody>
        </p:sp>
      </p:grpSp>
    </p:spTree>
    <p:extLst>
      <p:ext uri="{BB962C8B-B14F-4D97-AF65-F5344CB8AC3E}">
        <p14:creationId xmlns:p14="http://schemas.microsoft.com/office/powerpoint/2010/main" val="180180281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4294967295"/>
          </p:nvPr>
        </p:nvSpPr>
        <p:spPr>
          <a:xfrm>
            <a:off x="7000875" y="6240463"/>
            <a:ext cx="1905000" cy="457200"/>
          </a:xfrm>
          <a:prstGeom prst="rect">
            <a:avLst/>
          </a:prstGeom>
        </p:spPr>
        <p:txBody>
          <a:bodyPr/>
          <a:lstStyle/>
          <a:p>
            <a:fld id="{F3EB9B9E-58A9-4BFE-BEC5-70C3A71DB01C}" type="slidenum">
              <a:rPr lang="en-US" altLang="ko-KR"/>
              <a:pPr/>
              <a:t>54</a:t>
            </a:fld>
            <a:endParaRPr lang="en-US" altLang="ko-KR" sz="1000"/>
          </a:p>
        </p:txBody>
      </p:sp>
      <p:sp>
        <p:nvSpPr>
          <p:cNvPr id="405506" name="Rectangle 2"/>
          <p:cNvSpPr>
            <a:spLocks noGrp="1" noChangeArrowheads="1"/>
          </p:cNvSpPr>
          <p:nvPr>
            <p:ph type="body" idx="1"/>
          </p:nvPr>
        </p:nvSpPr>
        <p:spPr>
          <a:xfrm>
            <a:off x="72008" y="1196974"/>
            <a:ext cx="8892480" cy="5400377"/>
          </a:xfrm>
        </p:spPr>
        <p:txBody>
          <a:bodyPr/>
          <a:lstStyle/>
          <a:p>
            <a:pPr marL="457200" indent="-457200"/>
            <a:r>
              <a:rPr lang="en-US" altLang="ko-KR" sz="2000" dirty="0" smtClean="0">
                <a:latin typeface="Arial" pitchFamily="34" charset="0"/>
              </a:rPr>
              <a:t>If it were possible for </a:t>
            </a:r>
            <a:r>
              <a:rPr lang="en-US" altLang="ko-KR" sz="2000" dirty="0" smtClean="0">
                <a:solidFill>
                  <a:srgbClr val="0000FF"/>
                </a:solidFill>
                <a:latin typeface="Arial" pitchFamily="34" charset="0"/>
              </a:rPr>
              <a:t>S/W to recognize</a:t>
            </a:r>
            <a:r>
              <a:rPr lang="en-US" altLang="ko-KR" sz="2000" dirty="0" smtClean="0">
                <a:latin typeface="Arial" pitchFamily="34" charset="0"/>
              </a:rPr>
              <a:t> certain tweets as being related to music, or film, or whatever, this would be interesting to the vast number of </a:t>
            </a:r>
            <a:r>
              <a:rPr lang="en-US" altLang="ko-KR" sz="2000" dirty="0" smtClean="0">
                <a:solidFill>
                  <a:srgbClr val="0000FF"/>
                </a:solidFill>
                <a:latin typeface="Arial" pitchFamily="34" charset="0"/>
              </a:rPr>
              <a:t>applications</a:t>
            </a:r>
          </a:p>
          <a:p>
            <a:pPr marL="857250" lvl="1" indent="-457200"/>
            <a:r>
              <a:rPr lang="en-US" altLang="ko-KR" sz="1800" dirty="0" smtClean="0">
                <a:latin typeface="Arial" pitchFamily="34" charset="0"/>
              </a:rPr>
              <a:t>Tweet about a book: good for Amazon tweet-outs, </a:t>
            </a:r>
          </a:p>
          <a:p>
            <a:pPr marL="1257300" lvl="2" indent="-457200"/>
            <a:r>
              <a:rPr lang="en-US" altLang="ko-KR" sz="1600" dirty="0" smtClean="0">
                <a:latin typeface="Arial" pitchFamily="34" charset="0"/>
              </a:rPr>
              <a:t>Book news, reviews, offers …</a:t>
            </a:r>
          </a:p>
          <a:p>
            <a:pPr marL="857250" lvl="1" indent="-457200"/>
            <a:r>
              <a:rPr lang="en-US" altLang="ko-KR" sz="1800" dirty="0" smtClean="0">
                <a:latin typeface="Arial" pitchFamily="34" charset="0"/>
              </a:rPr>
              <a:t>About product: good for all kinds of services</a:t>
            </a:r>
          </a:p>
          <a:p>
            <a:pPr marL="857250" lvl="1" indent="-457200"/>
            <a:r>
              <a:rPr lang="en-US" altLang="ko-KR" sz="1800" dirty="0" smtClean="0">
                <a:latin typeface="Arial" pitchFamily="34" charset="0"/>
              </a:rPr>
              <a:t>About stock: But!, Sell!</a:t>
            </a:r>
          </a:p>
          <a:p>
            <a:pPr marL="857250" lvl="1" indent="-457200"/>
            <a:r>
              <a:rPr lang="en-US" altLang="ko-KR" sz="1800" dirty="0" smtClean="0">
                <a:latin typeface="Arial" pitchFamily="34" charset="0"/>
              </a:rPr>
              <a:t>….</a:t>
            </a:r>
          </a:p>
          <a:p>
            <a:pPr marL="457200" indent="-457200"/>
            <a:r>
              <a:rPr lang="en-US" altLang="ko-KR" sz="2000" dirty="0" smtClean="0">
                <a:latin typeface="Arial" pitchFamily="34" charset="0"/>
              </a:rPr>
              <a:t>140 character limit: starts with&lt;text&gt;, ends with &lt;/text&gt; </a:t>
            </a:r>
            <a:endParaRPr lang="en-US" altLang="ko-KR" sz="1800" dirty="0" smtClean="0">
              <a:latin typeface="Arial" pitchFamily="34" charset="0"/>
            </a:endParaRPr>
          </a:p>
          <a:p>
            <a:pPr marL="857250" lvl="1" indent="-457200"/>
            <a:r>
              <a:rPr lang="en-US" altLang="ko-KR" sz="1800" dirty="0" smtClean="0">
                <a:latin typeface="Arial" pitchFamily="34" charset="0"/>
              </a:rPr>
              <a:t>The rest is the entire data structure of status update: much bigger</a:t>
            </a:r>
          </a:p>
          <a:p>
            <a:pPr marL="857250" lvl="1" indent="-457200"/>
            <a:r>
              <a:rPr lang="en-US" altLang="ko-KR" sz="1800" dirty="0" smtClean="0">
                <a:latin typeface="Arial" pitchFamily="34" charset="0"/>
              </a:rPr>
              <a:t>More fields can be added: </a:t>
            </a:r>
            <a:r>
              <a:rPr lang="en-US" altLang="ko-KR" sz="1800" b="1" dirty="0" smtClean="0">
                <a:solidFill>
                  <a:srgbClr val="0000FF"/>
                </a:solidFill>
                <a:latin typeface="Arial" pitchFamily="34" charset="0"/>
              </a:rPr>
              <a:t>annotations can be added</a:t>
            </a:r>
            <a:r>
              <a:rPr lang="en-US" altLang="ko-KR" sz="1800" dirty="0" smtClean="0">
                <a:latin typeface="Arial" pitchFamily="34" charset="0"/>
              </a:rPr>
              <a:t> in to the data structure easily =&gt; annotation-aware applications</a:t>
            </a:r>
          </a:p>
          <a:p>
            <a:pPr marL="1257300" lvl="2" indent="-457200"/>
            <a:r>
              <a:rPr lang="en-US" altLang="ko-KR" sz="1600" dirty="0" smtClean="0">
                <a:latin typeface="Arial" pitchFamily="34" charset="0"/>
              </a:rPr>
              <a:t>Type: webpage, review, song, movie, </a:t>
            </a:r>
            <a:r>
              <a:rPr lang="en-US" altLang="ko-KR" sz="1600" dirty="0" err="1" smtClean="0">
                <a:latin typeface="Arial" pitchFamily="34" charset="0"/>
              </a:rPr>
              <a:t>tvshow</a:t>
            </a:r>
            <a:r>
              <a:rPr lang="en-US" altLang="ko-KR" sz="1600" dirty="0" smtClean="0">
                <a:latin typeface="Arial" pitchFamily="34" charset="0"/>
              </a:rPr>
              <a:t>…</a:t>
            </a:r>
          </a:p>
          <a:p>
            <a:pPr marL="1257300" lvl="2" indent="-457200"/>
            <a:r>
              <a:rPr lang="en-US" altLang="ko-KR" sz="1600" dirty="0" smtClean="0">
                <a:latin typeface="Arial" pitchFamily="34" charset="0"/>
              </a:rPr>
              <a:t>Attribute: Title, URL, ID, Provider, </a:t>
            </a:r>
            <a:r>
              <a:rPr lang="en-US" altLang="ko-KR" sz="1600" dirty="0" err="1" smtClean="0">
                <a:latin typeface="Arial" pitchFamily="34" charset="0"/>
              </a:rPr>
              <a:t>Place_Type</a:t>
            </a:r>
            <a:r>
              <a:rPr lang="en-US" altLang="ko-KR" sz="800" dirty="0" smtClean="0">
                <a:latin typeface="Arial" pitchFamily="34" charset="0"/>
              </a:rPr>
              <a:t>, </a:t>
            </a:r>
            <a:r>
              <a:rPr lang="en-US" altLang="ko-KR" sz="1600" dirty="0" smtClean="0">
                <a:latin typeface="Arial" pitchFamily="34" charset="0"/>
              </a:rPr>
              <a:t>Street-address ….</a:t>
            </a:r>
          </a:p>
          <a:p>
            <a:pPr marL="457200" indent="-457200"/>
            <a:r>
              <a:rPr lang="en-US" altLang="ko-KR" sz="1800" dirty="0" err="1" smtClean="0">
                <a:latin typeface="Arial" pitchFamily="34" charset="0"/>
              </a:rPr>
              <a:t>Twannotations</a:t>
            </a:r>
            <a:r>
              <a:rPr lang="en-US" altLang="ko-KR" sz="1800" dirty="0" smtClean="0">
                <a:latin typeface="Arial" pitchFamily="34" charset="0"/>
              </a:rPr>
              <a:t> will take Twitter innovation to a whole new level</a:t>
            </a:r>
          </a:p>
          <a:p>
            <a:pPr marL="857250" lvl="1" indent="-457200"/>
            <a:r>
              <a:rPr lang="en-US" altLang="ko-KR" sz="1800" b="1" dirty="0" smtClean="0">
                <a:solidFill>
                  <a:srgbClr val="FF0000"/>
                </a:solidFill>
                <a:latin typeface="Arial" pitchFamily="34" charset="0"/>
              </a:rPr>
              <a:t>Twitter : potentially default platform for connecting the </a:t>
            </a:r>
            <a:r>
              <a:rPr lang="en-US" altLang="ko-KR" sz="1800" b="1" dirty="0" err="1" smtClean="0">
                <a:solidFill>
                  <a:srgbClr val="FF0000"/>
                </a:solidFill>
                <a:latin typeface="Arial" pitchFamily="34" charset="0"/>
              </a:rPr>
              <a:t>IoT</a:t>
            </a:r>
            <a:r>
              <a:rPr lang="en-US" altLang="ko-KR" sz="1800" b="1" dirty="0" smtClean="0">
                <a:solidFill>
                  <a:srgbClr val="FF0000"/>
                </a:solidFill>
                <a:latin typeface="Arial" pitchFamily="34" charset="0"/>
              </a:rPr>
              <a:t> in real time</a:t>
            </a:r>
          </a:p>
        </p:txBody>
      </p:sp>
      <p:sp>
        <p:nvSpPr>
          <p:cNvPr id="405507" name="Rectangle 3"/>
          <p:cNvSpPr>
            <a:spLocks noGrp="1" noChangeArrowheads="1"/>
          </p:cNvSpPr>
          <p:nvPr>
            <p:ph type="title"/>
          </p:nvPr>
        </p:nvSpPr>
        <p:spPr>
          <a:xfrm>
            <a:off x="107504" y="333375"/>
            <a:ext cx="8911233" cy="647700"/>
          </a:xfrm>
          <a:noFill/>
          <a:ln/>
        </p:spPr>
        <p:txBody>
          <a:bodyPr/>
          <a:lstStyle/>
          <a:p>
            <a:r>
              <a:rPr lang="en-US" altLang="ko-KR" sz="3200" dirty="0" smtClean="0">
                <a:latin typeface="Arial" pitchFamily="34" charset="0"/>
              </a:rPr>
              <a:t>Meta-Data Tools: </a:t>
            </a:r>
            <a:r>
              <a:rPr lang="en-US" altLang="ko-KR" sz="3200" dirty="0" err="1" smtClean="0">
                <a:latin typeface="Arial" pitchFamily="34" charset="0"/>
              </a:rPr>
              <a:t>Twannotations</a:t>
            </a:r>
            <a:endParaRPr lang="en-US" altLang="ko-KR" sz="3200" dirty="0">
              <a:latin typeface="Arial" pitchFamily="34" charset="0"/>
            </a:endParaRPr>
          </a:p>
        </p:txBody>
      </p:sp>
    </p:spTree>
    <p:extLst>
      <p:ext uri="{BB962C8B-B14F-4D97-AF65-F5344CB8AC3E}">
        <p14:creationId xmlns:p14="http://schemas.microsoft.com/office/powerpoint/2010/main" val="363472326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179513" y="1412776"/>
            <a:ext cx="8856984" cy="4754084"/>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0624" tIns="44517" rIns="90624" bIns="44517" numCol="1" anchor="t" anchorCtr="0" compatLnSpc="1">
            <a:prstTxWarp prst="textNoShape">
              <a:avLst/>
            </a:prstTxWarp>
          </a:bodyPr>
          <a:lstStyle/>
          <a:p>
            <a:pPr marL="457200" indent="-457200">
              <a:lnSpc>
                <a:spcPct val="90000"/>
              </a:lnSpc>
              <a:buClrTx/>
              <a:buSzPct val="100000"/>
              <a:buFont typeface="+mj-lt"/>
              <a:buAutoNum type="arabicParenR"/>
            </a:pPr>
            <a:r>
              <a:rPr lang="en-US" altLang="ko-KR" sz="2400" dirty="0">
                <a:solidFill>
                  <a:srgbClr val="000000"/>
                </a:solidFill>
                <a:latin typeface="Tahoma" pitchFamily="34" charset="0"/>
              </a:rPr>
              <a:t>P</a:t>
            </a:r>
            <a:r>
              <a:rPr lang="en-US" altLang="ko-KR" sz="2400" dirty="0" smtClean="0">
                <a:solidFill>
                  <a:srgbClr val="000000"/>
                </a:solidFill>
                <a:latin typeface="Tahoma" pitchFamily="34" charset="0"/>
              </a:rPr>
              <a:t>aul Golding, </a:t>
            </a:r>
            <a:r>
              <a:rPr lang="en-US" altLang="ko-KR" sz="2400" dirty="0" smtClean="0">
                <a:latin typeface="Arial" pitchFamily="34" charset="0"/>
                <a:cs typeface="Arial" pitchFamily="34" charset="0"/>
              </a:rPr>
              <a:t>“</a:t>
            </a:r>
            <a:r>
              <a:rPr lang="en-US" altLang="zh-CN" sz="2400" dirty="0" smtClean="0">
                <a:latin typeface="Tahoma" pitchFamily="34" charset="0"/>
                <a:ea typeface="맑은 고딕" pitchFamily="50" charset="-127"/>
              </a:rPr>
              <a:t>Connected Services</a:t>
            </a:r>
            <a:r>
              <a:rPr lang="en-US" altLang="ko-KR" sz="2400" dirty="0" smtClean="0">
                <a:latin typeface="Arial" pitchFamily="34" charset="0"/>
                <a:cs typeface="Arial" pitchFamily="34" charset="0"/>
              </a:rPr>
              <a:t>” </a:t>
            </a:r>
            <a:r>
              <a:rPr lang="en-US" altLang="ko-KR" sz="2400" dirty="0" smtClean="0">
                <a:solidFill>
                  <a:srgbClr val="000000"/>
                </a:solidFill>
                <a:latin typeface="Tahoma" pitchFamily="34" charset="0"/>
              </a:rPr>
              <a:t>Wiley</a:t>
            </a:r>
            <a:r>
              <a:rPr lang="en-US" altLang="ko-KR" sz="2400" dirty="0" smtClean="0">
                <a:latin typeface="Arial" pitchFamily="34" charset="0"/>
                <a:cs typeface="Arial" pitchFamily="34" charset="0"/>
              </a:rPr>
              <a:t>, Sep. 2011</a:t>
            </a:r>
            <a:endParaRPr lang="en-US" altLang="ko-KR" sz="2400" dirty="0">
              <a:latin typeface="Arial" pitchFamily="34" charset="0"/>
              <a:cs typeface="Arial" pitchFamily="34" charset="0"/>
            </a:endParaRPr>
          </a:p>
          <a:p>
            <a:pPr>
              <a:lnSpc>
                <a:spcPct val="90000"/>
              </a:lnSpc>
              <a:buClrTx/>
              <a:buFont typeface="Wingdings" pitchFamily="2" charset="2"/>
            </a:pPr>
            <a:endParaRPr lang="en-US" altLang="ko-KR" sz="2400" dirty="0">
              <a:latin typeface="Arial" pitchFamily="34" charset="0"/>
              <a:cs typeface="Arial" pitchFamily="34" charset="0"/>
            </a:endParaRPr>
          </a:p>
        </p:txBody>
      </p:sp>
      <p:sp>
        <p:nvSpPr>
          <p:cNvPr id="6" name="TextBox 5"/>
          <p:cNvSpPr txBox="1"/>
          <p:nvPr/>
        </p:nvSpPr>
        <p:spPr>
          <a:xfrm>
            <a:off x="683568" y="332658"/>
            <a:ext cx="6048672" cy="769441"/>
          </a:xfrm>
          <a:prstGeom prst="rect">
            <a:avLst/>
          </a:prstGeom>
          <a:noFill/>
        </p:spPr>
        <p:txBody>
          <a:bodyPr wrap="square" rtlCol="0">
            <a:spAutoFit/>
          </a:bodyPr>
          <a:lstStyle/>
          <a:p>
            <a:r>
              <a:rPr lang="en-US" sz="4400" b="1" dirty="0" smtClean="0">
                <a:solidFill>
                  <a:srgbClr val="000099"/>
                </a:solidFill>
                <a:ea typeface="+mj-ea"/>
                <a:cs typeface="굴림" charset="0"/>
              </a:rPr>
              <a:t>Reference</a:t>
            </a:r>
            <a:endParaRPr lang="en-US" sz="4400" b="1" dirty="0">
              <a:solidFill>
                <a:srgbClr val="000099"/>
              </a:solidFill>
              <a:ea typeface="+mj-ea"/>
              <a:cs typeface="굴림" charset="0"/>
            </a:endParaRPr>
          </a:p>
        </p:txBody>
      </p:sp>
    </p:spTree>
    <p:extLst>
      <p:ext uri="{BB962C8B-B14F-4D97-AF65-F5344CB8AC3E}">
        <p14:creationId xmlns:p14="http://schemas.microsoft.com/office/powerpoint/2010/main" val="8243330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4294967295"/>
          </p:nvPr>
        </p:nvSpPr>
        <p:spPr>
          <a:xfrm>
            <a:off x="7000875" y="6240463"/>
            <a:ext cx="1905000" cy="457200"/>
          </a:xfrm>
          <a:prstGeom prst="rect">
            <a:avLst/>
          </a:prstGeom>
        </p:spPr>
        <p:txBody>
          <a:bodyPr/>
          <a:lstStyle/>
          <a:p>
            <a:fld id="{F3EB9B9E-58A9-4BFE-BEC5-70C3A71DB01C}" type="slidenum">
              <a:rPr lang="en-US" altLang="ko-KR"/>
              <a:pPr/>
              <a:t>56</a:t>
            </a:fld>
            <a:endParaRPr lang="en-US" altLang="ko-KR" sz="1000" dirty="0"/>
          </a:p>
        </p:txBody>
      </p:sp>
      <p:sp>
        <p:nvSpPr>
          <p:cNvPr id="405506" name="Rectangle 2"/>
          <p:cNvSpPr>
            <a:spLocks noGrp="1" noChangeArrowheads="1"/>
          </p:cNvSpPr>
          <p:nvPr>
            <p:ph type="body" idx="1"/>
          </p:nvPr>
        </p:nvSpPr>
        <p:spPr>
          <a:xfrm>
            <a:off x="35496" y="1340768"/>
            <a:ext cx="9001000" cy="1728192"/>
          </a:xfrm>
        </p:spPr>
        <p:txBody>
          <a:bodyPr/>
          <a:lstStyle/>
          <a:p>
            <a:pPr marL="438150" indent="-381000"/>
            <a:r>
              <a:rPr lang="en-US" altLang="ko-KR" sz="2000" dirty="0" smtClean="0">
                <a:solidFill>
                  <a:srgbClr val="000000"/>
                </a:solidFill>
                <a:latin typeface="Arial" pitchFamily="34" charset="0"/>
              </a:rPr>
              <a:t>Cloud based. “Big-Data” applications</a:t>
            </a:r>
          </a:p>
          <a:p>
            <a:pPr marL="438150" indent="-381000"/>
            <a:r>
              <a:rPr lang="en-US" altLang="ko-KR" sz="2000" dirty="0" smtClean="0">
                <a:solidFill>
                  <a:srgbClr val="000000"/>
                </a:solidFill>
                <a:latin typeface="Arial" pitchFamily="34" charset="0"/>
              </a:rPr>
              <a:t>Near real-time response</a:t>
            </a:r>
          </a:p>
          <a:p>
            <a:pPr marL="838200" lvl="1" indent="-381000"/>
            <a:r>
              <a:rPr lang="en-US" altLang="ko-KR" sz="1600" dirty="0" smtClean="0">
                <a:solidFill>
                  <a:srgbClr val="000000"/>
                </a:solidFill>
                <a:latin typeface="Arial" pitchFamily="34" charset="0"/>
              </a:rPr>
              <a:t>Initial image processing to take place locally(edge detection,…) + cloud </a:t>
            </a:r>
          </a:p>
          <a:p>
            <a:pPr marL="838200" lvl="1" indent="-381000"/>
            <a:endParaRPr lang="en-US" altLang="ko-KR" sz="1400" dirty="0" smtClean="0">
              <a:solidFill>
                <a:srgbClr val="000000"/>
              </a:solidFill>
              <a:latin typeface="Arial" pitchFamily="34" charset="0"/>
            </a:endParaRPr>
          </a:p>
        </p:txBody>
      </p:sp>
      <p:sp>
        <p:nvSpPr>
          <p:cNvPr id="405507" name="Rectangle 3"/>
          <p:cNvSpPr>
            <a:spLocks noGrp="1" noChangeArrowheads="1"/>
          </p:cNvSpPr>
          <p:nvPr>
            <p:ph type="title"/>
          </p:nvPr>
        </p:nvSpPr>
        <p:spPr>
          <a:xfrm>
            <a:off x="107504" y="333375"/>
            <a:ext cx="8928993" cy="647700"/>
          </a:xfrm>
          <a:noFill/>
          <a:ln/>
        </p:spPr>
        <p:txBody>
          <a:bodyPr/>
          <a:lstStyle/>
          <a:p>
            <a:r>
              <a:rPr lang="en-US" altLang="ko-KR" sz="3200" dirty="0" smtClean="0">
                <a:latin typeface="Arial" pitchFamily="34" charset="0"/>
              </a:rPr>
              <a:t>Sensor-Net: Web 3.0</a:t>
            </a:r>
            <a:endParaRPr lang="en-US" altLang="ko-KR" sz="3200" dirty="0">
              <a:latin typeface="Arial" pitchFamily="34" charset="0"/>
            </a:endParaRPr>
          </a:p>
        </p:txBody>
      </p:sp>
      <p:grpSp>
        <p:nvGrpSpPr>
          <p:cNvPr id="405514" name="그룹 405513"/>
          <p:cNvGrpSpPr/>
          <p:nvPr/>
        </p:nvGrpSpPr>
        <p:grpSpPr>
          <a:xfrm>
            <a:off x="395536" y="2780928"/>
            <a:ext cx="8208912" cy="3698418"/>
            <a:chOff x="395536" y="2780928"/>
            <a:chExt cx="8208912" cy="3698418"/>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3068960"/>
              <a:ext cx="2496913" cy="244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구름 1"/>
            <p:cNvSpPr/>
            <p:nvPr/>
          </p:nvSpPr>
          <p:spPr bwMode="auto">
            <a:xfrm>
              <a:off x="3373380" y="2780928"/>
              <a:ext cx="5231068" cy="3312368"/>
            </a:xfrm>
            <a:prstGeom prst="cloud">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ko-KR" altLang="en-US" sz="1600" b="0" i="0" u="none" strike="noStrike" cap="none" normalizeH="0" baseline="0" smtClean="0">
                <a:ln>
                  <a:noFill/>
                </a:ln>
                <a:solidFill>
                  <a:schemeClr val="tx1"/>
                </a:solidFill>
                <a:effectLst/>
                <a:latin typeface="Arial" charset="0"/>
                <a:ea typeface="굴림" pitchFamily="50" charset="-127"/>
              </a:endParaRPr>
            </a:p>
          </p:txBody>
        </p:sp>
        <p:sp>
          <p:nvSpPr>
            <p:cNvPr id="3" name="모서리가 둥근 직사각형 2"/>
            <p:cNvSpPr/>
            <p:nvPr/>
          </p:nvSpPr>
          <p:spPr bwMode="auto">
            <a:xfrm>
              <a:off x="4067944" y="3140968"/>
              <a:ext cx="1080120" cy="2592288"/>
            </a:xfrm>
            <a:prstGeom prst="roundRect">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ko-KR" altLang="en-US" sz="1600" b="0" i="0" u="none" strike="noStrike" cap="none" normalizeH="0" baseline="0" smtClean="0">
                <a:ln>
                  <a:noFill/>
                </a:ln>
                <a:solidFill>
                  <a:schemeClr val="tx1"/>
                </a:solidFill>
                <a:effectLst/>
                <a:latin typeface="Arial" charset="0"/>
                <a:ea typeface="굴림" pitchFamily="50" charset="-127"/>
              </a:endParaRPr>
            </a:p>
          </p:txBody>
        </p:sp>
        <p:sp>
          <p:nvSpPr>
            <p:cNvPr id="9" name="모서리가 둥근 직사각형 8"/>
            <p:cNvSpPr/>
            <p:nvPr/>
          </p:nvSpPr>
          <p:spPr bwMode="auto">
            <a:xfrm>
              <a:off x="5580112" y="3140968"/>
              <a:ext cx="1440160" cy="2592288"/>
            </a:xfrm>
            <a:prstGeom prst="roundRect">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ko-KR" altLang="en-US" sz="1600" b="0" i="0" u="none" strike="noStrike" cap="none" normalizeH="0" baseline="0" smtClean="0">
                <a:ln>
                  <a:noFill/>
                </a:ln>
                <a:solidFill>
                  <a:schemeClr val="tx1"/>
                </a:solidFill>
                <a:effectLst/>
                <a:latin typeface="Arial" charset="0"/>
                <a:ea typeface="굴림" pitchFamily="50" charset="-127"/>
              </a:endParaRPr>
            </a:p>
          </p:txBody>
        </p:sp>
        <p:sp>
          <p:nvSpPr>
            <p:cNvPr id="10" name="모서리가 둥근 직사각형 9"/>
            <p:cNvSpPr/>
            <p:nvPr/>
          </p:nvSpPr>
          <p:spPr bwMode="auto">
            <a:xfrm>
              <a:off x="7438705" y="3140968"/>
              <a:ext cx="949719" cy="2592288"/>
            </a:xfrm>
            <a:prstGeom prst="roundRect">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ko-KR" altLang="en-US" sz="1600" b="0" i="0" u="none" strike="noStrike" cap="none" normalizeH="0" baseline="0" smtClean="0">
                <a:ln>
                  <a:noFill/>
                </a:ln>
                <a:solidFill>
                  <a:schemeClr val="tx1"/>
                </a:solidFill>
                <a:effectLst/>
                <a:latin typeface="Arial" charset="0"/>
                <a:ea typeface="굴림" pitchFamily="50" charset="-127"/>
              </a:endParaRPr>
            </a:p>
          </p:txBody>
        </p:sp>
        <p:grpSp>
          <p:nvGrpSpPr>
            <p:cNvPr id="11" name="그룹 10"/>
            <p:cNvGrpSpPr/>
            <p:nvPr/>
          </p:nvGrpSpPr>
          <p:grpSpPr>
            <a:xfrm>
              <a:off x="3995936" y="5171241"/>
              <a:ext cx="432417" cy="392847"/>
              <a:chOff x="611560" y="3861048"/>
              <a:chExt cx="576064" cy="648072"/>
            </a:xfrm>
          </p:grpSpPr>
          <p:sp>
            <p:nvSpPr>
              <p:cNvPr id="12" name="원통 11"/>
              <p:cNvSpPr/>
              <p:nvPr/>
            </p:nvSpPr>
            <p:spPr bwMode="auto">
              <a:xfrm>
                <a:off x="611560" y="4293096"/>
                <a:ext cx="576064" cy="216024"/>
              </a:xfrm>
              <a:prstGeom prst="can">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ko-KR" altLang="en-US" sz="1600" b="0" i="0" u="none" strike="noStrike" cap="none" normalizeH="0" baseline="0" smtClean="0">
                  <a:ln>
                    <a:noFill/>
                  </a:ln>
                  <a:solidFill>
                    <a:schemeClr val="tx1"/>
                  </a:solidFill>
                  <a:effectLst/>
                  <a:latin typeface="Arial" charset="0"/>
                  <a:ea typeface="굴림" pitchFamily="50" charset="-127"/>
                </a:endParaRPr>
              </a:p>
            </p:txBody>
          </p:sp>
          <p:sp>
            <p:nvSpPr>
              <p:cNvPr id="13" name="원통 12"/>
              <p:cNvSpPr/>
              <p:nvPr/>
            </p:nvSpPr>
            <p:spPr bwMode="auto">
              <a:xfrm>
                <a:off x="611560" y="4077072"/>
                <a:ext cx="576064" cy="216024"/>
              </a:xfrm>
              <a:prstGeom prst="can">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ko-KR" altLang="en-US" sz="1600" b="0" i="0" u="none" strike="noStrike" cap="none" normalizeH="0" baseline="0" smtClean="0">
                  <a:ln>
                    <a:noFill/>
                  </a:ln>
                  <a:solidFill>
                    <a:schemeClr val="tx1"/>
                  </a:solidFill>
                  <a:effectLst/>
                  <a:latin typeface="Arial" charset="0"/>
                  <a:ea typeface="굴림" pitchFamily="50" charset="-127"/>
                </a:endParaRPr>
              </a:p>
            </p:txBody>
          </p:sp>
          <p:sp>
            <p:nvSpPr>
              <p:cNvPr id="14" name="원통 13"/>
              <p:cNvSpPr/>
              <p:nvPr/>
            </p:nvSpPr>
            <p:spPr bwMode="auto">
              <a:xfrm>
                <a:off x="611560" y="3861048"/>
                <a:ext cx="576064" cy="216024"/>
              </a:xfrm>
              <a:prstGeom prst="can">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ko-KR" altLang="en-US" sz="1600" b="0" i="0" u="none" strike="noStrike" cap="none" normalizeH="0" baseline="0" smtClean="0">
                  <a:ln>
                    <a:noFill/>
                  </a:ln>
                  <a:solidFill>
                    <a:schemeClr val="tx1"/>
                  </a:solidFill>
                  <a:effectLst/>
                  <a:latin typeface="Arial" charset="0"/>
                  <a:ea typeface="굴림" pitchFamily="50" charset="-127"/>
                </a:endParaRPr>
              </a:p>
            </p:txBody>
          </p:sp>
        </p:grpSp>
        <p:grpSp>
          <p:nvGrpSpPr>
            <p:cNvPr id="15" name="그룹 14"/>
            <p:cNvGrpSpPr/>
            <p:nvPr/>
          </p:nvGrpSpPr>
          <p:grpSpPr>
            <a:xfrm>
              <a:off x="4148336" y="5323641"/>
              <a:ext cx="432417" cy="392847"/>
              <a:chOff x="611560" y="3861048"/>
              <a:chExt cx="576064" cy="648072"/>
            </a:xfrm>
          </p:grpSpPr>
          <p:sp>
            <p:nvSpPr>
              <p:cNvPr id="16" name="원통 15"/>
              <p:cNvSpPr/>
              <p:nvPr/>
            </p:nvSpPr>
            <p:spPr bwMode="auto">
              <a:xfrm>
                <a:off x="611560" y="4293096"/>
                <a:ext cx="576064" cy="216024"/>
              </a:xfrm>
              <a:prstGeom prst="can">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ko-KR" altLang="en-US" sz="1600" b="0" i="0" u="none" strike="noStrike" cap="none" normalizeH="0" baseline="0" smtClean="0">
                  <a:ln>
                    <a:noFill/>
                  </a:ln>
                  <a:solidFill>
                    <a:schemeClr val="tx1"/>
                  </a:solidFill>
                  <a:effectLst/>
                  <a:latin typeface="Arial" charset="0"/>
                  <a:ea typeface="굴림" pitchFamily="50" charset="-127"/>
                </a:endParaRPr>
              </a:p>
            </p:txBody>
          </p:sp>
          <p:sp>
            <p:nvSpPr>
              <p:cNvPr id="17" name="원통 16"/>
              <p:cNvSpPr/>
              <p:nvPr/>
            </p:nvSpPr>
            <p:spPr bwMode="auto">
              <a:xfrm>
                <a:off x="611560" y="4077072"/>
                <a:ext cx="576064" cy="216024"/>
              </a:xfrm>
              <a:prstGeom prst="can">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ko-KR" altLang="en-US" sz="1600" b="0" i="0" u="none" strike="noStrike" cap="none" normalizeH="0" baseline="0" smtClean="0">
                  <a:ln>
                    <a:noFill/>
                  </a:ln>
                  <a:solidFill>
                    <a:schemeClr val="tx1"/>
                  </a:solidFill>
                  <a:effectLst/>
                  <a:latin typeface="Arial" charset="0"/>
                  <a:ea typeface="굴림" pitchFamily="50" charset="-127"/>
                </a:endParaRPr>
              </a:p>
            </p:txBody>
          </p:sp>
          <p:sp>
            <p:nvSpPr>
              <p:cNvPr id="18" name="원통 17"/>
              <p:cNvSpPr/>
              <p:nvPr/>
            </p:nvSpPr>
            <p:spPr bwMode="auto">
              <a:xfrm>
                <a:off x="611560" y="3861048"/>
                <a:ext cx="576064" cy="216024"/>
              </a:xfrm>
              <a:prstGeom prst="can">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ko-KR" altLang="en-US" sz="1600" b="0" i="0" u="none" strike="noStrike" cap="none" normalizeH="0" baseline="0" smtClean="0">
                  <a:ln>
                    <a:noFill/>
                  </a:ln>
                  <a:solidFill>
                    <a:schemeClr val="tx1"/>
                  </a:solidFill>
                  <a:effectLst/>
                  <a:latin typeface="Arial" charset="0"/>
                  <a:ea typeface="굴림" pitchFamily="50" charset="-127"/>
                </a:endParaRPr>
              </a:p>
            </p:txBody>
          </p:sp>
        </p:grpSp>
        <p:grpSp>
          <p:nvGrpSpPr>
            <p:cNvPr id="19" name="그룹 18"/>
            <p:cNvGrpSpPr/>
            <p:nvPr/>
          </p:nvGrpSpPr>
          <p:grpSpPr>
            <a:xfrm>
              <a:off x="4300736" y="5476041"/>
              <a:ext cx="432417" cy="392847"/>
              <a:chOff x="611560" y="3861048"/>
              <a:chExt cx="576064" cy="648072"/>
            </a:xfrm>
          </p:grpSpPr>
          <p:sp>
            <p:nvSpPr>
              <p:cNvPr id="20" name="원통 19"/>
              <p:cNvSpPr/>
              <p:nvPr/>
            </p:nvSpPr>
            <p:spPr bwMode="auto">
              <a:xfrm>
                <a:off x="611560" y="4293096"/>
                <a:ext cx="576064" cy="216024"/>
              </a:xfrm>
              <a:prstGeom prst="can">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ko-KR" altLang="en-US" sz="1600" b="0" i="0" u="none" strike="noStrike" cap="none" normalizeH="0" baseline="0" smtClean="0">
                  <a:ln>
                    <a:noFill/>
                  </a:ln>
                  <a:solidFill>
                    <a:schemeClr val="tx1"/>
                  </a:solidFill>
                  <a:effectLst/>
                  <a:latin typeface="Arial" charset="0"/>
                  <a:ea typeface="굴림" pitchFamily="50" charset="-127"/>
                </a:endParaRPr>
              </a:p>
            </p:txBody>
          </p:sp>
          <p:sp>
            <p:nvSpPr>
              <p:cNvPr id="21" name="원통 20"/>
              <p:cNvSpPr/>
              <p:nvPr/>
            </p:nvSpPr>
            <p:spPr bwMode="auto">
              <a:xfrm>
                <a:off x="611560" y="4077072"/>
                <a:ext cx="576064" cy="216024"/>
              </a:xfrm>
              <a:prstGeom prst="can">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ko-KR" altLang="en-US" sz="1600" b="0" i="0" u="none" strike="noStrike" cap="none" normalizeH="0" baseline="0" smtClean="0">
                  <a:ln>
                    <a:noFill/>
                  </a:ln>
                  <a:solidFill>
                    <a:schemeClr val="tx1"/>
                  </a:solidFill>
                  <a:effectLst/>
                  <a:latin typeface="Arial" charset="0"/>
                  <a:ea typeface="굴림" pitchFamily="50" charset="-127"/>
                </a:endParaRPr>
              </a:p>
            </p:txBody>
          </p:sp>
          <p:sp>
            <p:nvSpPr>
              <p:cNvPr id="22" name="원통 21"/>
              <p:cNvSpPr/>
              <p:nvPr/>
            </p:nvSpPr>
            <p:spPr bwMode="auto">
              <a:xfrm>
                <a:off x="611560" y="3861048"/>
                <a:ext cx="576064" cy="216024"/>
              </a:xfrm>
              <a:prstGeom prst="can">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ko-KR" altLang="en-US" sz="1600" b="0" i="0" u="none" strike="noStrike" cap="none" normalizeH="0" baseline="0" smtClean="0">
                  <a:ln>
                    <a:noFill/>
                  </a:ln>
                  <a:solidFill>
                    <a:schemeClr val="tx1"/>
                  </a:solidFill>
                  <a:effectLst/>
                  <a:latin typeface="Arial" charset="0"/>
                  <a:ea typeface="굴림" pitchFamily="50" charset="-127"/>
                </a:endParaRPr>
              </a:p>
            </p:txBody>
          </p:sp>
        </p:grpSp>
        <p:grpSp>
          <p:nvGrpSpPr>
            <p:cNvPr id="23" name="그룹 22"/>
            <p:cNvGrpSpPr/>
            <p:nvPr/>
          </p:nvGrpSpPr>
          <p:grpSpPr>
            <a:xfrm>
              <a:off x="4453136" y="5628441"/>
              <a:ext cx="432417" cy="392847"/>
              <a:chOff x="611560" y="3861048"/>
              <a:chExt cx="576064" cy="648072"/>
            </a:xfrm>
          </p:grpSpPr>
          <p:sp>
            <p:nvSpPr>
              <p:cNvPr id="24" name="원통 23"/>
              <p:cNvSpPr/>
              <p:nvPr/>
            </p:nvSpPr>
            <p:spPr bwMode="auto">
              <a:xfrm>
                <a:off x="611560" y="4293096"/>
                <a:ext cx="576064" cy="216024"/>
              </a:xfrm>
              <a:prstGeom prst="can">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ko-KR" altLang="en-US" sz="1600" b="0" i="0" u="none" strike="noStrike" cap="none" normalizeH="0" baseline="0" smtClean="0">
                  <a:ln>
                    <a:noFill/>
                  </a:ln>
                  <a:solidFill>
                    <a:schemeClr val="tx1"/>
                  </a:solidFill>
                  <a:effectLst/>
                  <a:latin typeface="Arial" charset="0"/>
                  <a:ea typeface="굴림" pitchFamily="50" charset="-127"/>
                </a:endParaRPr>
              </a:p>
            </p:txBody>
          </p:sp>
          <p:sp>
            <p:nvSpPr>
              <p:cNvPr id="25" name="원통 24"/>
              <p:cNvSpPr/>
              <p:nvPr/>
            </p:nvSpPr>
            <p:spPr bwMode="auto">
              <a:xfrm>
                <a:off x="611560" y="4077072"/>
                <a:ext cx="576064" cy="216024"/>
              </a:xfrm>
              <a:prstGeom prst="can">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ko-KR" altLang="en-US" sz="1600" b="0" i="0" u="none" strike="noStrike" cap="none" normalizeH="0" baseline="0" smtClean="0">
                  <a:ln>
                    <a:noFill/>
                  </a:ln>
                  <a:solidFill>
                    <a:schemeClr val="tx1"/>
                  </a:solidFill>
                  <a:effectLst/>
                  <a:latin typeface="Arial" charset="0"/>
                  <a:ea typeface="굴림" pitchFamily="50" charset="-127"/>
                </a:endParaRPr>
              </a:p>
            </p:txBody>
          </p:sp>
          <p:sp>
            <p:nvSpPr>
              <p:cNvPr id="26" name="원통 25"/>
              <p:cNvSpPr/>
              <p:nvPr/>
            </p:nvSpPr>
            <p:spPr bwMode="auto">
              <a:xfrm>
                <a:off x="611560" y="3861048"/>
                <a:ext cx="576064" cy="216024"/>
              </a:xfrm>
              <a:prstGeom prst="can">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ko-KR" altLang="en-US" sz="1600" b="0" i="0" u="none" strike="noStrike" cap="none" normalizeH="0" baseline="0" smtClean="0">
                  <a:ln>
                    <a:noFill/>
                  </a:ln>
                  <a:solidFill>
                    <a:schemeClr val="tx1"/>
                  </a:solidFill>
                  <a:effectLst/>
                  <a:latin typeface="Arial" charset="0"/>
                  <a:ea typeface="굴림" pitchFamily="50" charset="-127"/>
                </a:endParaRPr>
              </a:p>
            </p:txBody>
          </p:sp>
        </p:grpSp>
        <p:sp>
          <p:nvSpPr>
            <p:cNvPr id="5" name="정육면체 4"/>
            <p:cNvSpPr/>
            <p:nvPr/>
          </p:nvSpPr>
          <p:spPr bwMode="auto">
            <a:xfrm>
              <a:off x="5652120" y="5171241"/>
              <a:ext cx="336794" cy="522674"/>
            </a:xfrm>
            <a:prstGeom prst="cub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ko-KR" altLang="en-US" sz="1600" b="0" i="0" u="none" strike="noStrike" cap="none" normalizeH="0" baseline="0" smtClean="0">
                <a:ln>
                  <a:noFill/>
                </a:ln>
                <a:solidFill>
                  <a:schemeClr val="tx1"/>
                </a:solidFill>
                <a:effectLst/>
                <a:latin typeface="Arial" charset="0"/>
                <a:ea typeface="굴림" pitchFamily="50" charset="-127"/>
              </a:endParaRPr>
            </a:p>
          </p:txBody>
        </p:sp>
        <p:sp>
          <p:nvSpPr>
            <p:cNvPr id="28" name="정육면체 27"/>
            <p:cNvSpPr/>
            <p:nvPr/>
          </p:nvSpPr>
          <p:spPr bwMode="auto">
            <a:xfrm>
              <a:off x="5804520" y="5323641"/>
              <a:ext cx="336794" cy="522674"/>
            </a:xfrm>
            <a:prstGeom prst="cub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ko-KR" altLang="en-US" sz="1600" b="0" i="0" u="none" strike="noStrike" cap="none" normalizeH="0" baseline="0" smtClean="0">
                <a:ln>
                  <a:noFill/>
                </a:ln>
                <a:solidFill>
                  <a:schemeClr val="tx1"/>
                </a:solidFill>
                <a:effectLst/>
                <a:latin typeface="Arial" charset="0"/>
                <a:ea typeface="굴림" pitchFamily="50" charset="-127"/>
              </a:endParaRPr>
            </a:p>
          </p:txBody>
        </p:sp>
        <p:sp>
          <p:nvSpPr>
            <p:cNvPr id="29" name="정육면체 28"/>
            <p:cNvSpPr/>
            <p:nvPr/>
          </p:nvSpPr>
          <p:spPr bwMode="auto">
            <a:xfrm>
              <a:off x="5956920" y="5476041"/>
              <a:ext cx="336794" cy="522674"/>
            </a:xfrm>
            <a:prstGeom prst="cub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ko-KR" altLang="en-US" sz="1600" b="0" i="0" u="none" strike="noStrike" cap="none" normalizeH="0" baseline="0" smtClean="0">
                <a:ln>
                  <a:noFill/>
                </a:ln>
                <a:solidFill>
                  <a:schemeClr val="tx1"/>
                </a:solidFill>
                <a:effectLst/>
                <a:latin typeface="Arial" charset="0"/>
                <a:ea typeface="굴림" pitchFamily="50" charset="-127"/>
              </a:endParaRPr>
            </a:p>
          </p:txBody>
        </p:sp>
        <p:sp>
          <p:nvSpPr>
            <p:cNvPr id="30" name="정육면체 29"/>
            <p:cNvSpPr/>
            <p:nvPr/>
          </p:nvSpPr>
          <p:spPr bwMode="auto">
            <a:xfrm>
              <a:off x="6109320" y="5628441"/>
              <a:ext cx="336794" cy="522674"/>
            </a:xfrm>
            <a:prstGeom prst="cub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ko-KR" altLang="en-US" sz="1600" b="0" i="0" u="none" strike="noStrike" cap="none" normalizeH="0" baseline="0" smtClean="0">
                <a:ln>
                  <a:noFill/>
                </a:ln>
                <a:solidFill>
                  <a:schemeClr val="tx1"/>
                </a:solidFill>
                <a:effectLst/>
                <a:latin typeface="Arial" charset="0"/>
                <a:ea typeface="굴림" pitchFamily="50" charset="-127"/>
              </a:endParaRPr>
            </a:p>
          </p:txBody>
        </p:sp>
        <p:cxnSp>
          <p:nvCxnSpPr>
            <p:cNvPr id="8" name="구부러진 연결선 7"/>
            <p:cNvCxnSpPr/>
            <p:nvPr/>
          </p:nvCxnSpPr>
          <p:spPr bwMode="auto">
            <a:xfrm flipV="1">
              <a:off x="2627784" y="3789040"/>
              <a:ext cx="1440160" cy="504056"/>
            </a:xfrm>
            <a:prstGeom prst="curvedConnector3">
              <a:avLst/>
            </a:prstGeom>
            <a:solidFill>
              <a:schemeClr val="accent1"/>
            </a:solidFill>
            <a:ln w="12700" cap="flat" cmpd="sng" algn="ctr">
              <a:solidFill>
                <a:schemeClr val="tx1"/>
              </a:solidFill>
              <a:prstDash val="solid"/>
              <a:round/>
              <a:headEnd type="none" w="sm" len="sm"/>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구부러진 연결선 30"/>
            <p:cNvCxnSpPr/>
            <p:nvPr/>
          </p:nvCxnSpPr>
          <p:spPr bwMode="auto">
            <a:xfrm flipV="1">
              <a:off x="2339752" y="4041068"/>
              <a:ext cx="1728192" cy="540060"/>
            </a:xfrm>
            <a:prstGeom prst="curvedConnector3">
              <a:avLst/>
            </a:prstGeom>
            <a:solidFill>
              <a:schemeClr val="accent1"/>
            </a:solidFill>
            <a:ln w="12700" cap="flat" cmpd="sng" algn="ctr">
              <a:solidFill>
                <a:schemeClr val="tx1"/>
              </a:solidFill>
              <a:prstDash val="solid"/>
              <a:round/>
              <a:headEnd type="none" w="sm" len="sm"/>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5505" name="구부러진 연결선 405504"/>
            <p:cNvCxnSpPr/>
            <p:nvPr/>
          </p:nvCxnSpPr>
          <p:spPr bwMode="auto">
            <a:xfrm flipV="1">
              <a:off x="1835696" y="4311098"/>
              <a:ext cx="2232248" cy="558062"/>
            </a:xfrm>
            <a:prstGeom prst="curvedConnector3">
              <a:avLst/>
            </a:prstGeom>
            <a:solidFill>
              <a:schemeClr val="accent1"/>
            </a:solidFill>
            <a:ln w="12700" cap="flat" cmpd="sng" algn="ctr">
              <a:solidFill>
                <a:schemeClr val="tx1"/>
              </a:solidFill>
              <a:prstDash val="solid"/>
              <a:round/>
              <a:headEnd type="none" w="sm" len="sm"/>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5509" name="구부러진 연결선 405508"/>
            <p:cNvCxnSpPr/>
            <p:nvPr/>
          </p:nvCxnSpPr>
          <p:spPr bwMode="auto">
            <a:xfrm flipV="1">
              <a:off x="2051720" y="4590129"/>
              <a:ext cx="2016224" cy="581112"/>
            </a:xfrm>
            <a:prstGeom prst="curvedConnector3">
              <a:avLst/>
            </a:prstGeom>
            <a:solidFill>
              <a:schemeClr val="accent1"/>
            </a:solidFill>
            <a:ln w="12700" cap="flat" cmpd="sng" algn="ctr">
              <a:solidFill>
                <a:schemeClr val="tx1"/>
              </a:solidFill>
              <a:prstDash val="solid"/>
              <a:round/>
              <a:headEnd type="none" w="sm" len="sm"/>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5511" name="구부러진 연결선 405510"/>
            <p:cNvCxnSpPr/>
            <p:nvPr/>
          </p:nvCxnSpPr>
          <p:spPr bwMode="auto">
            <a:xfrm>
              <a:off x="1835696" y="4590129"/>
              <a:ext cx="2232248" cy="290556"/>
            </a:xfrm>
            <a:prstGeom prst="curvedConnector3">
              <a:avLst/>
            </a:prstGeom>
            <a:solidFill>
              <a:schemeClr val="accent1"/>
            </a:solidFill>
            <a:ln w="12700" cap="flat" cmpd="sng" algn="ctr">
              <a:solidFill>
                <a:schemeClr val="tx1"/>
              </a:solidFill>
              <a:prstDash val="solid"/>
              <a:round/>
              <a:headEnd type="none" w="sm" len="sm"/>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5512" name="TextBox 405511"/>
            <p:cNvSpPr txBox="1"/>
            <p:nvPr/>
          </p:nvSpPr>
          <p:spPr>
            <a:xfrm>
              <a:off x="4067944" y="3789040"/>
              <a:ext cx="999728" cy="830997"/>
            </a:xfrm>
            <a:prstGeom prst="rect">
              <a:avLst/>
            </a:prstGeom>
            <a:noFill/>
          </p:spPr>
          <p:txBody>
            <a:bodyPr wrap="square" rtlCol="0">
              <a:spAutoFit/>
            </a:bodyPr>
            <a:lstStyle/>
            <a:p>
              <a:r>
                <a:rPr lang="en-US" altLang="ko-KR" dirty="0" smtClean="0"/>
                <a:t>Real time storage</a:t>
              </a:r>
              <a:endParaRPr lang="ko-KR" altLang="en-US" dirty="0"/>
            </a:p>
          </p:txBody>
        </p:sp>
        <p:sp>
          <p:nvSpPr>
            <p:cNvPr id="42" name="TextBox 41"/>
            <p:cNvSpPr txBox="1"/>
            <p:nvPr/>
          </p:nvSpPr>
          <p:spPr>
            <a:xfrm>
              <a:off x="5660504" y="3924345"/>
              <a:ext cx="1215752" cy="584775"/>
            </a:xfrm>
            <a:prstGeom prst="rect">
              <a:avLst/>
            </a:prstGeom>
            <a:noFill/>
          </p:spPr>
          <p:txBody>
            <a:bodyPr wrap="square" rtlCol="0">
              <a:spAutoFit/>
            </a:bodyPr>
            <a:lstStyle/>
            <a:p>
              <a:r>
                <a:rPr lang="en-US" altLang="ko-KR" dirty="0" smtClean="0"/>
                <a:t>Real time Processing</a:t>
              </a:r>
              <a:endParaRPr lang="ko-KR" altLang="en-US" dirty="0"/>
            </a:p>
          </p:txBody>
        </p:sp>
        <p:sp>
          <p:nvSpPr>
            <p:cNvPr id="43" name="TextBox 42"/>
            <p:cNvSpPr txBox="1"/>
            <p:nvPr/>
          </p:nvSpPr>
          <p:spPr>
            <a:xfrm>
              <a:off x="7498442" y="3941440"/>
              <a:ext cx="999728" cy="830997"/>
            </a:xfrm>
            <a:prstGeom prst="rect">
              <a:avLst/>
            </a:prstGeom>
            <a:noFill/>
          </p:spPr>
          <p:txBody>
            <a:bodyPr wrap="square" rtlCol="0">
              <a:spAutoFit/>
            </a:bodyPr>
            <a:lstStyle/>
            <a:p>
              <a:r>
                <a:rPr lang="en-US" altLang="ko-KR" dirty="0" smtClean="0"/>
                <a:t>Real time output</a:t>
              </a:r>
              <a:endParaRPr lang="ko-KR" altLang="en-US" dirty="0"/>
            </a:p>
          </p:txBody>
        </p:sp>
        <p:sp>
          <p:nvSpPr>
            <p:cNvPr id="405513" name="오른쪽 화살표 405512"/>
            <p:cNvSpPr/>
            <p:nvPr/>
          </p:nvSpPr>
          <p:spPr bwMode="auto">
            <a:xfrm>
              <a:off x="5148064" y="4041068"/>
              <a:ext cx="512440" cy="396044"/>
            </a:xfrm>
            <a:prstGeom prst="rightArrow">
              <a:avLst/>
            </a:prstGeom>
            <a:solidFill>
              <a:schemeClr val="tx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ko-KR" altLang="en-US" sz="1600" b="0" i="0" u="none" strike="noStrike" cap="none" normalizeH="0" baseline="0" smtClean="0">
                <a:ln>
                  <a:noFill/>
                </a:ln>
                <a:solidFill>
                  <a:schemeClr val="tx1"/>
                </a:solidFill>
                <a:effectLst/>
                <a:latin typeface="Arial" charset="0"/>
                <a:ea typeface="굴림" pitchFamily="50" charset="-127"/>
              </a:endParaRPr>
            </a:p>
          </p:txBody>
        </p:sp>
        <p:sp>
          <p:nvSpPr>
            <p:cNvPr id="45" name="오른쪽 화살표 44"/>
            <p:cNvSpPr/>
            <p:nvPr/>
          </p:nvSpPr>
          <p:spPr bwMode="auto">
            <a:xfrm>
              <a:off x="7011888" y="4005064"/>
              <a:ext cx="512440" cy="396044"/>
            </a:xfrm>
            <a:prstGeom prst="rightArrow">
              <a:avLst/>
            </a:prstGeom>
            <a:solidFill>
              <a:schemeClr val="tx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ko-KR" altLang="en-US" sz="1600" b="0" i="0" u="none" strike="noStrike" cap="none" normalizeH="0" baseline="0" smtClean="0">
                <a:ln>
                  <a:noFill/>
                </a:ln>
                <a:solidFill>
                  <a:schemeClr val="tx1"/>
                </a:solidFill>
                <a:effectLst/>
                <a:latin typeface="Arial" charset="0"/>
                <a:ea typeface="굴림" pitchFamily="50" charset="-127"/>
              </a:endParaRPr>
            </a:p>
          </p:txBody>
        </p:sp>
        <p:sp>
          <p:nvSpPr>
            <p:cNvPr id="46" name="TextBox 45"/>
            <p:cNvSpPr txBox="1"/>
            <p:nvPr/>
          </p:nvSpPr>
          <p:spPr>
            <a:xfrm>
              <a:off x="899591" y="5517232"/>
              <a:ext cx="1601311" cy="584775"/>
            </a:xfrm>
            <a:prstGeom prst="rect">
              <a:avLst/>
            </a:prstGeom>
            <a:noFill/>
          </p:spPr>
          <p:txBody>
            <a:bodyPr wrap="square" rtlCol="0">
              <a:spAutoFit/>
            </a:bodyPr>
            <a:lstStyle/>
            <a:p>
              <a:r>
                <a:rPr lang="en-US" altLang="ko-KR" dirty="0" smtClean="0"/>
                <a:t>Distributed sensor grids</a:t>
              </a:r>
              <a:endParaRPr lang="ko-KR" altLang="en-US" dirty="0"/>
            </a:p>
          </p:txBody>
        </p:sp>
        <p:sp>
          <p:nvSpPr>
            <p:cNvPr id="47" name="TextBox 46"/>
            <p:cNvSpPr txBox="1"/>
            <p:nvPr/>
          </p:nvSpPr>
          <p:spPr>
            <a:xfrm>
              <a:off x="2500903" y="6110014"/>
              <a:ext cx="5671497" cy="369332"/>
            </a:xfrm>
            <a:prstGeom prst="rect">
              <a:avLst/>
            </a:prstGeom>
            <a:noFill/>
            <a:ln>
              <a:solidFill>
                <a:schemeClr val="tx1"/>
              </a:solidFill>
            </a:ln>
          </p:spPr>
          <p:txBody>
            <a:bodyPr wrap="square" rtlCol="0">
              <a:spAutoFit/>
            </a:bodyPr>
            <a:lstStyle/>
            <a:p>
              <a:r>
                <a:rPr lang="en-US" altLang="ko-KR" sz="1800" b="1" dirty="0" smtClean="0"/>
                <a:t>Cloud-based platform for processing sensor data</a:t>
              </a:r>
              <a:endParaRPr lang="ko-KR" altLang="en-US" sz="1800" b="1" dirty="0"/>
            </a:p>
          </p:txBody>
        </p:sp>
      </p:grpSp>
    </p:spTree>
    <p:extLst>
      <p:ext uri="{BB962C8B-B14F-4D97-AF65-F5344CB8AC3E}">
        <p14:creationId xmlns:p14="http://schemas.microsoft.com/office/powerpoint/2010/main" val="22976620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4294967295"/>
          </p:nvPr>
        </p:nvSpPr>
        <p:spPr>
          <a:xfrm>
            <a:off x="7000875" y="6240463"/>
            <a:ext cx="1905000" cy="457200"/>
          </a:xfrm>
          <a:prstGeom prst="rect">
            <a:avLst/>
          </a:prstGeom>
        </p:spPr>
        <p:txBody>
          <a:bodyPr/>
          <a:lstStyle/>
          <a:p>
            <a:fld id="{E40D2F9F-EEC8-4917-96A7-3EF3F9BAD025}" type="slidenum">
              <a:rPr lang="en-US" altLang="ko-KR">
                <a:latin typeface="Arial"/>
                <a:cs typeface="Arial"/>
              </a:rPr>
              <a:pPr/>
              <a:t>57</a:t>
            </a:fld>
            <a:endParaRPr lang="en-US" altLang="ko-KR" sz="1000">
              <a:latin typeface="Arial"/>
              <a:cs typeface="Arial"/>
            </a:endParaRPr>
          </a:p>
        </p:txBody>
      </p:sp>
      <p:sp>
        <p:nvSpPr>
          <p:cNvPr id="1422338" name="Rectangle 2"/>
          <p:cNvSpPr>
            <a:spLocks noGrp="1" noChangeArrowheads="1"/>
          </p:cNvSpPr>
          <p:nvPr>
            <p:ph type="title"/>
          </p:nvPr>
        </p:nvSpPr>
        <p:spPr>
          <a:xfrm>
            <a:off x="179512" y="404813"/>
            <a:ext cx="8734301" cy="604837"/>
          </a:xfrm>
        </p:spPr>
        <p:txBody>
          <a:bodyPr/>
          <a:lstStyle/>
          <a:p>
            <a:r>
              <a:rPr lang="en-US" altLang="ko-KR" dirty="0" smtClean="0">
                <a:latin typeface="Arial"/>
                <a:cs typeface="Arial"/>
              </a:rPr>
              <a:t>Sensor Networks: Applications</a:t>
            </a:r>
            <a:endParaRPr lang="en-US" altLang="ko-KR" dirty="0">
              <a:latin typeface="Arial"/>
              <a:cs typeface="Arial"/>
            </a:endParaRPr>
          </a:p>
        </p:txBody>
      </p:sp>
      <p:sp>
        <p:nvSpPr>
          <p:cNvPr id="1422339" name="Rectangle 3"/>
          <p:cNvSpPr>
            <a:spLocks noGrp="1" noChangeArrowheads="1"/>
          </p:cNvSpPr>
          <p:nvPr>
            <p:ph type="body" idx="1"/>
          </p:nvPr>
        </p:nvSpPr>
        <p:spPr>
          <a:xfrm>
            <a:off x="215900" y="1279525"/>
            <a:ext cx="8729663" cy="4994275"/>
          </a:xfrm>
          <a:noFill/>
          <a:ln/>
        </p:spPr>
        <p:txBody>
          <a:bodyPr lIns="91440" tIns="45720" rIns="91440" bIns="45720"/>
          <a:lstStyle/>
          <a:p>
            <a:pPr>
              <a:lnSpc>
                <a:spcPct val="90000"/>
              </a:lnSpc>
              <a:buFont typeface="Monotype Sorts" pitchFamily="2" charset="2"/>
              <a:buNone/>
            </a:pPr>
            <a:r>
              <a:rPr lang="en-US" altLang="ko-KR" sz="2400" b="1" i="1" dirty="0">
                <a:solidFill>
                  <a:srgbClr val="0033CC"/>
                </a:solidFill>
                <a:latin typeface="Arial"/>
                <a:cs typeface="Arial"/>
              </a:rPr>
              <a:t>Examples;</a:t>
            </a:r>
          </a:p>
          <a:p>
            <a:pPr>
              <a:lnSpc>
                <a:spcPct val="90000"/>
              </a:lnSpc>
            </a:pPr>
            <a:r>
              <a:rPr lang="en-US" altLang="ko-KR" sz="2000" dirty="0">
                <a:latin typeface="Arial"/>
                <a:cs typeface="Arial"/>
              </a:rPr>
              <a:t>high-rise buildings self-detect structural faults (e.g., weld cracks)</a:t>
            </a:r>
          </a:p>
          <a:p>
            <a:pPr>
              <a:lnSpc>
                <a:spcPct val="90000"/>
              </a:lnSpc>
            </a:pPr>
            <a:r>
              <a:rPr lang="en-US" altLang="ko-KR" sz="2000" dirty="0">
                <a:latin typeface="Arial"/>
                <a:cs typeface="Arial"/>
              </a:rPr>
              <a:t>schools detect airborne toxins at low concentrations, trace contaminant transport to source</a:t>
            </a:r>
          </a:p>
          <a:p>
            <a:pPr>
              <a:lnSpc>
                <a:spcPct val="90000"/>
              </a:lnSpc>
            </a:pPr>
            <a:r>
              <a:rPr lang="en-US" altLang="ko-KR" sz="2000" dirty="0">
                <a:latin typeface="Arial"/>
                <a:cs typeface="Arial"/>
              </a:rPr>
              <a:t>buoys alert swimmers to dangerous bacterial levels</a:t>
            </a:r>
          </a:p>
          <a:p>
            <a:pPr>
              <a:lnSpc>
                <a:spcPct val="90000"/>
              </a:lnSpc>
            </a:pPr>
            <a:r>
              <a:rPr lang="en-US" altLang="ko-KR" sz="2000" dirty="0">
                <a:latin typeface="Arial"/>
                <a:cs typeface="Arial"/>
              </a:rPr>
              <a:t>earthquake-</a:t>
            </a:r>
            <a:r>
              <a:rPr lang="en-US" altLang="ko-KR" sz="2000" dirty="0" err="1">
                <a:latin typeface="Arial"/>
                <a:cs typeface="Arial"/>
              </a:rPr>
              <a:t>rubbled</a:t>
            </a:r>
            <a:r>
              <a:rPr lang="en-US" altLang="ko-KR" sz="2000" dirty="0">
                <a:latin typeface="Arial"/>
                <a:cs typeface="Arial"/>
              </a:rPr>
              <a:t> building infiltrated with robots and sensors: locate survivors, evaluate structural damage</a:t>
            </a:r>
          </a:p>
          <a:p>
            <a:pPr>
              <a:lnSpc>
                <a:spcPct val="90000"/>
              </a:lnSpc>
            </a:pPr>
            <a:r>
              <a:rPr lang="en-US" altLang="ko-KR" sz="2000" dirty="0">
                <a:latin typeface="Arial"/>
                <a:cs typeface="Arial"/>
              </a:rPr>
              <a:t>ecosystems infused with chemical, physical, acoustic, image sensors to track global change parameters</a:t>
            </a:r>
          </a:p>
          <a:p>
            <a:pPr>
              <a:lnSpc>
                <a:spcPct val="90000"/>
              </a:lnSpc>
            </a:pPr>
            <a:r>
              <a:rPr lang="en-US" altLang="ko-KR" sz="2000" dirty="0">
                <a:latin typeface="Arial"/>
                <a:cs typeface="Arial"/>
              </a:rPr>
              <a:t>battlefield sprinkled with sensors that identify track friendly/foe air, ground vehicles, personnel</a:t>
            </a:r>
          </a:p>
          <a:p>
            <a:pPr>
              <a:lnSpc>
                <a:spcPct val="90000"/>
              </a:lnSpc>
            </a:pPr>
            <a:r>
              <a:rPr lang="en-US" altLang="ko-KR" sz="2000" dirty="0">
                <a:latin typeface="Arial"/>
                <a:cs typeface="Arial"/>
              </a:rPr>
              <a:t>Micro-sensors, on-board processing, wireless interfaces feasible at very small scale--can monitor phenomena “up close”</a:t>
            </a:r>
          </a:p>
          <a:p>
            <a:pPr lvl="1">
              <a:lnSpc>
                <a:spcPct val="90000"/>
              </a:lnSpc>
            </a:pPr>
            <a:r>
              <a:rPr lang="en-US" altLang="ko-KR" sz="1800" b="1" i="1" dirty="0">
                <a:solidFill>
                  <a:schemeClr val="accent2"/>
                </a:solidFill>
                <a:latin typeface="Arial"/>
                <a:cs typeface="Arial"/>
              </a:rPr>
              <a:t>Embedded Networked Sensing will reveal previously unobservable phenomena</a:t>
            </a:r>
            <a:endParaRPr lang="en-US" altLang="ko-KR" sz="1800" dirty="0">
              <a:latin typeface="Arial"/>
              <a:cs typeface="Arial"/>
            </a:endParaRPr>
          </a:p>
        </p:txBody>
      </p:sp>
    </p:spTree>
    <p:extLst>
      <p:ext uri="{BB962C8B-B14F-4D97-AF65-F5344CB8AC3E}">
        <p14:creationId xmlns:p14="http://schemas.microsoft.com/office/powerpoint/2010/main" val="172483259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223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2233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42233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42233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422339">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422339">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422339">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422339">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42233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2339" grpId="0" build="p" bldLvl="2"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4294967295"/>
          </p:nvPr>
        </p:nvSpPr>
        <p:spPr>
          <a:xfrm>
            <a:off x="7000875" y="6240463"/>
            <a:ext cx="1905000" cy="457200"/>
          </a:xfrm>
          <a:prstGeom prst="rect">
            <a:avLst/>
          </a:prstGeom>
        </p:spPr>
        <p:txBody>
          <a:bodyPr/>
          <a:lstStyle/>
          <a:p>
            <a:fld id="{78A6EBF7-7F14-442E-972C-356A6EF9368C}" type="slidenum">
              <a:rPr lang="en-US" altLang="ko-KR">
                <a:latin typeface="Arial"/>
                <a:cs typeface="Arial"/>
              </a:rPr>
              <a:pPr/>
              <a:t>58</a:t>
            </a:fld>
            <a:endParaRPr lang="en-US" altLang="ko-KR" sz="1000">
              <a:latin typeface="Arial"/>
              <a:cs typeface="Arial"/>
            </a:endParaRPr>
          </a:p>
        </p:txBody>
      </p:sp>
      <p:sp>
        <p:nvSpPr>
          <p:cNvPr id="1530882" name="Rectangle 2"/>
          <p:cNvSpPr>
            <a:spLocks noGrp="1" noChangeArrowheads="1"/>
          </p:cNvSpPr>
          <p:nvPr>
            <p:ph type="title"/>
          </p:nvPr>
        </p:nvSpPr>
        <p:spPr>
          <a:xfrm>
            <a:off x="250824" y="404664"/>
            <a:ext cx="8353623" cy="652463"/>
          </a:xfrm>
        </p:spPr>
        <p:txBody>
          <a:bodyPr/>
          <a:lstStyle/>
          <a:p>
            <a:pPr algn="ctr" defTabSz="836613"/>
            <a:r>
              <a:rPr lang="en-US" altLang="ko-KR" sz="3700" dirty="0">
                <a:latin typeface="Arial"/>
                <a:cs typeface="Arial"/>
              </a:rPr>
              <a:t>Overall Design of Sensor Networks</a:t>
            </a:r>
          </a:p>
        </p:txBody>
      </p:sp>
      <p:sp>
        <p:nvSpPr>
          <p:cNvPr id="1530883" name="Rectangle 3"/>
          <p:cNvSpPr>
            <a:spLocks noGrp="1" noChangeArrowheads="1"/>
          </p:cNvSpPr>
          <p:nvPr>
            <p:ph type="body" idx="1"/>
          </p:nvPr>
        </p:nvSpPr>
        <p:spPr>
          <a:xfrm>
            <a:off x="192088" y="1268413"/>
            <a:ext cx="8951912" cy="5151437"/>
          </a:xfrm>
        </p:spPr>
        <p:txBody>
          <a:bodyPr/>
          <a:lstStyle/>
          <a:p>
            <a:pPr marL="312738" indent="-312738" defTabSz="836613"/>
            <a:r>
              <a:rPr lang="en-US" altLang="ko-KR" sz="2000" dirty="0">
                <a:latin typeface="Arial"/>
                <a:cs typeface="Arial"/>
              </a:rPr>
              <a:t>One possible solution?</a:t>
            </a:r>
          </a:p>
          <a:p>
            <a:pPr marL="679450" lvl="1" indent="-261938" defTabSz="836613"/>
            <a:r>
              <a:rPr lang="en-US" altLang="ko-KR" sz="1800" dirty="0">
                <a:solidFill>
                  <a:srgbClr val="0000CC"/>
                </a:solidFill>
                <a:latin typeface="Arial"/>
                <a:cs typeface="Arial"/>
              </a:rPr>
              <a:t>Internet technology coupled with ad-hoc routing mechanism</a:t>
            </a:r>
          </a:p>
          <a:p>
            <a:pPr marL="1044575" lvl="2" indent="-207963" defTabSz="836613">
              <a:buClr>
                <a:schemeClr val="accent1"/>
              </a:buClr>
              <a:buSzPct val="80000"/>
              <a:buFont typeface="Wingdings" pitchFamily="2" charset="2"/>
              <a:buChar char="§"/>
            </a:pPr>
            <a:r>
              <a:rPr lang="en-US" altLang="ko-KR" sz="1400" dirty="0">
                <a:latin typeface="Arial"/>
                <a:cs typeface="Arial"/>
              </a:rPr>
              <a:t>Each node has one IP address. Each node can run applications and services</a:t>
            </a:r>
          </a:p>
          <a:p>
            <a:pPr marL="1044575" lvl="2" indent="-207963" defTabSz="836613">
              <a:buClr>
                <a:schemeClr val="accent1"/>
              </a:buClr>
              <a:buSzPct val="80000"/>
              <a:buFont typeface="Wingdings" pitchFamily="2" charset="2"/>
              <a:buChar char="§"/>
            </a:pPr>
            <a:r>
              <a:rPr lang="en-US" altLang="ko-KR" sz="1400" dirty="0">
                <a:latin typeface="Arial"/>
                <a:cs typeface="Arial"/>
              </a:rPr>
              <a:t>Application instances running on each node can communicate with each other</a:t>
            </a:r>
          </a:p>
          <a:p>
            <a:pPr marL="312738" indent="-312738" defTabSz="836613" eaLnBrk="0" hangingPunct="0"/>
            <a:r>
              <a:rPr lang="en-US" altLang="ko-KR" sz="2000" dirty="0">
                <a:solidFill>
                  <a:srgbClr val="FF5050"/>
                </a:solidFill>
                <a:latin typeface="Arial"/>
                <a:cs typeface="Arial"/>
              </a:rPr>
              <a:t>Why must it be different and difficult?</a:t>
            </a:r>
            <a:endParaRPr lang="en-US" altLang="ko-KR" sz="2000" dirty="0">
              <a:latin typeface="Arial"/>
              <a:cs typeface="Arial"/>
            </a:endParaRPr>
          </a:p>
          <a:p>
            <a:pPr marL="679450" lvl="1" indent="-261938" defTabSz="836613" eaLnBrk="0" hangingPunct="0"/>
            <a:r>
              <a:rPr lang="en-US" altLang="ko-KR" sz="1800" dirty="0">
                <a:latin typeface="Arial"/>
                <a:cs typeface="Arial"/>
              </a:rPr>
              <a:t>A sensor node is not an identity (address): </a:t>
            </a:r>
            <a:r>
              <a:rPr lang="en-US" altLang="ko-KR" sz="1800" i="1" dirty="0">
                <a:solidFill>
                  <a:srgbClr val="0000CC"/>
                </a:solidFill>
                <a:latin typeface="Arial"/>
                <a:cs typeface="Arial"/>
              </a:rPr>
              <a:t>Content based and data centric</a:t>
            </a:r>
          </a:p>
          <a:p>
            <a:pPr marL="1044575" lvl="2" indent="-207963" defTabSz="836613" eaLnBrk="0" hangingPunct="0"/>
            <a:r>
              <a:rPr lang="en-US" altLang="ko-KR" sz="1400" dirty="0">
                <a:latin typeface="Arial"/>
                <a:cs typeface="Arial"/>
              </a:rPr>
              <a:t>Where are nodes whose temperatures will exceed more than 10 degrees for next 10 minutes? </a:t>
            </a:r>
          </a:p>
          <a:p>
            <a:pPr marL="1044575" lvl="2" indent="-207963" defTabSz="836613" eaLnBrk="0" hangingPunct="0"/>
            <a:r>
              <a:rPr lang="en-US" altLang="ko-KR" sz="1400" dirty="0">
                <a:latin typeface="Arial"/>
                <a:cs typeface="Arial"/>
              </a:rPr>
              <a:t>Tell me the location of the object ( with interest specification) every 100ms for 2 minutes.</a:t>
            </a:r>
          </a:p>
          <a:p>
            <a:pPr marL="679450" lvl="1" indent="-261938" defTabSz="836613"/>
            <a:r>
              <a:rPr lang="en-US" altLang="ko-KR" sz="1800" dirty="0">
                <a:latin typeface="Arial"/>
                <a:cs typeface="Arial"/>
              </a:rPr>
              <a:t>Multiple sensors collaborate to achieve one goal.</a:t>
            </a:r>
          </a:p>
          <a:p>
            <a:pPr marL="679450" lvl="1" indent="-261938" defTabSz="836613"/>
            <a:r>
              <a:rPr lang="en-US" altLang="ko-KR" sz="1800" dirty="0">
                <a:latin typeface="Arial"/>
                <a:cs typeface="Arial"/>
              </a:rPr>
              <a:t>Intermediate nodes can perform data aggregation and caching in addition to routing.: </a:t>
            </a:r>
            <a:r>
              <a:rPr lang="en-US" altLang="ko-KR" sz="1800" i="1" dirty="0">
                <a:solidFill>
                  <a:srgbClr val="0000FF"/>
                </a:solidFill>
                <a:latin typeface="Arial"/>
                <a:cs typeface="Arial"/>
              </a:rPr>
              <a:t>where, when, how?</a:t>
            </a:r>
          </a:p>
          <a:p>
            <a:pPr marL="679450" lvl="1" indent="-261938" defTabSz="836613"/>
            <a:r>
              <a:rPr lang="en-US" altLang="ko-KR" sz="1800" dirty="0">
                <a:latin typeface="Arial"/>
                <a:cs typeface="Arial"/>
              </a:rPr>
              <a:t>Not node-to-node packet switching, but node-to-node </a:t>
            </a:r>
            <a:r>
              <a:rPr lang="en-US" altLang="ko-KR" sz="1800" dirty="0">
                <a:solidFill>
                  <a:srgbClr val="0000FF"/>
                </a:solidFill>
                <a:latin typeface="Arial"/>
                <a:cs typeface="Arial"/>
              </a:rPr>
              <a:t>data propagation</a:t>
            </a:r>
            <a:r>
              <a:rPr lang="en-US" altLang="ko-KR" sz="1800" dirty="0">
                <a:latin typeface="Arial"/>
                <a:cs typeface="Arial"/>
              </a:rPr>
              <a:t>.</a:t>
            </a:r>
          </a:p>
          <a:p>
            <a:pPr marL="679450" lvl="1" indent="-261938" defTabSz="836613"/>
            <a:r>
              <a:rPr lang="en-US" altLang="ko-KR" sz="1800" dirty="0">
                <a:latin typeface="Arial"/>
                <a:cs typeface="Arial"/>
              </a:rPr>
              <a:t>High level tasks are needed:</a:t>
            </a:r>
          </a:p>
          <a:p>
            <a:pPr marL="1044575" lvl="2" indent="-207963" defTabSz="836613"/>
            <a:r>
              <a:rPr lang="en-US" altLang="ko-KR" sz="1400" dirty="0">
                <a:latin typeface="Arial"/>
                <a:cs typeface="Arial"/>
              </a:rPr>
              <a:t>At what speed and in what direction was that elephant traveling?</a:t>
            </a:r>
          </a:p>
          <a:p>
            <a:pPr marL="1044575" lvl="2" indent="-207963" defTabSz="836613"/>
            <a:r>
              <a:rPr lang="en-US" altLang="ko-KR" sz="1400" dirty="0">
                <a:latin typeface="Arial"/>
                <a:cs typeface="Arial"/>
              </a:rPr>
              <a:t>Is it the time to order more inventory?</a:t>
            </a:r>
          </a:p>
        </p:txBody>
      </p:sp>
    </p:spTree>
    <p:extLst>
      <p:ext uri="{BB962C8B-B14F-4D97-AF65-F5344CB8AC3E}">
        <p14:creationId xmlns:p14="http://schemas.microsoft.com/office/powerpoint/2010/main" val="1097468469"/>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4294967295"/>
          </p:nvPr>
        </p:nvSpPr>
        <p:spPr>
          <a:xfrm>
            <a:off x="7000875" y="6240463"/>
            <a:ext cx="1905000" cy="457200"/>
          </a:xfrm>
          <a:prstGeom prst="rect">
            <a:avLst/>
          </a:prstGeom>
        </p:spPr>
        <p:txBody>
          <a:bodyPr/>
          <a:lstStyle/>
          <a:p>
            <a:fld id="{645DF9AD-6086-45BF-9FB1-6F77D61337CF}" type="slidenum">
              <a:rPr lang="en-US" altLang="ko-KR">
                <a:latin typeface="Arial"/>
                <a:cs typeface="Arial"/>
              </a:rPr>
              <a:pPr/>
              <a:t>59</a:t>
            </a:fld>
            <a:endParaRPr lang="en-US" altLang="ko-KR" sz="1000">
              <a:latin typeface="Arial"/>
              <a:cs typeface="Arial"/>
            </a:endParaRPr>
          </a:p>
        </p:txBody>
      </p:sp>
      <p:sp>
        <p:nvSpPr>
          <p:cNvPr id="1531906" name="Rectangle 2"/>
          <p:cNvSpPr>
            <a:spLocks noGrp="1" noChangeArrowheads="1"/>
          </p:cNvSpPr>
          <p:nvPr>
            <p:ph type="title"/>
          </p:nvPr>
        </p:nvSpPr>
        <p:spPr/>
        <p:txBody>
          <a:bodyPr/>
          <a:lstStyle/>
          <a:p>
            <a:r>
              <a:rPr lang="en-US" altLang="ko-KR">
                <a:latin typeface="Arial"/>
                <a:cs typeface="Arial"/>
              </a:rPr>
              <a:t>Classifications of Sensor Nets</a:t>
            </a:r>
          </a:p>
        </p:txBody>
      </p:sp>
      <p:sp>
        <p:nvSpPr>
          <p:cNvPr id="1531907" name="Rectangle 3"/>
          <p:cNvSpPr>
            <a:spLocks noGrp="1" noChangeArrowheads="1"/>
          </p:cNvSpPr>
          <p:nvPr>
            <p:ph type="body" idx="1"/>
          </p:nvPr>
        </p:nvSpPr>
        <p:spPr>
          <a:xfrm>
            <a:off x="323850" y="1295400"/>
            <a:ext cx="8439150" cy="4800600"/>
          </a:xfrm>
        </p:spPr>
        <p:txBody>
          <a:bodyPr/>
          <a:lstStyle/>
          <a:p>
            <a:pPr marL="341313" indent="-341313">
              <a:lnSpc>
                <a:spcPct val="90000"/>
              </a:lnSpc>
            </a:pPr>
            <a:r>
              <a:rPr lang="en-US" altLang="ko-KR">
                <a:solidFill>
                  <a:srgbClr val="0066FF"/>
                </a:solidFill>
                <a:latin typeface="Arial"/>
                <a:cs typeface="Arial"/>
              </a:rPr>
              <a:t>Sensor position</a:t>
            </a:r>
          </a:p>
          <a:p>
            <a:pPr lvl="1">
              <a:lnSpc>
                <a:spcPct val="90000"/>
              </a:lnSpc>
            </a:pPr>
            <a:r>
              <a:rPr lang="en-US" altLang="ko-KR">
                <a:latin typeface="Arial"/>
                <a:cs typeface="Arial"/>
              </a:rPr>
              <a:t>Static (Habitat, CORIE, Biomedical) </a:t>
            </a:r>
          </a:p>
          <a:p>
            <a:pPr lvl="1">
              <a:lnSpc>
                <a:spcPct val="90000"/>
              </a:lnSpc>
            </a:pPr>
            <a:r>
              <a:rPr lang="en-US" altLang="ko-KR">
                <a:latin typeface="Arial"/>
                <a:cs typeface="Arial"/>
              </a:rPr>
              <a:t>Mobile (Smart Dust, Biomedical)</a:t>
            </a:r>
          </a:p>
          <a:p>
            <a:pPr marL="341313" indent="-341313">
              <a:lnSpc>
                <a:spcPct val="90000"/>
              </a:lnSpc>
            </a:pPr>
            <a:r>
              <a:rPr lang="en-US" altLang="ko-KR">
                <a:solidFill>
                  <a:srgbClr val="0066FF"/>
                </a:solidFill>
                <a:latin typeface="Arial"/>
                <a:cs typeface="Arial"/>
              </a:rPr>
              <a:t>Goal-driven</a:t>
            </a:r>
          </a:p>
          <a:p>
            <a:pPr lvl="1">
              <a:lnSpc>
                <a:spcPct val="90000"/>
              </a:lnSpc>
            </a:pPr>
            <a:r>
              <a:rPr lang="en-US" altLang="ko-KR">
                <a:latin typeface="Arial"/>
                <a:cs typeface="Arial"/>
              </a:rPr>
              <a:t>Monitoring: Real-time/Not-real-time (Habitat, Smart Dust)</a:t>
            </a:r>
          </a:p>
          <a:p>
            <a:pPr lvl="1">
              <a:lnSpc>
                <a:spcPct val="90000"/>
              </a:lnSpc>
            </a:pPr>
            <a:r>
              <a:rPr lang="en-US" altLang="ko-KR">
                <a:latin typeface="Arial"/>
                <a:cs typeface="Arial"/>
              </a:rPr>
              <a:t>Forecasting (CORIE)</a:t>
            </a:r>
          </a:p>
          <a:p>
            <a:pPr lvl="1">
              <a:lnSpc>
                <a:spcPct val="90000"/>
              </a:lnSpc>
            </a:pPr>
            <a:r>
              <a:rPr lang="en-US" altLang="ko-KR">
                <a:latin typeface="Arial"/>
                <a:cs typeface="Arial"/>
              </a:rPr>
              <a:t>Function substitution (Biomedical)</a:t>
            </a:r>
          </a:p>
          <a:p>
            <a:pPr lvl="1">
              <a:lnSpc>
                <a:spcPct val="90000"/>
              </a:lnSpc>
            </a:pPr>
            <a:r>
              <a:rPr lang="en-US" altLang="ko-KR">
                <a:latin typeface="Arial"/>
                <a:cs typeface="Arial"/>
              </a:rPr>
              <a:t>…</a:t>
            </a:r>
          </a:p>
          <a:p>
            <a:pPr marL="341313" indent="-341313">
              <a:lnSpc>
                <a:spcPct val="90000"/>
              </a:lnSpc>
            </a:pPr>
            <a:r>
              <a:rPr lang="en-US" altLang="ko-KR">
                <a:solidFill>
                  <a:srgbClr val="0066FF"/>
                </a:solidFill>
                <a:latin typeface="Arial"/>
                <a:cs typeface="Arial"/>
              </a:rPr>
              <a:t>Communication medium</a:t>
            </a:r>
          </a:p>
          <a:p>
            <a:pPr lvl="1">
              <a:lnSpc>
                <a:spcPct val="90000"/>
              </a:lnSpc>
            </a:pPr>
            <a:r>
              <a:rPr lang="en-US" altLang="ko-KR">
                <a:latin typeface="Arial"/>
                <a:cs typeface="Arial"/>
              </a:rPr>
              <a:t>Radio Frequency (Habitat, CORIE, Biomedical)</a:t>
            </a:r>
          </a:p>
          <a:p>
            <a:pPr lvl="1">
              <a:lnSpc>
                <a:spcPct val="90000"/>
              </a:lnSpc>
            </a:pPr>
            <a:r>
              <a:rPr lang="en-US" altLang="ko-KR">
                <a:latin typeface="Arial"/>
                <a:cs typeface="Arial"/>
              </a:rPr>
              <a:t>Light (Smart Dust)</a:t>
            </a:r>
          </a:p>
        </p:txBody>
      </p:sp>
    </p:spTree>
    <p:extLst>
      <p:ext uri="{BB962C8B-B14F-4D97-AF65-F5344CB8AC3E}">
        <p14:creationId xmlns:p14="http://schemas.microsoft.com/office/powerpoint/2010/main" val="2712811700"/>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latin typeface="Arial" panose="020B0604020202020204" pitchFamily="34" charset="0"/>
                <a:cs typeface="Arial" panose="020B0604020202020204" pitchFamily="34" charset="0"/>
              </a:rPr>
              <a:t>AllSeen</a:t>
            </a:r>
            <a:r>
              <a:rPr lang="en-US" altLang="ko-KR" dirty="0" smtClean="0">
                <a:latin typeface="Arial" panose="020B0604020202020204" pitchFamily="34" charset="0"/>
                <a:cs typeface="Arial" panose="020B0604020202020204" pitchFamily="34" charset="0"/>
              </a:rPr>
              <a:t> Alliance</a:t>
            </a:r>
            <a:endParaRPr lang="ko-KR" altLang="en-US" dirty="0">
              <a:latin typeface="Arial" panose="020B0604020202020204" pitchFamily="34" charset="0"/>
              <a:cs typeface="Arial" panose="020B0604020202020204" pitchFamily="34" charset="0"/>
            </a:endParaRPr>
          </a:p>
        </p:txBody>
      </p:sp>
      <p:sp>
        <p:nvSpPr>
          <p:cNvPr id="3" name="내용 개체 틀 2"/>
          <p:cNvSpPr>
            <a:spLocks noGrp="1"/>
          </p:cNvSpPr>
          <p:nvPr>
            <p:ph idx="1"/>
          </p:nvPr>
        </p:nvSpPr>
        <p:spPr/>
        <p:txBody>
          <a:bodyPr>
            <a:normAutofit/>
          </a:bodyPr>
          <a:lstStyle/>
          <a:p>
            <a:r>
              <a:rPr lang="en-US" altLang="ko-KR" sz="2000" dirty="0">
                <a:latin typeface="Arial" panose="020B0604020202020204" pitchFamily="34" charset="0"/>
                <a:cs typeface="Arial" panose="020B0604020202020204" pitchFamily="34" charset="0"/>
              </a:rPr>
              <a:t>The </a:t>
            </a:r>
            <a:r>
              <a:rPr lang="en-US" altLang="ko-KR" sz="2000" dirty="0" err="1">
                <a:latin typeface="Arial" panose="020B0604020202020204" pitchFamily="34" charset="0"/>
                <a:cs typeface="Arial" panose="020B0604020202020204" pitchFamily="34" charset="0"/>
              </a:rPr>
              <a:t>AllSeen</a:t>
            </a:r>
            <a:r>
              <a:rPr lang="en-US" altLang="ko-KR" sz="2000" dirty="0">
                <a:latin typeface="Arial" panose="020B0604020202020204" pitchFamily="34" charset="0"/>
                <a:cs typeface="Arial" panose="020B0604020202020204" pitchFamily="34" charset="0"/>
              </a:rPr>
              <a:t> Alliance framework is initially based on the </a:t>
            </a:r>
            <a:r>
              <a:rPr lang="en-US" altLang="ko-KR" b="1" u="sng" dirty="0" err="1">
                <a:solidFill>
                  <a:srgbClr val="0000FF"/>
                </a:solidFill>
                <a:latin typeface="Arial" panose="020B0604020202020204" pitchFamily="34" charset="0"/>
                <a:cs typeface="Arial" panose="020B0604020202020204" pitchFamily="34" charset="0"/>
              </a:rPr>
              <a:t>AllJoyn</a:t>
            </a:r>
            <a:r>
              <a:rPr lang="en-US" altLang="ko-KR" b="1" u="sng" dirty="0">
                <a:solidFill>
                  <a:srgbClr val="0000FF"/>
                </a:solidFill>
                <a:latin typeface="Arial" panose="020B0604020202020204" pitchFamily="34" charset="0"/>
                <a:cs typeface="Arial" panose="020B0604020202020204" pitchFamily="34" charset="0"/>
              </a:rPr>
              <a:t>™</a:t>
            </a:r>
            <a:r>
              <a:rPr lang="en-US" altLang="ko-KR" sz="2400" dirty="0">
                <a:latin typeface="Arial" panose="020B0604020202020204" pitchFamily="34" charset="0"/>
                <a:cs typeface="Arial" panose="020B0604020202020204" pitchFamily="34" charset="0"/>
              </a:rPr>
              <a:t> </a:t>
            </a:r>
            <a:r>
              <a:rPr lang="en-US" altLang="ko-KR" sz="2000" dirty="0">
                <a:latin typeface="Arial" panose="020B0604020202020204" pitchFamily="34" charset="0"/>
                <a:cs typeface="Arial" panose="020B0604020202020204" pitchFamily="34" charset="0"/>
              </a:rPr>
              <a:t>open source project, and will be expanded with contributions from member companies and the open source community</a:t>
            </a:r>
            <a:r>
              <a:rPr lang="en-US" altLang="ko-KR" sz="2000" dirty="0" smtClean="0">
                <a:latin typeface="Arial" panose="020B0604020202020204" pitchFamily="34" charset="0"/>
                <a:cs typeface="Arial" panose="020B0604020202020204" pitchFamily="34" charset="0"/>
              </a:rPr>
              <a:t>.</a:t>
            </a:r>
          </a:p>
          <a:p>
            <a:endParaRPr lang="en-US" altLang="ko-KR" sz="2000" dirty="0">
              <a:latin typeface="Arial" panose="020B0604020202020204" pitchFamily="34" charset="0"/>
              <a:cs typeface="Arial" panose="020B0604020202020204" pitchFamily="34" charset="0"/>
            </a:endParaRPr>
          </a:p>
          <a:p>
            <a:r>
              <a:rPr lang="en-US" altLang="ko-KR" sz="2000" dirty="0" err="1">
                <a:latin typeface="Arial" panose="020B0604020202020204" pitchFamily="34" charset="0"/>
                <a:cs typeface="Arial" panose="020B0604020202020204" pitchFamily="34" charset="0"/>
              </a:rPr>
              <a:t>AllJoyn</a:t>
            </a:r>
            <a:r>
              <a:rPr lang="en-US" altLang="ko-KR" sz="2000" dirty="0">
                <a:latin typeface="Arial" panose="020B0604020202020204" pitchFamily="34" charset="0"/>
                <a:cs typeface="Arial" panose="020B0604020202020204" pitchFamily="34" charset="0"/>
              </a:rPr>
              <a:t> open source project can communicate over various transport </a:t>
            </a:r>
            <a:r>
              <a:rPr lang="en-US" altLang="ko-KR" sz="2000" dirty="0" smtClean="0">
                <a:latin typeface="Arial" panose="020B0604020202020204" pitchFamily="34" charset="0"/>
                <a:cs typeface="Arial" panose="020B0604020202020204" pitchFamily="34" charset="0"/>
              </a:rPr>
              <a:t>networks, </a:t>
            </a:r>
            <a:r>
              <a:rPr lang="en-US" altLang="ko-KR" sz="2000" dirty="0">
                <a:latin typeface="Arial" panose="020B0604020202020204" pitchFamily="34" charset="0"/>
                <a:cs typeface="Arial" panose="020B0604020202020204" pitchFamily="34" charset="0"/>
              </a:rPr>
              <a:t>such as </a:t>
            </a:r>
            <a:r>
              <a:rPr lang="en-US" altLang="ko-KR" sz="2000" b="1" dirty="0">
                <a:latin typeface="Arial" panose="020B0604020202020204" pitchFamily="34" charset="0"/>
                <a:cs typeface="Arial" panose="020B0604020202020204" pitchFamily="34" charset="0"/>
              </a:rPr>
              <a:t>Wi-Fi, power line or Ethernet</a:t>
            </a:r>
            <a:r>
              <a:rPr lang="en-US" altLang="ko-KR" sz="2000" dirty="0">
                <a:latin typeface="Arial" panose="020B0604020202020204" pitchFamily="34" charset="0"/>
                <a:cs typeface="Arial" panose="020B0604020202020204" pitchFamily="34" charset="0"/>
              </a:rPr>
              <a:t>, regardless of manufacturer or operating system and without the need for Internet access</a:t>
            </a:r>
            <a:r>
              <a:rPr lang="en-US" altLang="ko-KR" sz="2000" dirty="0" smtClean="0">
                <a:latin typeface="Arial" panose="020B0604020202020204" pitchFamily="34" charset="0"/>
                <a:cs typeface="Arial" panose="020B0604020202020204" pitchFamily="34" charset="0"/>
              </a:rPr>
              <a:t>.</a:t>
            </a:r>
          </a:p>
          <a:p>
            <a:endParaRPr lang="en-US" altLang="ko-KR" sz="2000" dirty="0">
              <a:latin typeface="Arial" panose="020B0604020202020204" pitchFamily="34" charset="0"/>
              <a:cs typeface="Arial" panose="020B0604020202020204" pitchFamily="34" charset="0"/>
            </a:endParaRPr>
          </a:p>
          <a:p>
            <a:r>
              <a:rPr lang="en-US" altLang="ko-KR" sz="2000" dirty="0">
                <a:latin typeface="Arial" panose="020B0604020202020204" pitchFamily="34" charset="0"/>
                <a:cs typeface="Arial" panose="020B0604020202020204" pitchFamily="34" charset="0"/>
              </a:rPr>
              <a:t> runs on popular platforms such as </a:t>
            </a:r>
            <a:r>
              <a:rPr lang="en-US" altLang="ko-KR" sz="2000" b="1" dirty="0">
                <a:latin typeface="Arial" panose="020B0604020202020204" pitchFamily="34" charset="0"/>
                <a:cs typeface="Arial" panose="020B0604020202020204" pitchFamily="34" charset="0"/>
              </a:rPr>
              <a:t>Linux and Linux-based Android, iOS, and Windows, including embedded variants</a:t>
            </a:r>
            <a:r>
              <a:rPr lang="en-US" altLang="ko-KR" sz="20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7446212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4294967295"/>
          </p:nvPr>
        </p:nvSpPr>
        <p:spPr>
          <a:xfrm>
            <a:off x="7000875" y="6212160"/>
            <a:ext cx="1905000" cy="457200"/>
          </a:xfrm>
          <a:prstGeom prst="rect">
            <a:avLst/>
          </a:prstGeom>
        </p:spPr>
        <p:txBody>
          <a:bodyPr/>
          <a:lstStyle/>
          <a:p>
            <a:fld id="{F3E11E57-4A03-41FA-B8A0-210C745B9D27}" type="slidenum">
              <a:rPr lang="en-US" altLang="ko-KR">
                <a:latin typeface="Arial"/>
                <a:cs typeface="Arial"/>
              </a:rPr>
              <a:pPr/>
              <a:t>60</a:t>
            </a:fld>
            <a:endParaRPr lang="en-US" altLang="ko-KR" sz="1000">
              <a:latin typeface="Arial"/>
              <a:cs typeface="Arial"/>
            </a:endParaRPr>
          </a:p>
        </p:txBody>
      </p:sp>
      <p:sp>
        <p:nvSpPr>
          <p:cNvPr id="1596418" name="Rectangle 2"/>
          <p:cNvSpPr>
            <a:spLocks noGrp="1" noChangeArrowheads="1"/>
          </p:cNvSpPr>
          <p:nvPr>
            <p:ph type="title"/>
          </p:nvPr>
        </p:nvSpPr>
        <p:spPr>
          <a:xfrm>
            <a:off x="468313" y="232047"/>
            <a:ext cx="8496300" cy="774700"/>
          </a:xfrm>
        </p:spPr>
        <p:txBody>
          <a:bodyPr/>
          <a:lstStyle/>
          <a:p>
            <a:pPr algn="ctr"/>
            <a:r>
              <a:rPr lang="en-US" altLang="ko-KR" sz="3300">
                <a:latin typeface="Arial"/>
                <a:cs typeface="Arial"/>
              </a:rPr>
              <a:t>Attribute based routing: </a:t>
            </a:r>
            <a:r>
              <a:rPr lang="en-US" altLang="ko-KR" sz="2900">
                <a:latin typeface="Arial"/>
                <a:cs typeface="Arial"/>
              </a:rPr>
              <a:t>Directed Diffusion</a:t>
            </a:r>
          </a:p>
        </p:txBody>
      </p:sp>
      <p:sp>
        <p:nvSpPr>
          <p:cNvPr id="1596419" name="Rectangle 3"/>
          <p:cNvSpPr>
            <a:spLocks noGrp="1" noChangeArrowheads="1"/>
          </p:cNvSpPr>
          <p:nvPr>
            <p:ph type="body" idx="1"/>
          </p:nvPr>
        </p:nvSpPr>
        <p:spPr>
          <a:xfrm>
            <a:off x="250825" y="1267097"/>
            <a:ext cx="8512175" cy="5086350"/>
          </a:xfrm>
        </p:spPr>
        <p:txBody>
          <a:bodyPr/>
          <a:lstStyle/>
          <a:p>
            <a:pPr marL="341313" indent="-341313"/>
            <a:r>
              <a:rPr lang="en-US" altLang="ko-KR" sz="3200" dirty="0">
                <a:latin typeface="Arial"/>
                <a:cs typeface="Arial"/>
              </a:rPr>
              <a:t>Elements of Directed Diffusion</a:t>
            </a:r>
            <a:r>
              <a:rPr lang="en-US" altLang="ko-KR" sz="3200" b="1" dirty="0">
                <a:latin typeface="Arial"/>
                <a:cs typeface="Arial"/>
              </a:rPr>
              <a:t> </a:t>
            </a:r>
          </a:p>
          <a:p>
            <a:pPr lvl="1"/>
            <a:r>
              <a:rPr lang="en-US" altLang="ko-KR" sz="2800" b="1" dirty="0">
                <a:latin typeface="Arial"/>
                <a:cs typeface="Arial"/>
              </a:rPr>
              <a:t>Naming</a:t>
            </a:r>
          </a:p>
          <a:p>
            <a:pPr lvl="2"/>
            <a:r>
              <a:rPr lang="en-US" altLang="ko-KR" sz="2000" dirty="0">
                <a:latin typeface="Arial"/>
                <a:cs typeface="Arial"/>
              </a:rPr>
              <a:t>Data is named using attribute-value pairs </a:t>
            </a:r>
          </a:p>
          <a:p>
            <a:pPr lvl="1"/>
            <a:r>
              <a:rPr lang="en-US" altLang="ko-KR" sz="2800" b="1" dirty="0">
                <a:latin typeface="Arial"/>
                <a:cs typeface="Arial"/>
              </a:rPr>
              <a:t>Interests </a:t>
            </a:r>
          </a:p>
          <a:p>
            <a:pPr lvl="2"/>
            <a:r>
              <a:rPr lang="en-US" altLang="ko-KR" sz="2000" dirty="0">
                <a:latin typeface="Arial"/>
                <a:cs typeface="Arial"/>
              </a:rPr>
              <a:t>A node requests data by sending interests for named data </a:t>
            </a:r>
          </a:p>
          <a:p>
            <a:pPr lvl="1"/>
            <a:r>
              <a:rPr lang="en-US" altLang="ko-KR" sz="2800" b="1" dirty="0">
                <a:latin typeface="Arial"/>
                <a:cs typeface="Arial"/>
              </a:rPr>
              <a:t>Gradients</a:t>
            </a:r>
          </a:p>
          <a:p>
            <a:pPr lvl="2"/>
            <a:r>
              <a:rPr lang="en-US" altLang="ko-KR" sz="2000" dirty="0">
                <a:latin typeface="Arial"/>
                <a:cs typeface="Arial"/>
              </a:rPr>
              <a:t> Gradients is set up within the network designed to “draw” events, i.e. data matching the interest.</a:t>
            </a:r>
          </a:p>
          <a:p>
            <a:pPr lvl="1"/>
            <a:r>
              <a:rPr lang="en-US" altLang="ko-KR" sz="2800" b="1" dirty="0">
                <a:latin typeface="Arial"/>
                <a:cs typeface="Arial"/>
              </a:rPr>
              <a:t>Reinforcement</a:t>
            </a:r>
          </a:p>
          <a:p>
            <a:pPr lvl="2"/>
            <a:r>
              <a:rPr lang="en-US" altLang="ko-KR" sz="2000" dirty="0">
                <a:latin typeface="Arial"/>
                <a:cs typeface="Arial"/>
              </a:rPr>
              <a:t>Sink reinforces particular neighbors to draw higher quality ( higher data rate) events</a:t>
            </a:r>
          </a:p>
        </p:txBody>
      </p:sp>
    </p:spTree>
    <p:extLst>
      <p:ext uri="{BB962C8B-B14F-4D97-AF65-F5344CB8AC3E}">
        <p14:creationId xmlns:p14="http://schemas.microsoft.com/office/powerpoint/2010/main" val="396548356"/>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슬라이드 번호 개체 틀 3"/>
          <p:cNvSpPr>
            <a:spLocks noGrp="1"/>
          </p:cNvSpPr>
          <p:nvPr>
            <p:ph type="sldNum" sz="quarter" idx="4294967295"/>
          </p:nvPr>
        </p:nvSpPr>
        <p:spPr>
          <a:xfrm>
            <a:off x="7000875" y="6240463"/>
            <a:ext cx="1905000" cy="457200"/>
          </a:xfrm>
          <a:prstGeom prst="rect">
            <a:avLst/>
          </a:prstGeom>
        </p:spPr>
        <p:txBody>
          <a:bodyPr/>
          <a:lstStyle/>
          <a:p>
            <a:fld id="{C7331788-925E-4CED-9D84-ADD1F745DFAE}" type="slidenum">
              <a:rPr lang="en-US" altLang="ko-KR">
                <a:latin typeface="Arial"/>
                <a:cs typeface="Arial"/>
              </a:rPr>
              <a:pPr/>
              <a:t>61</a:t>
            </a:fld>
            <a:endParaRPr lang="en-US" altLang="ko-KR" sz="1000">
              <a:latin typeface="Arial"/>
              <a:cs typeface="Arial"/>
            </a:endParaRPr>
          </a:p>
        </p:txBody>
      </p:sp>
      <p:sp>
        <p:nvSpPr>
          <p:cNvPr id="1597442" name="Rectangle 2"/>
          <p:cNvSpPr>
            <a:spLocks noGrp="1" noChangeArrowheads="1"/>
          </p:cNvSpPr>
          <p:nvPr>
            <p:ph type="title"/>
          </p:nvPr>
        </p:nvSpPr>
        <p:spPr>
          <a:xfrm>
            <a:off x="323528" y="260648"/>
            <a:ext cx="7451725" cy="647700"/>
          </a:xfrm>
        </p:spPr>
        <p:txBody>
          <a:bodyPr/>
          <a:lstStyle/>
          <a:p>
            <a:r>
              <a:rPr lang="en-US" altLang="ko-KR" sz="4000" dirty="0">
                <a:latin typeface="Arial"/>
                <a:cs typeface="Arial"/>
              </a:rPr>
              <a:t>Interest Propagation</a:t>
            </a:r>
          </a:p>
        </p:txBody>
      </p:sp>
      <p:sp>
        <p:nvSpPr>
          <p:cNvPr id="1597443" name="Rectangle 3"/>
          <p:cNvSpPr>
            <a:spLocks noGrp="1" noChangeArrowheads="1"/>
          </p:cNvSpPr>
          <p:nvPr>
            <p:ph type="body" idx="1"/>
          </p:nvPr>
        </p:nvSpPr>
        <p:spPr>
          <a:xfrm>
            <a:off x="323850" y="1295400"/>
            <a:ext cx="8439150" cy="1671638"/>
          </a:xfrm>
        </p:spPr>
        <p:txBody>
          <a:bodyPr/>
          <a:lstStyle/>
          <a:p>
            <a:r>
              <a:rPr lang="en-US" altLang="ko-KR" sz="2400">
                <a:latin typeface="Arial"/>
                <a:cs typeface="Arial"/>
              </a:rPr>
              <a:t>Flooding</a:t>
            </a:r>
          </a:p>
          <a:p>
            <a:r>
              <a:rPr lang="en-US" altLang="ko-KR" sz="2400">
                <a:latin typeface="Arial"/>
                <a:cs typeface="Arial"/>
              </a:rPr>
              <a:t>Constrained or Directional flooding based on location.</a:t>
            </a:r>
          </a:p>
          <a:p>
            <a:r>
              <a:rPr lang="en-US" altLang="ko-KR" sz="2400">
                <a:latin typeface="Arial"/>
                <a:cs typeface="Arial"/>
              </a:rPr>
              <a:t>Directional Propagation based on previously cached data.</a:t>
            </a:r>
          </a:p>
        </p:txBody>
      </p:sp>
      <p:sp>
        <p:nvSpPr>
          <p:cNvPr id="1597444" name="Oval 4"/>
          <p:cNvSpPr>
            <a:spLocks noChangeArrowheads="1"/>
          </p:cNvSpPr>
          <p:nvPr/>
        </p:nvSpPr>
        <p:spPr bwMode="auto">
          <a:xfrm>
            <a:off x="2895600" y="4119563"/>
            <a:ext cx="211138" cy="261937"/>
          </a:xfrm>
          <a:prstGeom prst="ellipse">
            <a:avLst/>
          </a:prstGeom>
          <a:solidFill>
            <a:srgbClr val="99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7445" name="Oval 5"/>
          <p:cNvSpPr>
            <a:spLocks noChangeArrowheads="1"/>
          </p:cNvSpPr>
          <p:nvPr/>
        </p:nvSpPr>
        <p:spPr bwMode="auto">
          <a:xfrm>
            <a:off x="3413125" y="4949825"/>
            <a:ext cx="209550" cy="2619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7446" name="Oval 6"/>
          <p:cNvSpPr>
            <a:spLocks noChangeArrowheads="1"/>
          </p:cNvSpPr>
          <p:nvPr/>
        </p:nvSpPr>
        <p:spPr bwMode="auto">
          <a:xfrm>
            <a:off x="4359275" y="3562350"/>
            <a:ext cx="211138" cy="2619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7447" name="Oval 7"/>
          <p:cNvSpPr>
            <a:spLocks noChangeArrowheads="1"/>
          </p:cNvSpPr>
          <p:nvPr/>
        </p:nvSpPr>
        <p:spPr bwMode="auto">
          <a:xfrm>
            <a:off x="3378200" y="3524250"/>
            <a:ext cx="209550" cy="2619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7448" name="Oval 8"/>
          <p:cNvSpPr>
            <a:spLocks noChangeArrowheads="1"/>
          </p:cNvSpPr>
          <p:nvPr/>
        </p:nvSpPr>
        <p:spPr bwMode="auto">
          <a:xfrm>
            <a:off x="4921250" y="5624513"/>
            <a:ext cx="209550" cy="2619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7449" name="Oval 9"/>
          <p:cNvSpPr>
            <a:spLocks noChangeArrowheads="1"/>
          </p:cNvSpPr>
          <p:nvPr/>
        </p:nvSpPr>
        <p:spPr bwMode="auto">
          <a:xfrm>
            <a:off x="4500563" y="5060950"/>
            <a:ext cx="209550" cy="2635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7450" name="Oval 10"/>
          <p:cNvSpPr>
            <a:spLocks noChangeArrowheads="1"/>
          </p:cNvSpPr>
          <p:nvPr/>
        </p:nvSpPr>
        <p:spPr bwMode="auto">
          <a:xfrm>
            <a:off x="4114800" y="4424363"/>
            <a:ext cx="209550" cy="2619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7451" name="Oval 11"/>
          <p:cNvSpPr>
            <a:spLocks noChangeArrowheads="1"/>
          </p:cNvSpPr>
          <p:nvPr/>
        </p:nvSpPr>
        <p:spPr bwMode="auto">
          <a:xfrm>
            <a:off x="5060950" y="4124325"/>
            <a:ext cx="211138" cy="2619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7452" name="Oval 12"/>
          <p:cNvSpPr>
            <a:spLocks noChangeArrowheads="1"/>
          </p:cNvSpPr>
          <p:nvPr/>
        </p:nvSpPr>
        <p:spPr bwMode="auto">
          <a:xfrm>
            <a:off x="5410200" y="4881563"/>
            <a:ext cx="211138" cy="263525"/>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grpSp>
        <p:nvGrpSpPr>
          <p:cNvPr id="1597453" name="Group 13"/>
          <p:cNvGrpSpPr>
            <a:grpSpLocks/>
          </p:cNvGrpSpPr>
          <p:nvPr/>
        </p:nvGrpSpPr>
        <p:grpSpPr bwMode="auto">
          <a:xfrm>
            <a:off x="4814888" y="4349750"/>
            <a:ext cx="701675" cy="1198563"/>
            <a:chOff x="2640" y="2064"/>
            <a:chExt cx="960" cy="1536"/>
          </a:xfrm>
        </p:grpSpPr>
        <p:sp>
          <p:nvSpPr>
            <p:cNvPr id="1597454" name="Line 14"/>
            <p:cNvSpPr>
              <a:spLocks noChangeShapeType="1"/>
            </p:cNvSpPr>
            <p:nvPr/>
          </p:nvSpPr>
          <p:spPr bwMode="auto">
            <a:xfrm flipH="1">
              <a:off x="3264" y="3120"/>
              <a:ext cx="336" cy="48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7455" name="Line 15"/>
            <p:cNvSpPr>
              <a:spLocks noChangeShapeType="1"/>
            </p:cNvSpPr>
            <p:nvPr/>
          </p:nvSpPr>
          <p:spPr bwMode="auto">
            <a:xfrm flipH="1">
              <a:off x="2640" y="3120"/>
              <a:ext cx="672" cy="96"/>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7456" name="Line 16"/>
            <p:cNvSpPr>
              <a:spLocks noChangeShapeType="1"/>
            </p:cNvSpPr>
            <p:nvPr/>
          </p:nvSpPr>
          <p:spPr bwMode="auto">
            <a:xfrm flipH="1" flipV="1">
              <a:off x="3312" y="2064"/>
              <a:ext cx="240" cy="528"/>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grpSp>
      <p:sp>
        <p:nvSpPr>
          <p:cNvPr id="1597457" name="Line 17"/>
          <p:cNvSpPr>
            <a:spLocks noChangeShapeType="1"/>
          </p:cNvSpPr>
          <p:nvPr/>
        </p:nvSpPr>
        <p:spPr bwMode="auto">
          <a:xfrm flipH="1">
            <a:off x="3048000" y="3814763"/>
            <a:ext cx="304800" cy="30480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grpSp>
        <p:nvGrpSpPr>
          <p:cNvPr id="1597458" name="Group 18"/>
          <p:cNvGrpSpPr>
            <a:grpSpLocks/>
          </p:cNvGrpSpPr>
          <p:nvPr/>
        </p:nvGrpSpPr>
        <p:grpSpPr bwMode="auto">
          <a:xfrm>
            <a:off x="4724400" y="4424363"/>
            <a:ext cx="736600" cy="1274762"/>
            <a:chOff x="2448" y="1200"/>
            <a:chExt cx="464" cy="803"/>
          </a:xfrm>
        </p:grpSpPr>
        <p:sp>
          <p:nvSpPr>
            <p:cNvPr id="1597459" name="Line 19"/>
            <p:cNvSpPr>
              <a:spLocks noChangeShapeType="1"/>
            </p:cNvSpPr>
            <p:nvPr/>
          </p:nvSpPr>
          <p:spPr bwMode="auto">
            <a:xfrm>
              <a:off x="2779" y="1200"/>
              <a:ext cx="111" cy="331"/>
            </a:xfrm>
            <a:prstGeom prst="line">
              <a:avLst/>
            </a:prstGeom>
            <a:noFill/>
            <a:ln w="38100">
              <a:solidFill>
                <a:srgbClr val="0033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7460" name="Line 20"/>
            <p:cNvSpPr>
              <a:spLocks noChangeShapeType="1"/>
            </p:cNvSpPr>
            <p:nvPr/>
          </p:nvSpPr>
          <p:spPr bwMode="auto">
            <a:xfrm flipV="1">
              <a:off x="2448" y="1625"/>
              <a:ext cx="420" cy="71"/>
            </a:xfrm>
            <a:prstGeom prst="line">
              <a:avLst/>
            </a:prstGeom>
            <a:noFill/>
            <a:ln w="38100">
              <a:solidFill>
                <a:srgbClr val="0033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7461" name="Line 21"/>
            <p:cNvSpPr>
              <a:spLocks noChangeShapeType="1"/>
            </p:cNvSpPr>
            <p:nvPr/>
          </p:nvSpPr>
          <p:spPr bwMode="auto">
            <a:xfrm flipH="1">
              <a:off x="2691" y="1672"/>
              <a:ext cx="221" cy="331"/>
            </a:xfrm>
            <a:prstGeom prst="line">
              <a:avLst/>
            </a:prstGeom>
            <a:noFill/>
            <a:ln w="38100">
              <a:solidFill>
                <a:srgbClr val="003366"/>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grpSp>
      <p:grpSp>
        <p:nvGrpSpPr>
          <p:cNvPr id="1597462" name="Group 22"/>
          <p:cNvGrpSpPr>
            <a:grpSpLocks/>
          </p:cNvGrpSpPr>
          <p:nvPr/>
        </p:nvGrpSpPr>
        <p:grpSpPr bwMode="auto">
          <a:xfrm>
            <a:off x="2971800" y="3738563"/>
            <a:ext cx="1524000" cy="1371600"/>
            <a:chOff x="1728" y="2400"/>
            <a:chExt cx="960" cy="864"/>
          </a:xfrm>
        </p:grpSpPr>
        <p:sp>
          <p:nvSpPr>
            <p:cNvPr id="1597463" name="Line 23"/>
            <p:cNvSpPr>
              <a:spLocks noChangeShapeType="1"/>
            </p:cNvSpPr>
            <p:nvPr/>
          </p:nvSpPr>
          <p:spPr bwMode="auto">
            <a:xfrm flipH="1" flipV="1">
              <a:off x="1728" y="2832"/>
              <a:ext cx="288" cy="432"/>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grpSp>
          <p:nvGrpSpPr>
            <p:cNvPr id="1597464" name="Group 24"/>
            <p:cNvGrpSpPr>
              <a:grpSpLocks/>
            </p:cNvGrpSpPr>
            <p:nvPr/>
          </p:nvGrpSpPr>
          <p:grpSpPr bwMode="auto">
            <a:xfrm>
              <a:off x="1824" y="2448"/>
              <a:ext cx="864" cy="480"/>
              <a:chOff x="1824" y="2448"/>
              <a:chExt cx="864" cy="480"/>
            </a:xfrm>
          </p:grpSpPr>
          <p:sp>
            <p:nvSpPr>
              <p:cNvPr id="1597465" name="Line 25"/>
              <p:cNvSpPr>
                <a:spLocks noChangeShapeType="1"/>
              </p:cNvSpPr>
              <p:nvPr/>
            </p:nvSpPr>
            <p:spPr bwMode="auto">
              <a:xfrm flipH="1" flipV="1">
                <a:off x="1824" y="2784"/>
                <a:ext cx="576" cy="144"/>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7466" name="Line 26"/>
              <p:cNvSpPr>
                <a:spLocks noChangeShapeType="1"/>
              </p:cNvSpPr>
              <p:nvPr/>
            </p:nvSpPr>
            <p:spPr bwMode="auto">
              <a:xfrm flipV="1">
                <a:off x="2544" y="2448"/>
                <a:ext cx="144" cy="384"/>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grpSp>
        <p:grpSp>
          <p:nvGrpSpPr>
            <p:cNvPr id="1597467" name="Group 27"/>
            <p:cNvGrpSpPr>
              <a:grpSpLocks/>
            </p:cNvGrpSpPr>
            <p:nvPr/>
          </p:nvGrpSpPr>
          <p:grpSpPr bwMode="auto">
            <a:xfrm>
              <a:off x="1872" y="2400"/>
              <a:ext cx="720" cy="336"/>
              <a:chOff x="1872" y="2400"/>
              <a:chExt cx="720" cy="336"/>
            </a:xfrm>
          </p:grpSpPr>
          <p:sp>
            <p:nvSpPr>
              <p:cNvPr id="1597468" name="Line 28"/>
              <p:cNvSpPr>
                <a:spLocks noChangeShapeType="1"/>
              </p:cNvSpPr>
              <p:nvPr/>
            </p:nvSpPr>
            <p:spPr bwMode="auto">
              <a:xfrm flipH="1">
                <a:off x="1872" y="2448"/>
                <a:ext cx="720" cy="288"/>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7469" name="Line 29"/>
              <p:cNvSpPr>
                <a:spLocks noChangeShapeType="1"/>
              </p:cNvSpPr>
              <p:nvPr/>
            </p:nvSpPr>
            <p:spPr bwMode="auto">
              <a:xfrm flipH="1">
                <a:off x="2112" y="2400"/>
                <a:ext cx="480"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grpSp>
      </p:grpSp>
      <p:sp>
        <p:nvSpPr>
          <p:cNvPr id="1597470" name="Line 30"/>
          <p:cNvSpPr>
            <a:spLocks noChangeShapeType="1"/>
          </p:cNvSpPr>
          <p:nvPr/>
        </p:nvSpPr>
        <p:spPr bwMode="auto">
          <a:xfrm flipV="1">
            <a:off x="3124200" y="3786188"/>
            <a:ext cx="393700" cy="333375"/>
          </a:xfrm>
          <a:prstGeom prst="line">
            <a:avLst/>
          </a:prstGeom>
          <a:noFill/>
          <a:ln w="3175">
            <a:solidFill>
              <a:srgbClr val="0033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7471" name="Text Box 31"/>
          <p:cNvSpPr txBox="1">
            <a:spLocks noChangeArrowheads="1"/>
          </p:cNvSpPr>
          <p:nvPr/>
        </p:nvSpPr>
        <p:spPr bwMode="auto">
          <a:xfrm>
            <a:off x="1860084" y="3431531"/>
            <a:ext cx="1228071"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kumimoji="0" lang="en-US" altLang="ko-KR" sz="2400" b="1">
                <a:solidFill>
                  <a:schemeClr val="folHlink"/>
                </a:solidFill>
                <a:latin typeface="Arial"/>
                <a:cs typeface="Arial"/>
              </a:rPr>
              <a:t>Source</a:t>
            </a:r>
          </a:p>
        </p:txBody>
      </p:sp>
      <p:grpSp>
        <p:nvGrpSpPr>
          <p:cNvPr id="1597472" name="Group 32"/>
          <p:cNvGrpSpPr>
            <a:grpSpLocks/>
          </p:cNvGrpSpPr>
          <p:nvPr/>
        </p:nvGrpSpPr>
        <p:grpSpPr bwMode="auto">
          <a:xfrm>
            <a:off x="3622675" y="3749675"/>
            <a:ext cx="1473200" cy="1911350"/>
            <a:chOff x="1824" y="1296"/>
            <a:chExt cx="2016" cy="2448"/>
          </a:xfrm>
        </p:grpSpPr>
        <p:sp>
          <p:nvSpPr>
            <p:cNvPr id="1597473" name="Line 33"/>
            <p:cNvSpPr>
              <a:spLocks noChangeShapeType="1"/>
            </p:cNvSpPr>
            <p:nvPr/>
          </p:nvSpPr>
          <p:spPr bwMode="auto">
            <a:xfrm flipV="1">
              <a:off x="2784" y="2016"/>
              <a:ext cx="960" cy="336"/>
            </a:xfrm>
            <a:prstGeom prst="line">
              <a:avLst/>
            </a:prstGeom>
            <a:noFill/>
            <a:ln w="38100">
              <a:solidFill>
                <a:srgbClr val="0033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7474" name="Line 34"/>
            <p:cNvSpPr>
              <a:spLocks noChangeShapeType="1"/>
            </p:cNvSpPr>
            <p:nvPr/>
          </p:nvSpPr>
          <p:spPr bwMode="auto">
            <a:xfrm>
              <a:off x="3120" y="1296"/>
              <a:ext cx="720" cy="528"/>
            </a:xfrm>
            <a:prstGeom prst="line">
              <a:avLst/>
            </a:prstGeom>
            <a:noFill/>
            <a:ln w="38100">
              <a:solidFill>
                <a:srgbClr val="0033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7475" name="Line 35"/>
            <p:cNvSpPr>
              <a:spLocks noChangeShapeType="1"/>
            </p:cNvSpPr>
            <p:nvPr/>
          </p:nvSpPr>
          <p:spPr bwMode="auto">
            <a:xfrm>
              <a:off x="1824" y="3024"/>
              <a:ext cx="1200" cy="96"/>
            </a:xfrm>
            <a:prstGeom prst="line">
              <a:avLst/>
            </a:prstGeom>
            <a:noFill/>
            <a:ln w="38100">
              <a:solidFill>
                <a:srgbClr val="0033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7476" name="Line 36"/>
            <p:cNvSpPr>
              <a:spLocks noChangeShapeType="1"/>
            </p:cNvSpPr>
            <p:nvPr/>
          </p:nvSpPr>
          <p:spPr bwMode="auto">
            <a:xfrm>
              <a:off x="2736" y="2448"/>
              <a:ext cx="336" cy="528"/>
            </a:xfrm>
            <a:prstGeom prst="line">
              <a:avLst/>
            </a:prstGeom>
            <a:noFill/>
            <a:ln w="12700">
              <a:solidFill>
                <a:srgbClr val="0033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7477" name="Line 37"/>
            <p:cNvSpPr>
              <a:spLocks noChangeShapeType="1"/>
            </p:cNvSpPr>
            <p:nvPr/>
          </p:nvSpPr>
          <p:spPr bwMode="auto">
            <a:xfrm>
              <a:off x="3264" y="3264"/>
              <a:ext cx="384" cy="48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grpSp>
      <p:graphicFrame>
        <p:nvGraphicFramePr>
          <p:cNvPr id="1597478" name="Object 38"/>
          <p:cNvGraphicFramePr>
            <a:graphicFrameLocks noChangeAspect="1"/>
          </p:cNvGraphicFramePr>
          <p:nvPr>
            <p:extLst>
              <p:ext uri="{D42A27DB-BD31-4B8C-83A1-F6EECF244321}">
                <p14:modId xmlns:p14="http://schemas.microsoft.com/office/powerpoint/2010/main" val="3121868048"/>
              </p:ext>
            </p:extLst>
          </p:nvPr>
        </p:nvGraphicFramePr>
        <p:xfrm>
          <a:off x="1752600" y="3967163"/>
          <a:ext cx="1004888" cy="487362"/>
        </p:xfrm>
        <a:graphic>
          <a:graphicData uri="http://schemas.openxmlformats.org/presentationml/2006/ole">
            <mc:AlternateContent xmlns:mc="http://schemas.openxmlformats.org/markup-compatibility/2006">
              <mc:Choice xmlns:v="urn:schemas-microsoft-com:vml" Requires="v">
                <p:oleObj spid="_x0000_s2122" name="Clip" r:id="rId3" imgW="6239880" imgH="3268080" progId="MS_ClipArt_Gallery.5">
                  <p:embed/>
                </p:oleObj>
              </mc:Choice>
              <mc:Fallback>
                <p:oleObj name="Clip" r:id="rId3" imgW="6239880" imgH="3268080" progId="MS_ClipArt_Gallery.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3967163"/>
                        <a:ext cx="1004888" cy="487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97479" name="Arc 39"/>
          <p:cNvSpPr>
            <a:spLocks/>
          </p:cNvSpPr>
          <p:nvPr/>
        </p:nvSpPr>
        <p:spPr bwMode="auto">
          <a:xfrm flipV="1">
            <a:off x="1676400" y="3509963"/>
            <a:ext cx="1600200" cy="1357312"/>
          </a:xfrm>
          <a:custGeom>
            <a:avLst/>
            <a:gdLst>
              <a:gd name="G0" fmla="+- 21600 0 0"/>
              <a:gd name="G1" fmla="+- 21600 0 0"/>
              <a:gd name="G2" fmla="+- 21600 0 0"/>
              <a:gd name="T0" fmla="*/ 21 w 43200"/>
              <a:gd name="T1" fmla="*/ 22546 h 41092"/>
              <a:gd name="T2" fmla="*/ 30907 w 43200"/>
              <a:gd name="T3" fmla="*/ 41092 h 41092"/>
              <a:gd name="T4" fmla="*/ 21600 w 43200"/>
              <a:gd name="T5" fmla="*/ 21600 h 41092"/>
            </a:gdLst>
            <a:ahLst/>
            <a:cxnLst>
              <a:cxn ang="0">
                <a:pos x="T0" y="T1"/>
              </a:cxn>
              <a:cxn ang="0">
                <a:pos x="T2" y="T3"/>
              </a:cxn>
              <a:cxn ang="0">
                <a:pos x="T4" y="T5"/>
              </a:cxn>
            </a:cxnLst>
            <a:rect l="0" t="0" r="r" b="b"/>
            <a:pathLst>
              <a:path w="43200" h="41092" fill="none" extrusionOk="0">
                <a:moveTo>
                  <a:pt x="20" y="22546"/>
                </a:moveTo>
                <a:cubicBezTo>
                  <a:pt x="6" y="22230"/>
                  <a:pt x="0" y="21915"/>
                  <a:pt x="0" y="21600"/>
                </a:cubicBezTo>
                <a:cubicBezTo>
                  <a:pt x="0" y="9670"/>
                  <a:pt x="9670" y="0"/>
                  <a:pt x="21600" y="0"/>
                </a:cubicBezTo>
                <a:cubicBezTo>
                  <a:pt x="33529" y="0"/>
                  <a:pt x="43200" y="9670"/>
                  <a:pt x="43200" y="21600"/>
                </a:cubicBezTo>
                <a:cubicBezTo>
                  <a:pt x="43200" y="29923"/>
                  <a:pt x="38417" y="37505"/>
                  <a:pt x="30907" y="41092"/>
                </a:cubicBezTo>
              </a:path>
              <a:path w="43200" h="41092" stroke="0" extrusionOk="0">
                <a:moveTo>
                  <a:pt x="20" y="22546"/>
                </a:moveTo>
                <a:cubicBezTo>
                  <a:pt x="6" y="22230"/>
                  <a:pt x="0" y="21915"/>
                  <a:pt x="0" y="21600"/>
                </a:cubicBezTo>
                <a:cubicBezTo>
                  <a:pt x="0" y="9670"/>
                  <a:pt x="9670" y="0"/>
                  <a:pt x="21600" y="0"/>
                </a:cubicBezTo>
                <a:cubicBezTo>
                  <a:pt x="33529" y="0"/>
                  <a:pt x="43200" y="9670"/>
                  <a:pt x="43200" y="21600"/>
                </a:cubicBezTo>
                <a:cubicBezTo>
                  <a:pt x="43200" y="29923"/>
                  <a:pt x="38417" y="37505"/>
                  <a:pt x="30907" y="41092"/>
                </a:cubicBezTo>
                <a:lnTo>
                  <a:pt x="21600" y="21600"/>
                </a:lnTo>
                <a:close/>
              </a:path>
            </a:pathLst>
          </a:custGeom>
          <a:noFill/>
          <a:ln w="9525">
            <a:solidFill>
              <a:schemeClr val="tx1"/>
            </a:solidFill>
            <a:prstDash val="lgDashDot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graphicFrame>
        <p:nvGraphicFramePr>
          <p:cNvPr id="1597480" name="Object 40"/>
          <p:cNvGraphicFramePr>
            <a:graphicFrameLocks noChangeAspect="1"/>
          </p:cNvGraphicFramePr>
          <p:nvPr>
            <p:extLst>
              <p:ext uri="{D42A27DB-BD31-4B8C-83A1-F6EECF244321}">
                <p14:modId xmlns:p14="http://schemas.microsoft.com/office/powerpoint/2010/main" val="3952082456"/>
              </p:ext>
            </p:extLst>
          </p:nvPr>
        </p:nvGraphicFramePr>
        <p:xfrm>
          <a:off x="5715000" y="4805363"/>
          <a:ext cx="463550" cy="609600"/>
        </p:xfrm>
        <a:graphic>
          <a:graphicData uri="http://schemas.openxmlformats.org/presentationml/2006/ole">
            <mc:AlternateContent xmlns:mc="http://schemas.openxmlformats.org/markup-compatibility/2006">
              <mc:Choice xmlns:v="urn:schemas-microsoft-com:vml" Requires="v">
                <p:oleObj spid="_x0000_s2123" name="Clip" r:id="rId5" imgW="1857600" imgH="3995640" progId="MS_ClipArt_Gallery.5">
                  <p:embed/>
                </p:oleObj>
              </mc:Choice>
              <mc:Fallback>
                <p:oleObj name="Clip" r:id="rId5" imgW="1857600" imgH="3995640" progId="MS_ClipArt_Gallery.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5000" y="4805363"/>
                        <a:ext cx="46355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97481" name="Text Box 41"/>
          <p:cNvSpPr txBox="1">
            <a:spLocks noChangeArrowheads="1"/>
          </p:cNvSpPr>
          <p:nvPr/>
        </p:nvSpPr>
        <p:spPr bwMode="auto">
          <a:xfrm>
            <a:off x="5715000" y="5567363"/>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0" lang="en-US" altLang="ko-KR" sz="2400" b="1">
                <a:solidFill>
                  <a:schemeClr val="folHlink"/>
                </a:solidFill>
                <a:latin typeface="Arial"/>
                <a:cs typeface="Arial"/>
              </a:rPr>
              <a:t>Sink</a:t>
            </a:r>
          </a:p>
        </p:txBody>
      </p:sp>
      <p:grpSp>
        <p:nvGrpSpPr>
          <p:cNvPr id="1597482" name="Group 42"/>
          <p:cNvGrpSpPr>
            <a:grpSpLocks/>
          </p:cNvGrpSpPr>
          <p:nvPr/>
        </p:nvGrpSpPr>
        <p:grpSpPr bwMode="auto">
          <a:xfrm>
            <a:off x="3657600" y="3711575"/>
            <a:ext cx="1438275" cy="1949450"/>
            <a:chOff x="2160" y="2383"/>
            <a:chExt cx="906" cy="1228"/>
          </a:xfrm>
        </p:grpSpPr>
        <p:grpSp>
          <p:nvGrpSpPr>
            <p:cNvPr id="1597483" name="Group 43"/>
            <p:cNvGrpSpPr>
              <a:grpSpLocks/>
            </p:cNvGrpSpPr>
            <p:nvPr/>
          </p:nvGrpSpPr>
          <p:grpSpPr bwMode="auto">
            <a:xfrm>
              <a:off x="2160" y="2383"/>
              <a:ext cx="906" cy="1228"/>
              <a:chOff x="1872" y="1248"/>
              <a:chExt cx="1968" cy="2496"/>
            </a:xfrm>
          </p:grpSpPr>
          <p:sp>
            <p:nvSpPr>
              <p:cNvPr id="1597484" name="Line 44"/>
              <p:cNvSpPr>
                <a:spLocks noChangeShapeType="1"/>
              </p:cNvSpPr>
              <p:nvPr/>
            </p:nvSpPr>
            <p:spPr bwMode="auto">
              <a:xfrm flipH="1" flipV="1">
                <a:off x="3264" y="3456"/>
                <a:ext cx="240" cy="288"/>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grpSp>
            <p:nvGrpSpPr>
              <p:cNvPr id="1597485" name="Group 45"/>
              <p:cNvGrpSpPr>
                <a:grpSpLocks/>
              </p:cNvGrpSpPr>
              <p:nvPr/>
            </p:nvGrpSpPr>
            <p:grpSpPr bwMode="auto">
              <a:xfrm>
                <a:off x="2928" y="1248"/>
                <a:ext cx="912" cy="1152"/>
                <a:chOff x="2112" y="1248"/>
                <a:chExt cx="912" cy="1152"/>
              </a:xfrm>
            </p:grpSpPr>
            <p:sp>
              <p:nvSpPr>
                <p:cNvPr id="1597486" name="Line 46"/>
                <p:cNvSpPr>
                  <a:spLocks noChangeShapeType="1"/>
                </p:cNvSpPr>
                <p:nvPr/>
              </p:nvSpPr>
              <p:spPr bwMode="auto">
                <a:xfrm flipH="1" flipV="1">
                  <a:off x="2448" y="1248"/>
                  <a:ext cx="576" cy="432"/>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7487" name="Line 47"/>
                <p:cNvSpPr>
                  <a:spLocks noChangeShapeType="1"/>
                </p:cNvSpPr>
                <p:nvPr/>
              </p:nvSpPr>
              <p:spPr bwMode="auto">
                <a:xfrm flipH="1">
                  <a:off x="2112" y="2112"/>
                  <a:ext cx="768" cy="288"/>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grpSp>
          <p:grpSp>
            <p:nvGrpSpPr>
              <p:cNvPr id="1597488" name="Group 48"/>
              <p:cNvGrpSpPr>
                <a:grpSpLocks/>
              </p:cNvGrpSpPr>
              <p:nvPr/>
            </p:nvGrpSpPr>
            <p:grpSpPr bwMode="auto">
              <a:xfrm>
                <a:off x="1872" y="2592"/>
                <a:ext cx="1056" cy="624"/>
                <a:chOff x="1056" y="2592"/>
                <a:chExt cx="1056" cy="624"/>
              </a:xfrm>
            </p:grpSpPr>
            <p:sp>
              <p:nvSpPr>
                <p:cNvPr id="1597489" name="Line 49"/>
                <p:cNvSpPr>
                  <a:spLocks noChangeShapeType="1"/>
                </p:cNvSpPr>
                <p:nvPr/>
              </p:nvSpPr>
              <p:spPr bwMode="auto">
                <a:xfrm flipH="1" flipV="1">
                  <a:off x="1872" y="2592"/>
                  <a:ext cx="240" cy="384"/>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7490" name="Line 50"/>
                <p:cNvSpPr>
                  <a:spLocks noChangeShapeType="1"/>
                </p:cNvSpPr>
                <p:nvPr/>
              </p:nvSpPr>
              <p:spPr bwMode="auto">
                <a:xfrm flipH="1" flipV="1">
                  <a:off x="1056" y="3120"/>
                  <a:ext cx="1008" cy="96"/>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grpSp>
        </p:grpSp>
        <p:sp>
          <p:nvSpPr>
            <p:cNvPr id="1597491" name="Line 51"/>
            <p:cNvSpPr>
              <a:spLocks noChangeShapeType="1"/>
            </p:cNvSpPr>
            <p:nvPr/>
          </p:nvSpPr>
          <p:spPr bwMode="auto">
            <a:xfrm flipH="1" flipV="1">
              <a:off x="2160" y="3304"/>
              <a:ext cx="464" cy="47"/>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grpSp>
      <p:sp>
        <p:nvSpPr>
          <p:cNvPr id="1597492" name="Line 52"/>
          <p:cNvSpPr>
            <a:spLocks noChangeShapeType="1"/>
          </p:cNvSpPr>
          <p:nvPr/>
        </p:nvSpPr>
        <p:spPr bwMode="auto">
          <a:xfrm>
            <a:off x="6477000" y="3814763"/>
            <a:ext cx="457200"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grpSp>
        <p:nvGrpSpPr>
          <p:cNvPr id="1597493" name="Group 53"/>
          <p:cNvGrpSpPr>
            <a:grpSpLocks/>
          </p:cNvGrpSpPr>
          <p:nvPr/>
        </p:nvGrpSpPr>
        <p:grpSpPr bwMode="auto">
          <a:xfrm>
            <a:off x="3041650" y="3662363"/>
            <a:ext cx="1377950" cy="1371600"/>
            <a:chOff x="1772" y="2352"/>
            <a:chExt cx="868" cy="864"/>
          </a:xfrm>
        </p:grpSpPr>
        <p:grpSp>
          <p:nvGrpSpPr>
            <p:cNvPr id="1597494" name="Group 54"/>
            <p:cNvGrpSpPr>
              <a:grpSpLocks/>
            </p:cNvGrpSpPr>
            <p:nvPr/>
          </p:nvGrpSpPr>
          <p:grpSpPr bwMode="auto">
            <a:xfrm>
              <a:off x="1772" y="2352"/>
              <a:ext cx="868" cy="864"/>
              <a:chOff x="1772" y="2352"/>
              <a:chExt cx="868" cy="864"/>
            </a:xfrm>
          </p:grpSpPr>
          <p:sp>
            <p:nvSpPr>
              <p:cNvPr id="1597495" name="Line 55"/>
              <p:cNvSpPr>
                <a:spLocks noChangeShapeType="1"/>
              </p:cNvSpPr>
              <p:nvPr/>
            </p:nvSpPr>
            <p:spPr bwMode="auto">
              <a:xfrm flipH="1">
                <a:off x="2496" y="2448"/>
                <a:ext cx="144" cy="378"/>
              </a:xfrm>
              <a:prstGeom prst="line">
                <a:avLst/>
              </a:prstGeom>
              <a:noFill/>
              <a:ln w="12700">
                <a:solidFill>
                  <a:srgbClr val="0033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grpSp>
            <p:nvGrpSpPr>
              <p:cNvPr id="1597496" name="Group 56"/>
              <p:cNvGrpSpPr>
                <a:grpSpLocks/>
              </p:cNvGrpSpPr>
              <p:nvPr/>
            </p:nvGrpSpPr>
            <p:grpSpPr bwMode="auto">
              <a:xfrm>
                <a:off x="1772" y="2352"/>
                <a:ext cx="826" cy="864"/>
                <a:chOff x="1772" y="2352"/>
                <a:chExt cx="826" cy="864"/>
              </a:xfrm>
            </p:grpSpPr>
            <p:sp>
              <p:nvSpPr>
                <p:cNvPr id="1597497" name="Line 57"/>
                <p:cNvSpPr>
                  <a:spLocks noChangeShapeType="1"/>
                </p:cNvSpPr>
                <p:nvPr/>
              </p:nvSpPr>
              <p:spPr bwMode="auto">
                <a:xfrm>
                  <a:off x="1824" y="2736"/>
                  <a:ext cx="624" cy="144"/>
                </a:xfrm>
                <a:prstGeom prst="line">
                  <a:avLst/>
                </a:prstGeom>
                <a:noFill/>
                <a:ln w="38100">
                  <a:solidFill>
                    <a:srgbClr val="0033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7498" name="Line 58"/>
                <p:cNvSpPr>
                  <a:spLocks noChangeShapeType="1"/>
                </p:cNvSpPr>
                <p:nvPr/>
              </p:nvSpPr>
              <p:spPr bwMode="auto">
                <a:xfrm>
                  <a:off x="1772" y="2832"/>
                  <a:ext cx="244" cy="384"/>
                </a:xfrm>
                <a:prstGeom prst="line">
                  <a:avLst/>
                </a:prstGeom>
                <a:noFill/>
                <a:ln w="19050">
                  <a:solidFill>
                    <a:srgbClr val="0033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7499" name="Line 59"/>
                <p:cNvSpPr>
                  <a:spLocks noChangeShapeType="1"/>
                </p:cNvSpPr>
                <p:nvPr/>
              </p:nvSpPr>
              <p:spPr bwMode="auto">
                <a:xfrm flipV="1">
                  <a:off x="1824" y="2448"/>
                  <a:ext cx="768" cy="240"/>
                </a:xfrm>
                <a:prstGeom prst="line">
                  <a:avLst/>
                </a:prstGeom>
                <a:noFill/>
                <a:ln w="6350">
                  <a:solidFill>
                    <a:srgbClr val="0033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7500" name="Line 60"/>
                <p:cNvSpPr>
                  <a:spLocks noChangeShapeType="1"/>
                </p:cNvSpPr>
                <p:nvPr/>
              </p:nvSpPr>
              <p:spPr bwMode="auto">
                <a:xfrm>
                  <a:off x="2112" y="2352"/>
                  <a:ext cx="486" cy="0"/>
                </a:xfrm>
                <a:prstGeom prst="line">
                  <a:avLst/>
                </a:prstGeom>
                <a:noFill/>
                <a:ln w="38100">
                  <a:solidFill>
                    <a:srgbClr val="0033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grpSp>
        </p:grpSp>
        <p:sp>
          <p:nvSpPr>
            <p:cNvPr id="1597501" name="Line 61"/>
            <p:cNvSpPr>
              <a:spLocks noChangeShapeType="1"/>
            </p:cNvSpPr>
            <p:nvPr/>
          </p:nvSpPr>
          <p:spPr bwMode="auto">
            <a:xfrm>
              <a:off x="1772" y="2832"/>
              <a:ext cx="244" cy="384"/>
            </a:xfrm>
            <a:prstGeom prst="line">
              <a:avLst/>
            </a:prstGeom>
            <a:noFill/>
            <a:ln w="19050">
              <a:solidFill>
                <a:srgbClr val="0033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grpSp>
      <p:sp>
        <p:nvSpPr>
          <p:cNvPr id="1597502" name="Text Box 62"/>
          <p:cNvSpPr txBox="1">
            <a:spLocks noChangeArrowheads="1"/>
          </p:cNvSpPr>
          <p:nvPr/>
        </p:nvSpPr>
        <p:spPr bwMode="auto">
          <a:xfrm>
            <a:off x="7162800" y="3662363"/>
            <a:ext cx="838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0" lang="en-US" altLang="ko-KR" sz="1400">
                <a:solidFill>
                  <a:schemeClr val="accent2"/>
                </a:solidFill>
                <a:latin typeface="Arial"/>
                <a:cs typeface="Arial"/>
              </a:rPr>
              <a:t>Interest</a:t>
            </a:r>
          </a:p>
        </p:txBody>
      </p:sp>
      <p:sp>
        <p:nvSpPr>
          <p:cNvPr id="1597503" name="Line 63"/>
          <p:cNvSpPr>
            <a:spLocks noChangeShapeType="1"/>
          </p:cNvSpPr>
          <p:nvPr/>
        </p:nvSpPr>
        <p:spPr bwMode="auto">
          <a:xfrm>
            <a:off x="6477000" y="3509963"/>
            <a:ext cx="457200" cy="0"/>
          </a:xfrm>
          <a:prstGeom prst="line">
            <a:avLst/>
          </a:prstGeom>
          <a:noFill/>
          <a:ln w="19050">
            <a:solidFill>
              <a:srgbClr val="0033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7504" name="Text Box 64"/>
          <p:cNvSpPr txBox="1">
            <a:spLocks noChangeArrowheads="1"/>
          </p:cNvSpPr>
          <p:nvPr/>
        </p:nvSpPr>
        <p:spPr bwMode="auto">
          <a:xfrm>
            <a:off x="7162800" y="3357563"/>
            <a:ext cx="914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0" lang="en-US" altLang="ko-KR" sz="1400">
                <a:solidFill>
                  <a:srgbClr val="000066"/>
                </a:solidFill>
                <a:latin typeface="Arial"/>
                <a:cs typeface="Arial"/>
              </a:rPr>
              <a:t>Gradient</a:t>
            </a:r>
          </a:p>
        </p:txBody>
      </p:sp>
    </p:spTree>
    <p:extLst>
      <p:ext uri="{BB962C8B-B14F-4D97-AF65-F5344CB8AC3E}">
        <p14:creationId xmlns:p14="http://schemas.microsoft.com/office/powerpoint/2010/main" val="28802497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597453"/>
                                        </p:tgtEl>
                                        <p:attrNameLst>
                                          <p:attrName>style.visibility</p:attrName>
                                        </p:attrNameLst>
                                      </p:cBhvr>
                                      <p:to>
                                        <p:strVal val="visible"/>
                                      </p:to>
                                    </p:set>
                                  </p:childTnLst>
                                  <p:subTnLst>
                                    <p:set>
                                      <p:cBhvr override="childStyle">
                                        <p:cTn dur="1" fill="hold" display="0" masterRel="nextClick" afterEffect="1"/>
                                        <p:tgtEl>
                                          <p:spTgt spid="1597453"/>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59745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597482"/>
                                        </p:tgtEl>
                                        <p:attrNameLst>
                                          <p:attrName>style.visibility</p:attrName>
                                        </p:attrNameLst>
                                      </p:cBhvr>
                                      <p:to>
                                        <p:strVal val="visible"/>
                                      </p:to>
                                    </p:set>
                                  </p:childTnLst>
                                  <p:subTnLst>
                                    <p:set>
                                      <p:cBhvr override="childStyle">
                                        <p:cTn dur="1" fill="hold" display="0" masterRel="nextClick" afterEffect="1"/>
                                        <p:tgtEl>
                                          <p:spTgt spid="1597482"/>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59747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1597462"/>
                                        </p:tgtEl>
                                        <p:attrNameLst>
                                          <p:attrName>style.visibility</p:attrName>
                                        </p:attrNameLst>
                                      </p:cBhvr>
                                      <p:to>
                                        <p:strVal val="visible"/>
                                      </p:to>
                                    </p:set>
                                  </p:childTnLst>
                                  <p:subTnLst>
                                    <p:set>
                                      <p:cBhvr override="childStyle">
                                        <p:cTn dur="1" fill="hold" display="0" masterRel="nextClick" afterEffect="1"/>
                                        <p:tgtEl>
                                          <p:spTgt spid="1597462"/>
                                        </p:tgtEl>
                                        <p:attrNameLst>
                                          <p:attrName>style.visibility</p:attrName>
                                        </p:attrNameLst>
                                      </p:cBhvr>
                                      <p:to>
                                        <p:strVal val="hidden"/>
                                      </p:to>
                                    </p:set>
                                  </p:sub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159749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597457"/>
                                        </p:tgtEl>
                                        <p:attrNameLst>
                                          <p:attrName>style.visibility</p:attrName>
                                        </p:attrNameLst>
                                      </p:cBhvr>
                                      <p:to>
                                        <p:strVal val="visible"/>
                                      </p:to>
                                    </p:set>
                                  </p:childTnLst>
                                  <p:subTnLst>
                                    <p:set>
                                      <p:cBhvr override="childStyle">
                                        <p:cTn dur="1" fill="hold" display="0" masterRel="nextClick" afterEffect="1"/>
                                        <p:tgtEl>
                                          <p:spTgt spid="1597457"/>
                                        </p:tgtEl>
                                        <p:attrNameLst>
                                          <p:attrName>style.visibility</p:attrName>
                                        </p:attrNameLst>
                                      </p:cBhvr>
                                      <p:to>
                                        <p:strVal val="hidden"/>
                                      </p:to>
                                    </p:set>
                                  </p:sub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5974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457" grpId="0" animBg="1"/>
      <p:bldP spid="159747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슬라이드 번호 개체 틀 3"/>
          <p:cNvSpPr>
            <a:spLocks noGrp="1"/>
          </p:cNvSpPr>
          <p:nvPr>
            <p:ph type="sldNum" sz="quarter" idx="4294967295"/>
          </p:nvPr>
        </p:nvSpPr>
        <p:spPr>
          <a:xfrm>
            <a:off x="7000875" y="6240463"/>
            <a:ext cx="1905000" cy="457200"/>
          </a:xfrm>
          <a:prstGeom prst="rect">
            <a:avLst/>
          </a:prstGeom>
        </p:spPr>
        <p:txBody>
          <a:bodyPr/>
          <a:lstStyle/>
          <a:p>
            <a:fld id="{1B975E7F-E54D-4C65-941A-3E6FB9CF7D19}" type="slidenum">
              <a:rPr lang="en-US" altLang="ko-KR">
                <a:latin typeface="Arial"/>
                <a:cs typeface="Arial"/>
              </a:rPr>
              <a:pPr/>
              <a:t>62</a:t>
            </a:fld>
            <a:endParaRPr lang="en-US" altLang="ko-KR" sz="1000">
              <a:latin typeface="Arial"/>
              <a:cs typeface="Arial"/>
            </a:endParaRPr>
          </a:p>
        </p:txBody>
      </p:sp>
      <p:sp>
        <p:nvSpPr>
          <p:cNvPr id="1598466" name="Rectangle 2"/>
          <p:cNvSpPr>
            <a:spLocks noGrp="1" noChangeArrowheads="1"/>
          </p:cNvSpPr>
          <p:nvPr>
            <p:ph type="title"/>
          </p:nvPr>
        </p:nvSpPr>
        <p:spPr/>
        <p:txBody>
          <a:bodyPr/>
          <a:lstStyle/>
          <a:p>
            <a:r>
              <a:rPr lang="en-US" altLang="ko-KR" sz="4000" dirty="0">
                <a:latin typeface="Arial"/>
                <a:cs typeface="Arial"/>
              </a:rPr>
              <a:t>Data Propagation</a:t>
            </a:r>
          </a:p>
        </p:txBody>
      </p:sp>
      <p:sp>
        <p:nvSpPr>
          <p:cNvPr id="1598467" name="Rectangle 3"/>
          <p:cNvSpPr>
            <a:spLocks noGrp="1" noChangeArrowheads="1"/>
          </p:cNvSpPr>
          <p:nvPr>
            <p:ph type="body" idx="1"/>
          </p:nvPr>
        </p:nvSpPr>
        <p:spPr>
          <a:xfrm>
            <a:off x="609600" y="1295400"/>
            <a:ext cx="8153400" cy="2200275"/>
          </a:xfrm>
        </p:spPr>
        <p:txBody>
          <a:bodyPr/>
          <a:lstStyle/>
          <a:p>
            <a:pPr>
              <a:lnSpc>
                <a:spcPct val="90000"/>
              </a:lnSpc>
            </a:pPr>
            <a:r>
              <a:rPr lang="en-US" altLang="ko-KR" sz="2400">
                <a:latin typeface="Arial"/>
                <a:cs typeface="Arial"/>
              </a:rPr>
              <a:t>Reinforcement to single path delivery.</a:t>
            </a:r>
          </a:p>
          <a:p>
            <a:pPr>
              <a:lnSpc>
                <a:spcPct val="90000"/>
              </a:lnSpc>
              <a:spcBef>
                <a:spcPct val="50000"/>
              </a:spcBef>
              <a:buClr>
                <a:schemeClr val="tx1"/>
              </a:buClr>
            </a:pPr>
            <a:r>
              <a:rPr lang="en-US" altLang="ko-KR" sz="2400">
                <a:latin typeface="Arial"/>
                <a:cs typeface="Arial"/>
              </a:rPr>
              <a:t>Multipath delivery with probabilistic forwarding.</a:t>
            </a:r>
          </a:p>
          <a:p>
            <a:pPr>
              <a:lnSpc>
                <a:spcPct val="90000"/>
              </a:lnSpc>
              <a:spcBef>
                <a:spcPct val="50000"/>
              </a:spcBef>
              <a:buClr>
                <a:schemeClr val="tx1"/>
              </a:buClr>
            </a:pPr>
            <a:r>
              <a:rPr lang="en-US" altLang="ko-KR" sz="2400">
                <a:latin typeface="Arial"/>
                <a:cs typeface="Arial"/>
              </a:rPr>
              <a:t>Multipath delivery with selective quality along different paths.</a:t>
            </a:r>
          </a:p>
        </p:txBody>
      </p:sp>
      <p:sp>
        <p:nvSpPr>
          <p:cNvPr id="1598468" name="Oval 4"/>
          <p:cNvSpPr>
            <a:spLocks noChangeArrowheads="1"/>
          </p:cNvSpPr>
          <p:nvPr/>
        </p:nvSpPr>
        <p:spPr bwMode="auto">
          <a:xfrm>
            <a:off x="2743200" y="4262438"/>
            <a:ext cx="211138" cy="261937"/>
          </a:xfrm>
          <a:prstGeom prst="ellipse">
            <a:avLst/>
          </a:prstGeom>
          <a:solidFill>
            <a:srgbClr val="99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8469" name="Oval 5"/>
          <p:cNvSpPr>
            <a:spLocks noChangeArrowheads="1"/>
          </p:cNvSpPr>
          <p:nvPr/>
        </p:nvSpPr>
        <p:spPr bwMode="auto">
          <a:xfrm>
            <a:off x="3260725" y="5092700"/>
            <a:ext cx="209550" cy="2619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8470" name="Oval 6"/>
          <p:cNvSpPr>
            <a:spLocks noChangeArrowheads="1"/>
          </p:cNvSpPr>
          <p:nvPr/>
        </p:nvSpPr>
        <p:spPr bwMode="auto">
          <a:xfrm>
            <a:off x="4206875" y="3705225"/>
            <a:ext cx="211138" cy="2619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8471" name="Oval 7"/>
          <p:cNvSpPr>
            <a:spLocks noChangeArrowheads="1"/>
          </p:cNvSpPr>
          <p:nvPr/>
        </p:nvSpPr>
        <p:spPr bwMode="auto">
          <a:xfrm>
            <a:off x="3225800" y="3667125"/>
            <a:ext cx="209550" cy="2619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8472" name="Oval 8"/>
          <p:cNvSpPr>
            <a:spLocks noChangeArrowheads="1"/>
          </p:cNvSpPr>
          <p:nvPr/>
        </p:nvSpPr>
        <p:spPr bwMode="auto">
          <a:xfrm>
            <a:off x="4768850" y="5767388"/>
            <a:ext cx="209550" cy="2619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8473" name="Oval 9"/>
          <p:cNvSpPr>
            <a:spLocks noChangeArrowheads="1"/>
          </p:cNvSpPr>
          <p:nvPr/>
        </p:nvSpPr>
        <p:spPr bwMode="auto">
          <a:xfrm>
            <a:off x="4348163" y="5203825"/>
            <a:ext cx="209550" cy="2635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8474" name="Oval 10"/>
          <p:cNvSpPr>
            <a:spLocks noChangeArrowheads="1"/>
          </p:cNvSpPr>
          <p:nvPr/>
        </p:nvSpPr>
        <p:spPr bwMode="auto">
          <a:xfrm>
            <a:off x="3962400" y="4567238"/>
            <a:ext cx="209550" cy="2619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8475" name="Oval 11"/>
          <p:cNvSpPr>
            <a:spLocks noChangeArrowheads="1"/>
          </p:cNvSpPr>
          <p:nvPr/>
        </p:nvSpPr>
        <p:spPr bwMode="auto">
          <a:xfrm>
            <a:off x="4908550" y="4267200"/>
            <a:ext cx="211138" cy="2619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8476" name="Oval 12"/>
          <p:cNvSpPr>
            <a:spLocks noChangeArrowheads="1"/>
          </p:cNvSpPr>
          <p:nvPr/>
        </p:nvSpPr>
        <p:spPr bwMode="auto">
          <a:xfrm>
            <a:off x="5257800" y="5024438"/>
            <a:ext cx="211138" cy="263525"/>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8477" name="Line 13"/>
          <p:cNvSpPr>
            <a:spLocks noChangeShapeType="1"/>
          </p:cNvSpPr>
          <p:nvPr/>
        </p:nvSpPr>
        <p:spPr bwMode="auto">
          <a:xfrm flipV="1">
            <a:off x="4572000" y="5241925"/>
            <a:ext cx="666750" cy="112713"/>
          </a:xfrm>
          <a:prstGeom prst="line">
            <a:avLst/>
          </a:prstGeom>
          <a:noFill/>
          <a:ln w="38100">
            <a:solidFill>
              <a:srgbClr val="0033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8478" name="Line 14"/>
          <p:cNvSpPr>
            <a:spLocks noChangeShapeType="1"/>
          </p:cNvSpPr>
          <p:nvPr/>
        </p:nvSpPr>
        <p:spPr bwMode="auto">
          <a:xfrm flipH="1">
            <a:off x="4957763" y="5316538"/>
            <a:ext cx="350837" cy="525462"/>
          </a:xfrm>
          <a:prstGeom prst="line">
            <a:avLst/>
          </a:prstGeom>
          <a:noFill/>
          <a:ln w="38100">
            <a:solidFill>
              <a:srgbClr val="003366"/>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8479" name="Line 15"/>
          <p:cNvSpPr>
            <a:spLocks noChangeShapeType="1"/>
          </p:cNvSpPr>
          <p:nvPr/>
        </p:nvSpPr>
        <p:spPr bwMode="auto">
          <a:xfrm flipV="1">
            <a:off x="2971800" y="3929063"/>
            <a:ext cx="393700" cy="333375"/>
          </a:xfrm>
          <a:prstGeom prst="line">
            <a:avLst/>
          </a:prstGeom>
          <a:noFill/>
          <a:ln w="3175">
            <a:solidFill>
              <a:srgbClr val="0033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8480" name="Line 16"/>
          <p:cNvSpPr>
            <a:spLocks noChangeShapeType="1"/>
          </p:cNvSpPr>
          <p:nvPr/>
        </p:nvSpPr>
        <p:spPr bwMode="auto">
          <a:xfrm flipH="1">
            <a:off x="4038600" y="3957638"/>
            <a:ext cx="228600" cy="600075"/>
          </a:xfrm>
          <a:prstGeom prst="line">
            <a:avLst/>
          </a:prstGeom>
          <a:noFill/>
          <a:ln w="12700">
            <a:solidFill>
              <a:srgbClr val="0033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8481" name="Line 17"/>
          <p:cNvSpPr>
            <a:spLocks noChangeShapeType="1"/>
          </p:cNvSpPr>
          <p:nvPr/>
        </p:nvSpPr>
        <p:spPr bwMode="auto">
          <a:xfrm>
            <a:off x="2889250" y="4567238"/>
            <a:ext cx="387350" cy="609600"/>
          </a:xfrm>
          <a:prstGeom prst="line">
            <a:avLst/>
          </a:prstGeom>
          <a:noFill/>
          <a:ln w="19050">
            <a:solidFill>
              <a:srgbClr val="0033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8482" name="Line 18"/>
          <p:cNvSpPr>
            <a:spLocks noChangeShapeType="1"/>
          </p:cNvSpPr>
          <p:nvPr/>
        </p:nvSpPr>
        <p:spPr bwMode="auto">
          <a:xfrm flipV="1">
            <a:off x="2971800" y="3957638"/>
            <a:ext cx="1219200" cy="381000"/>
          </a:xfrm>
          <a:prstGeom prst="line">
            <a:avLst/>
          </a:prstGeom>
          <a:noFill/>
          <a:ln w="6350">
            <a:solidFill>
              <a:srgbClr val="0033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8483" name="Line 19"/>
          <p:cNvSpPr>
            <a:spLocks noChangeShapeType="1"/>
          </p:cNvSpPr>
          <p:nvPr/>
        </p:nvSpPr>
        <p:spPr bwMode="auto">
          <a:xfrm>
            <a:off x="3429000" y="3805238"/>
            <a:ext cx="771525" cy="0"/>
          </a:xfrm>
          <a:prstGeom prst="line">
            <a:avLst/>
          </a:prstGeom>
          <a:noFill/>
          <a:ln w="38100">
            <a:solidFill>
              <a:srgbClr val="0033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8484" name="Text Box 20"/>
          <p:cNvSpPr txBox="1">
            <a:spLocks noChangeArrowheads="1"/>
          </p:cNvSpPr>
          <p:nvPr/>
        </p:nvSpPr>
        <p:spPr bwMode="auto">
          <a:xfrm>
            <a:off x="1707684" y="3574406"/>
            <a:ext cx="1228071"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kumimoji="0" lang="en-US" altLang="ko-KR" sz="2400" b="1">
                <a:solidFill>
                  <a:schemeClr val="folHlink"/>
                </a:solidFill>
                <a:latin typeface="Arial"/>
                <a:cs typeface="Arial"/>
              </a:rPr>
              <a:t>Source</a:t>
            </a:r>
          </a:p>
        </p:txBody>
      </p:sp>
      <p:sp>
        <p:nvSpPr>
          <p:cNvPr id="1598485" name="Line 21"/>
          <p:cNvSpPr>
            <a:spLocks noChangeShapeType="1"/>
          </p:cNvSpPr>
          <p:nvPr/>
        </p:nvSpPr>
        <p:spPr bwMode="auto">
          <a:xfrm>
            <a:off x="5097463" y="4567238"/>
            <a:ext cx="176212" cy="525462"/>
          </a:xfrm>
          <a:prstGeom prst="line">
            <a:avLst/>
          </a:prstGeom>
          <a:noFill/>
          <a:ln w="38100">
            <a:solidFill>
              <a:srgbClr val="0033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8486" name="Line 22"/>
          <p:cNvSpPr>
            <a:spLocks noChangeShapeType="1"/>
          </p:cNvSpPr>
          <p:nvPr/>
        </p:nvSpPr>
        <p:spPr bwMode="auto">
          <a:xfrm>
            <a:off x="2971800" y="4414838"/>
            <a:ext cx="990600" cy="228600"/>
          </a:xfrm>
          <a:prstGeom prst="line">
            <a:avLst/>
          </a:prstGeom>
          <a:noFill/>
          <a:ln w="38100">
            <a:solidFill>
              <a:srgbClr val="0033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8487" name="Line 23"/>
          <p:cNvSpPr>
            <a:spLocks noChangeShapeType="1"/>
          </p:cNvSpPr>
          <p:nvPr/>
        </p:nvSpPr>
        <p:spPr bwMode="auto">
          <a:xfrm flipV="1">
            <a:off x="4171950" y="4454525"/>
            <a:ext cx="701675" cy="261938"/>
          </a:xfrm>
          <a:prstGeom prst="line">
            <a:avLst/>
          </a:prstGeom>
          <a:noFill/>
          <a:ln w="38100">
            <a:solidFill>
              <a:srgbClr val="0033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8488" name="Line 24"/>
          <p:cNvSpPr>
            <a:spLocks noChangeShapeType="1"/>
          </p:cNvSpPr>
          <p:nvPr/>
        </p:nvSpPr>
        <p:spPr bwMode="auto">
          <a:xfrm>
            <a:off x="4418013" y="3892550"/>
            <a:ext cx="525462" cy="412750"/>
          </a:xfrm>
          <a:prstGeom prst="line">
            <a:avLst/>
          </a:prstGeom>
          <a:noFill/>
          <a:ln w="38100">
            <a:solidFill>
              <a:srgbClr val="0033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8489" name="Line 25"/>
          <p:cNvSpPr>
            <a:spLocks noChangeShapeType="1"/>
          </p:cNvSpPr>
          <p:nvPr/>
        </p:nvSpPr>
        <p:spPr bwMode="auto">
          <a:xfrm>
            <a:off x="3470275" y="5241925"/>
            <a:ext cx="876300" cy="74613"/>
          </a:xfrm>
          <a:prstGeom prst="line">
            <a:avLst/>
          </a:prstGeom>
          <a:noFill/>
          <a:ln w="38100">
            <a:solidFill>
              <a:srgbClr val="0033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8490" name="Line 26"/>
          <p:cNvSpPr>
            <a:spLocks noChangeShapeType="1"/>
          </p:cNvSpPr>
          <p:nvPr/>
        </p:nvSpPr>
        <p:spPr bwMode="auto">
          <a:xfrm>
            <a:off x="4137025" y="4792663"/>
            <a:ext cx="244475" cy="411162"/>
          </a:xfrm>
          <a:prstGeom prst="line">
            <a:avLst/>
          </a:prstGeom>
          <a:noFill/>
          <a:ln w="12700">
            <a:solidFill>
              <a:srgbClr val="0033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8491" name="Line 27"/>
          <p:cNvSpPr>
            <a:spLocks noChangeShapeType="1"/>
          </p:cNvSpPr>
          <p:nvPr/>
        </p:nvSpPr>
        <p:spPr bwMode="auto">
          <a:xfrm>
            <a:off x="4522788" y="5429250"/>
            <a:ext cx="280987" cy="3746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graphicFrame>
        <p:nvGraphicFramePr>
          <p:cNvPr id="1598492" name="Object 28"/>
          <p:cNvGraphicFramePr>
            <a:graphicFrameLocks noChangeAspect="1"/>
          </p:cNvGraphicFramePr>
          <p:nvPr>
            <p:extLst>
              <p:ext uri="{D42A27DB-BD31-4B8C-83A1-F6EECF244321}">
                <p14:modId xmlns:p14="http://schemas.microsoft.com/office/powerpoint/2010/main" val="1181828339"/>
              </p:ext>
            </p:extLst>
          </p:nvPr>
        </p:nvGraphicFramePr>
        <p:xfrm>
          <a:off x="1600200" y="4110038"/>
          <a:ext cx="1004888" cy="487362"/>
        </p:xfrm>
        <a:graphic>
          <a:graphicData uri="http://schemas.openxmlformats.org/presentationml/2006/ole">
            <mc:AlternateContent xmlns:mc="http://schemas.openxmlformats.org/markup-compatibility/2006">
              <mc:Choice xmlns:v="urn:schemas-microsoft-com:vml" Requires="v">
                <p:oleObj spid="_x0000_s3146" name="Clip" r:id="rId3" imgW="6239880" imgH="3268080" progId="MS_ClipArt_Gallery.5">
                  <p:embed/>
                </p:oleObj>
              </mc:Choice>
              <mc:Fallback>
                <p:oleObj name="Clip" r:id="rId3" imgW="6239880" imgH="3268080" progId="MS_ClipArt_Gallery.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4110038"/>
                        <a:ext cx="1004888" cy="487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98493" name="Arc 29"/>
          <p:cNvSpPr>
            <a:spLocks/>
          </p:cNvSpPr>
          <p:nvPr/>
        </p:nvSpPr>
        <p:spPr bwMode="auto">
          <a:xfrm flipV="1">
            <a:off x="1524000" y="3652838"/>
            <a:ext cx="1600200" cy="1357312"/>
          </a:xfrm>
          <a:custGeom>
            <a:avLst/>
            <a:gdLst>
              <a:gd name="G0" fmla="+- 21600 0 0"/>
              <a:gd name="G1" fmla="+- 21600 0 0"/>
              <a:gd name="G2" fmla="+- 21600 0 0"/>
              <a:gd name="T0" fmla="*/ 21 w 43200"/>
              <a:gd name="T1" fmla="*/ 22546 h 41092"/>
              <a:gd name="T2" fmla="*/ 30907 w 43200"/>
              <a:gd name="T3" fmla="*/ 41092 h 41092"/>
              <a:gd name="T4" fmla="*/ 21600 w 43200"/>
              <a:gd name="T5" fmla="*/ 21600 h 41092"/>
            </a:gdLst>
            <a:ahLst/>
            <a:cxnLst>
              <a:cxn ang="0">
                <a:pos x="T0" y="T1"/>
              </a:cxn>
              <a:cxn ang="0">
                <a:pos x="T2" y="T3"/>
              </a:cxn>
              <a:cxn ang="0">
                <a:pos x="T4" y="T5"/>
              </a:cxn>
            </a:cxnLst>
            <a:rect l="0" t="0" r="r" b="b"/>
            <a:pathLst>
              <a:path w="43200" h="41092" fill="none" extrusionOk="0">
                <a:moveTo>
                  <a:pt x="20" y="22546"/>
                </a:moveTo>
                <a:cubicBezTo>
                  <a:pt x="6" y="22230"/>
                  <a:pt x="0" y="21915"/>
                  <a:pt x="0" y="21600"/>
                </a:cubicBezTo>
                <a:cubicBezTo>
                  <a:pt x="0" y="9670"/>
                  <a:pt x="9670" y="0"/>
                  <a:pt x="21600" y="0"/>
                </a:cubicBezTo>
                <a:cubicBezTo>
                  <a:pt x="33529" y="0"/>
                  <a:pt x="43200" y="9670"/>
                  <a:pt x="43200" y="21600"/>
                </a:cubicBezTo>
                <a:cubicBezTo>
                  <a:pt x="43200" y="29923"/>
                  <a:pt x="38417" y="37505"/>
                  <a:pt x="30907" y="41092"/>
                </a:cubicBezTo>
              </a:path>
              <a:path w="43200" h="41092" stroke="0" extrusionOk="0">
                <a:moveTo>
                  <a:pt x="20" y="22546"/>
                </a:moveTo>
                <a:cubicBezTo>
                  <a:pt x="6" y="22230"/>
                  <a:pt x="0" y="21915"/>
                  <a:pt x="0" y="21600"/>
                </a:cubicBezTo>
                <a:cubicBezTo>
                  <a:pt x="0" y="9670"/>
                  <a:pt x="9670" y="0"/>
                  <a:pt x="21600" y="0"/>
                </a:cubicBezTo>
                <a:cubicBezTo>
                  <a:pt x="33529" y="0"/>
                  <a:pt x="43200" y="9670"/>
                  <a:pt x="43200" y="21600"/>
                </a:cubicBezTo>
                <a:cubicBezTo>
                  <a:pt x="43200" y="29923"/>
                  <a:pt x="38417" y="37505"/>
                  <a:pt x="30907" y="41092"/>
                </a:cubicBezTo>
                <a:lnTo>
                  <a:pt x="21600" y="21600"/>
                </a:lnTo>
                <a:close/>
              </a:path>
            </a:pathLst>
          </a:custGeom>
          <a:noFill/>
          <a:ln w="9525">
            <a:solidFill>
              <a:schemeClr val="tx1"/>
            </a:solidFill>
            <a:prstDash val="lgDashDot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graphicFrame>
        <p:nvGraphicFramePr>
          <p:cNvPr id="1598494" name="Object 30"/>
          <p:cNvGraphicFramePr>
            <a:graphicFrameLocks noChangeAspect="1"/>
          </p:cNvGraphicFramePr>
          <p:nvPr>
            <p:extLst>
              <p:ext uri="{D42A27DB-BD31-4B8C-83A1-F6EECF244321}">
                <p14:modId xmlns:p14="http://schemas.microsoft.com/office/powerpoint/2010/main" val="1608856761"/>
              </p:ext>
            </p:extLst>
          </p:nvPr>
        </p:nvGraphicFramePr>
        <p:xfrm>
          <a:off x="5562600" y="4948238"/>
          <a:ext cx="463550" cy="609600"/>
        </p:xfrm>
        <a:graphic>
          <a:graphicData uri="http://schemas.openxmlformats.org/presentationml/2006/ole">
            <mc:AlternateContent xmlns:mc="http://schemas.openxmlformats.org/markup-compatibility/2006">
              <mc:Choice xmlns:v="urn:schemas-microsoft-com:vml" Requires="v">
                <p:oleObj spid="_x0000_s3147" name="Clip" r:id="rId5" imgW="1857600" imgH="3995640" progId="MS_ClipArt_Gallery.5">
                  <p:embed/>
                </p:oleObj>
              </mc:Choice>
              <mc:Fallback>
                <p:oleObj name="Clip" r:id="rId5" imgW="1857600" imgH="3995640" progId="MS_ClipArt_Gallery.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2600" y="4948238"/>
                        <a:ext cx="46355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98495" name="Text Box 31"/>
          <p:cNvSpPr txBox="1">
            <a:spLocks noChangeArrowheads="1"/>
          </p:cNvSpPr>
          <p:nvPr/>
        </p:nvSpPr>
        <p:spPr bwMode="auto">
          <a:xfrm>
            <a:off x="5562600" y="5710238"/>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0" lang="en-US" altLang="ko-KR" sz="2400" b="1">
                <a:solidFill>
                  <a:schemeClr val="folHlink"/>
                </a:solidFill>
                <a:latin typeface="Arial"/>
                <a:cs typeface="Arial"/>
              </a:rPr>
              <a:t>Sink</a:t>
            </a:r>
          </a:p>
        </p:txBody>
      </p:sp>
      <p:grpSp>
        <p:nvGrpSpPr>
          <p:cNvPr id="1598496" name="Group 32"/>
          <p:cNvGrpSpPr>
            <a:grpSpLocks/>
          </p:cNvGrpSpPr>
          <p:nvPr/>
        </p:nvGrpSpPr>
        <p:grpSpPr bwMode="auto">
          <a:xfrm>
            <a:off x="2971800" y="4414838"/>
            <a:ext cx="2301875" cy="677862"/>
            <a:chOff x="1824" y="2832"/>
            <a:chExt cx="1450" cy="427"/>
          </a:xfrm>
        </p:grpSpPr>
        <p:sp>
          <p:nvSpPr>
            <p:cNvPr id="1598497" name="Line 33"/>
            <p:cNvSpPr>
              <a:spLocks noChangeShapeType="1"/>
            </p:cNvSpPr>
            <p:nvPr/>
          </p:nvSpPr>
          <p:spPr bwMode="auto">
            <a:xfrm>
              <a:off x="1824" y="2832"/>
              <a:ext cx="624" cy="144"/>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8498" name="Line 34"/>
            <p:cNvSpPr>
              <a:spLocks noChangeShapeType="1"/>
            </p:cNvSpPr>
            <p:nvPr/>
          </p:nvSpPr>
          <p:spPr bwMode="auto">
            <a:xfrm flipV="1">
              <a:off x="2580" y="2857"/>
              <a:ext cx="442" cy="165"/>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8499" name="Line 35"/>
            <p:cNvSpPr>
              <a:spLocks noChangeShapeType="1"/>
            </p:cNvSpPr>
            <p:nvPr/>
          </p:nvSpPr>
          <p:spPr bwMode="auto">
            <a:xfrm>
              <a:off x="3163" y="2928"/>
              <a:ext cx="111" cy="331"/>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grpSp>
      <p:sp>
        <p:nvSpPr>
          <p:cNvPr id="1598500" name="Line 36"/>
          <p:cNvSpPr>
            <a:spLocks noChangeShapeType="1"/>
          </p:cNvSpPr>
          <p:nvPr/>
        </p:nvSpPr>
        <p:spPr bwMode="auto">
          <a:xfrm>
            <a:off x="6324600" y="3652838"/>
            <a:ext cx="457200" cy="0"/>
          </a:xfrm>
          <a:prstGeom prst="line">
            <a:avLst/>
          </a:prstGeom>
          <a:noFill/>
          <a:ln w="19050">
            <a:solidFill>
              <a:srgbClr val="0033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8501" name="Line 37"/>
          <p:cNvSpPr>
            <a:spLocks noChangeShapeType="1"/>
          </p:cNvSpPr>
          <p:nvPr/>
        </p:nvSpPr>
        <p:spPr bwMode="auto">
          <a:xfrm>
            <a:off x="6324600" y="3957638"/>
            <a:ext cx="457200" cy="0"/>
          </a:xfrm>
          <a:prstGeom prst="line">
            <a:avLst/>
          </a:prstGeom>
          <a:noFill/>
          <a:ln w="1905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8502" name="Text Box 38"/>
          <p:cNvSpPr txBox="1">
            <a:spLocks noChangeArrowheads="1"/>
          </p:cNvSpPr>
          <p:nvPr/>
        </p:nvSpPr>
        <p:spPr bwMode="auto">
          <a:xfrm>
            <a:off x="7010400" y="3500438"/>
            <a:ext cx="914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0" lang="en-US" altLang="ko-KR" sz="1400">
                <a:solidFill>
                  <a:srgbClr val="000066"/>
                </a:solidFill>
                <a:latin typeface="Arial"/>
                <a:cs typeface="Arial"/>
              </a:rPr>
              <a:t>Gradient</a:t>
            </a:r>
          </a:p>
        </p:txBody>
      </p:sp>
      <p:sp>
        <p:nvSpPr>
          <p:cNvPr id="1598503" name="Text Box 39"/>
          <p:cNvSpPr txBox="1">
            <a:spLocks noChangeArrowheads="1"/>
          </p:cNvSpPr>
          <p:nvPr/>
        </p:nvSpPr>
        <p:spPr bwMode="auto">
          <a:xfrm>
            <a:off x="7010400" y="3805238"/>
            <a:ext cx="68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0" lang="en-US" altLang="ko-KR" sz="1400">
                <a:solidFill>
                  <a:srgbClr val="FF0066"/>
                </a:solidFill>
                <a:latin typeface="Arial"/>
                <a:cs typeface="Arial"/>
              </a:rPr>
              <a:t>Data</a:t>
            </a:r>
          </a:p>
        </p:txBody>
      </p:sp>
    </p:spTree>
    <p:extLst>
      <p:ext uri="{BB962C8B-B14F-4D97-AF65-F5344CB8AC3E}">
        <p14:creationId xmlns:p14="http://schemas.microsoft.com/office/powerpoint/2010/main" val="22523963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5984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슬라이드 번호 개체 틀 3"/>
          <p:cNvSpPr>
            <a:spLocks noGrp="1"/>
          </p:cNvSpPr>
          <p:nvPr>
            <p:ph type="sldNum" sz="quarter" idx="4294967295"/>
          </p:nvPr>
        </p:nvSpPr>
        <p:spPr>
          <a:xfrm>
            <a:off x="7000875" y="6240463"/>
            <a:ext cx="1905000" cy="457200"/>
          </a:xfrm>
          <a:prstGeom prst="rect">
            <a:avLst/>
          </a:prstGeom>
        </p:spPr>
        <p:txBody>
          <a:bodyPr/>
          <a:lstStyle/>
          <a:p>
            <a:fld id="{026544CD-3C8F-42E8-A637-8EB8B5D0F7DB}" type="slidenum">
              <a:rPr lang="en-US" altLang="ko-KR">
                <a:latin typeface="Arial"/>
                <a:cs typeface="Arial"/>
              </a:rPr>
              <a:pPr/>
              <a:t>63</a:t>
            </a:fld>
            <a:endParaRPr lang="en-US" altLang="ko-KR" sz="1000">
              <a:latin typeface="Arial"/>
              <a:cs typeface="Arial"/>
            </a:endParaRPr>
          </a:p>
        </p:txBody>
      </p:sp>
      <p:sp>
        <p:nvSpPr>
          <p:cNvPr id="1599490" name="Rectangle 2"/>
          <p:cNvSpPr>
            <a:spLocks noGrp="1" noChangeArrowheads="1"/>
          </p:cNvSpPr>
          <p:nvPr>
            <p:ph type="title"/>
          </p:nvPr>
        </p:nvSpPr>
        <p:spPr>
          <a:xfrm>
            <a:off x="395536" y="332656"/>
            <a:ext cx="7451725" cy="647700"/>
          </a:xfrm>
        </p:spPr>
        <p:txBody>
          <a:bodyPr/>
          <a:lstStyle/>
          <a:p>
            <a:r>
              <a:rPr lang="en-US" altLang="ko-KR" sz="4000" dirty="0">
                <a:latin typeface="Arial"/>
                <a:cs typeface="Arial"/>
              </a:rPr>
              <a:t>Reinforcement</a:t>
            </a:r>
          </a:p>
        </p:txBody>
      </p:sp>
      <p:sp>
        <p:nvSpPr>
          <p:cNvPr id="1599491" name="Rectangle 3"/>
          <p:cNvSpPr>
            <a:spLocks noGrp="1" noChangeArrowheads="1"/>
          </p:cNvSpPr>
          <p:nvPr>
            <p:ph type="body" idx="1"/>
          </p:nvPr>
        </p:nvSpPr>
        <p:spPr>
          <a:xfrm>
            <a:off x="609600" y="1295400"/>
            <a:ext cx="8153400" cy="1936750"/>
          </a:xfrm>
        </p:spPr>
        <p:txBody>
          <a:bodyPr/>
          <a:lstStyle/>
          <a:p>
            <a:r>
              <a:rPr lang="en-US" altLang="ko-KR" sz="2400">
                <a:latin typeface="Arial"/>
                <a:cs typeface="Arial"/>
              </a:rPr>
              <a:t>Reinforce one of the neighbor after receiving initial data.</a:t>
            </a:r>
          </a:p>
          <a:p>
            <a:pPr lvl="1"/>
            <a:r>
              <a:rPr lang="en-US" altLang="ko-KR" sz="2000">
                <a:latin typeface="Arial"/>
                <a:cs typeface="Arial"/>
              </a:rPr>
              <a:t>Neighbor(s) from whom new events received.</a:t>
            </a:r>
          </a:p>
          <a:p>
            <a:pPr lvl="1"/>
            <a:r>
              <a:rPr lang="en-US" altLang="ko-KR" sz="2000">
                <a:latin typeface="Arial"/>
                <a:cs typeface="Arial"/>
              </a:rPr>
              <a:t>Neighbor who’s consistently performing better than others.</a:t>
            </a:r>
          </a:p>
          <a:p>
            <a:pPr lvl="1"/>
            <a:r>
              <a:rPr lang="en-US" altLang="ko-KR" sz="2000">
                <a:latin typeface="Arial"/>
                <a:cs typeface="Arial"/>
              </a:rPr>
              <a:t>Neighbor from whom most events received.</a:t>
            </a:r>
            <a:r>
              <a:rPr lang="en-US" altLang="ko-KR" sz="2000">
                <a:solidFill>
                  <a:srgbClr val="FF0066"/>
                </a:solidFill>
                <a:latin typeface="Arial"/>
                <a:cs typeface="Arial"/>
              </a:rPr>
              <a:t> </a:t>
            </a:r>
            <a:endParaRPr lang="en-US" altLang="ko-KR" sz="3200">
              <a:solidFill>
                <a:srgbClr val="006666"/>
              </a:solidFill>
              <a:latin typeface="Arial"/>
              <a:cs typeface="Arial"/>
            </a:endParaRPr>
          </a:p>
          <a:p>
            <a:endParaRPr lang="en-US" altLang="ko-KR" sz="2400">
              <a:latin typeface="Arial"/>
              <a:cs typeface="Arial"/>
            </a:endParaRPr>
          </a:p>
        </p:txBody>
      </p:sp>
      <p:sp>
        <p:nvSpPr>
          <p:cNvPr id="1599492" name="Oval 4"/>
          <p:cNvSpPr>
            <a:spLocks noChangeArrowheads="1"/>
          </p:cNvSpPr>
          <p:nvPr/>
        </p:nvSpPr>
        <p:spPr bwMode="auto">
          <a:xfrm>
            <a:off x="2743200" y="4262438"/>
            <a:ext cx="211138" cy="261937"/>
          </a:xfrm>
          <a:prstGeom prst="ellipse">
            <a:avLst/>
          </a:prstGeom>
          <a:solidFill>
            <a:srgbClr val="99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9493" name="Oval 5"/>
          <p:cNvSpPr>
            <a:spLocks noChangeArrowheads="1"/>
          </p:cNvSpPr>
          <p:nvPr/>
        </p:nvSpPr>
        <p:spPr bwMode="auto">
          <a:xfrm>
            <a:off x="3260725" y="5092700"/>
            <a:ext cx="209550" cy="2619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9494" name="Oval 6"/>
          <p:cNvSpPr>
            <a:spLocks noChangeArrowheads="1"/>
          </p:cNvSpPr>
          <p:nvPr/>
        </p:nvSpPr>
        <p:spPr bwMode="auto">
          <a:xfrm>
            <a:off x="4206875" y="3705225"/>
            <a:ext cx="211138" cy="2619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9495" name="Oval 7"/>
          <p:cNvSpPr>
            <a:spLocks noChangeArrowheads="1"/>
          </p:cNvSpPr>
          <p:nvPr/>
        </p:nvSpPr>
        <p:spPr bwMode="auto">
          <a:xfrm>
            <a:off x="3225800" y="3667125"/>
            <a:ext cx="209550" cy="2619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9496" name="Oval 8"/>
          <p:cNvSpPr>
            <a:spLocks noChangeArrowheads="1"/>
          </p:cNvSpPr>
          <p:nvPr/>
        </p:nvSpPr>
        <p:spPr bwMode="auto">
          <a:xfrm>
            <a:off x="4768850" y="5767388"/>
            <a:ext cx="209550" cy="2619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9497" name="Oval 9"/>
          <p:cNvSpPr>
            <a:spLocks noChangeArrowheads="1"/>
          </p:cNvSpPr>
          <p:nvPr/>
        </p:nvSpPr>
        <p:spPr bwMode="auto">
          <a:xfrm>
            <a:off x="4348163" y="5203825"/>
            <a:ext cx="209550" cy="2635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9498" name="Oval 10"/>
          <p:cNvSpPr>
            <a:spLocks noChangeArrowheads="1"/>
          </p:cNvSpPr>
          <p:nvPr/>
        </p:nvSpPr>
        <p:spPr bwMode="auto">
          <a:xfrm>
            <a:off x="3962400" y="4567238"/>
            <a:ext cx="209550" cy="2619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9499" name="Oval 11"/>
          <p:cNvSpPr>
            <a:spLocks noChangeArrowheads="1"/>
          </p:cNvSpPr>
          <p:nvPr/>
        </p:nvSpPr>
        <p:spPr bwMode="auto">
          <a:xfrm>
            <a:off x="4908550" y="4267200"/>
            <a:ext cx="211138" cy="2619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9500" name="Oval 12"/>
          <p:cNvSpPr>
            <a:spLocks noChangeArrowheads="1"/>
          </p:cNvSpPr>
          <p:nvPr/>
        </p:nvSpPr>
        <p:spPr bwMode="auto">
          <a:xfrm>
            <a:off x="5257800" y="5024438"/>
            <a:ext cx="211138" cy="263525"/>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9501" name="Line 13"/>
          <p:cNvSpPr>
            <a:spLocks noChangeShapeType="1"/>
          </p:cNvSpPr>
          <p:nvPr/>
        </p:nvSpPr>
        <p:spPr bwMode="auto">
          <a:xfrm flipV="1">
            <a:off x="4572000" y="5241925"/>
            <a:ext cx="666750" cy="112713"/>
          </a:xfrm>
          <a:prstGeom prst="line">
            <a:avLst/>
          </a:prstGeom>
          <a:noFill/>
          <a:ln w="9525">
            <a:solidFill>
              <a:srgbClr val="0033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9502" name="Line 14"/>
          <p:cNvSpPr>
            <a:spLocks noChangeShapeType="1"/>
          </p:cNvSpPr>
          <p:nvPr/>
        </p:nvSpPr>
        <p:spPr bwMode="auto">
          <a:xfrm flipH="1">
            <a:off x="4957763" y="5316538"/>
            <a:ext cx="350837" cy="525462"/>
          </a:xfrm>
          <a:prstGeom prst="line">
            <a:avLst/>
          </a:prstGeom>
          <a:noFill/>
          <a:ln w="9525">
            <a:solidFill>
              <a:srgbClr val="003366"/>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9503" name="Line 15"/>
          <p:cNvSpPr>
            <a:spLocks noChangeShapeType="1"/>
          </p:cNvSpPr>
          <p:nvPr/>
        </p:nvSpPr>
        <p:spPr bwMode="auto">
          <a:xfrm flipV="1">
            <a:off x="2971800" y="3929063"/>
            <a:ext cx="393700" cy="333375"/>
          </a:xfrm>
          <a:prstGeom prst="line">
            <a:avLst/>
          </a:prstGeom>
          <a:noFill/>
          <a:ln w="9525">
            <a:solidFill>
              <a:srgbClr val="0033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9504" name="Line 16"/>
          <p:cNvSpPr>
            <a:spLocks noChangeShapeType="1"/>
          </p:cNvSpPr>
          <p:nvPr/>
        </p:nvSpPr>
        <p:spPr bwMode="auto">
          <a:xfrm flipH="1">
            <a:off x="4038600" y="3957638"/>
            <a:ext cx="228600" cy="600075"/>
          </a:xfrm>
          <a:prstGeom prst="line">
            <a:avLst/>
          </a:prstGeom>
          <a:noFill/>
          <a:ln w="9525">
            <a:solidFill>
              <a:srgbClr val="0033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9505" name="Line 17"/>
          <p:cNvSpPr>
            <a:spLocks noChangeShapeType="1"/>
          </p:cNvSpPr>
          <p:nvPr/>
        </p:nvSpPr>
        <p:spPr bwMode="auto">
          <a:xfrm>
            <a:off x="2889250" y="4567238"/>
            <a:ext cx="387350" cy="609600"/>
          </a:xfrm>
          <a:prstGeom prst="line">
            <a:avLst/>
          </a:prstGeom>
          <a:noFill/>
          <a:ln w="9525">
            <a:solidFill>
              <a:srgbClr val="0033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9506" name="Line 18"/>
          <p:cNvSpPr>
            <a:spLocks noChangeShapeType="1"/>
          </p:cNvSpPr>
          <p:nvPr/>
        </p:nvSpPr>
        <p:spPr bwMode="auto">
          <a:xfrm flipV="1">
            <a:off x="2971800" y="3957638"/>
            <a:ext cx="1219200" cy="381000"/>
          </a:xfrm>
          <a:prstGeom prst="line">
            <a:avLst/>
          </a:prstGeom>
          <a:noFill/>
          <a:ln w="9525">
            <a:solidFill>
              <a:srgbClr val="0033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9507" name="Line 19"/>
          <p:cNvSpPr>
            <a:spLocks noChangeShapeType="1"/>
          </p:cNvSpPr>
          <p:nvPr/>
        </p:nvSpPr>
        <p:spPr bwMode="auto">
          <a:xfrm>
            <a:off x="3429000" y="3805238"/>
            <a:ext cx="771525" cy="0"/>
          </a:xfrm>
          <a:prstGeom prst="line">
            <a:avLst/>
          </a:prstGeom>
          <a:noFill/>
          <a:ln w="9525">
            <a:solidFill>
              <a:srgbClr val="0033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9508" name="Text Box 20"/>
          <p:cNvSpPr txBox="1">
            <a:spLocks noChangeArrowheads="1"/>
          </p:cNvSpPr>
          <p:nvPr/>
        </p:nvSpPr>
        <p:spPr bwMode="auto">
          <a:xfrm>
            <a:off x="1707684" y="3574406"/>
            <a:ext cx="1228071"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kumimoji="0" lang="en-US" altLang="ko-KR" sz="2400" b="1">
                <a:solidFill>
                  <a:schemeClr val="folHlink"/>
                </a:solidFill>
                <a:latin typeface="Arial"/>
                <a:cs typeface="Arial"/>
              </a:rPr>
              <a:t>Source</a:t>
            </a:r>
          </a:p>
        </p:txBody>
      </p:sp>
      <p:sp>
        <p:nvSpPr>
          <p:cNvPr id="1599509" name="Line 21"/>
          <p:cNvSpPr>
            <a:spLocks noChangeShapeType="1"/>
          </p:cNvSpPr>
          <p:nvPr/>
        </p:nvSpPr>
        <p:spPr bwMode="auto">
          <a:xfrm>
            <a:off x="5105400" y="4491038"/>
            <a:ext cx="168275" cy="601662"/>
          </a:xfrm>
          <a:prstGeom prst="line">
            <a:avLst/>
          </a:prstGeom>
          <a:noFill/>
          <a:ln w="9525">
            <a:solidFill>
              <a:srgbClr val="0033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9510" name="Line 22"/>
          <p:cNvSpPr>
            <a:spLocks noChangeShapeType="1"/>
          </p:cNvSpPr>
          <p:nvPr/>
        </p:nvSpPr>
        <p:spPr bwMode="auto">
          <a:xfrm>
            <a:off x="2971800" y="4414838"/>
            <a:ext cx="990600" cy="228600"/>
          </a:xfrm>
          <a:prstGeom prst="line">
            <a:avLst/>
          </a:prstGeom>
          <a:noFill/>
          <a:ln w="9525">
            <a:solidFill>
              <a:srgbClr val="0033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9511" name="Line 23"/>
          <p:cNvSpPr>
            <a:spLocks noChangeShapeType="1"/>
          </p:cNvSpPr>
          <p:nvPr/>
        </p:nvSpPr>
        <p:spPr bwMode="auto">
          <a:xfrm flipV="1">
            <a:off x="4171950" y="4491038"/>
            <a:ext cx="781050" cy="225425"/>
          </a:xfrm>
          <a:prstGeom prst="line">
            <a:avLst/>
          </a:prstGeom>
          <a:noFill/>
          <a:ln w="9525">
            <a:solidFill>
              <a:srgbClr val="0033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9512" name="Line 24"/>
          <p:cNvSpPr>
            <a:spLocks noChangeShapeType="1"/>
          </p:cNvSpPr>
          <p:nvPr/>
        </p:nvSpPr>
        <p:spPr bwMode="auto">
          <a:xfrm>
            <a:off x="4418013" y="3892550"/>
            <a:ext cx="525462" cy="412750"/>
          </a:xfrm>
          <a:prstGeom prst="line">
            <a:avLst/>
          </a:prstGeom>
          <a:noFill/>
          <a:ln w="9525">
            <a:solidFill>
              <a:srgbClr val="0033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9513" name="Line 25"/>
          <p:cNvSpPr>
            <a:spLocks noChangeShapeType="1"/>
          </p:cNvSpPr>
          <p:nvPr/>
        </p:nvSpPr>
        <p:spPr bwMode="auto">
          <a:xfrm>
            <a:off x="3470275" y="5241925"/>
            <a:ext cx="876300" cy="74613"/>
          </a:xfrm>
          <a:prstGeom prst="line">
            <a:avLst/>
          </a:prstGeom>
          <a:noFill/>
          <a:ln w="9525">
            <a:solidFill>
              <a:srgbClr val="0033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9514" name="Line 26"/>
          <p:cNvSpPr>
            <a:spLocks noChangeShapeType="1"/>
          </p:cNvSpPr>
          <p:nvPr/>
        </p:nvSpPr>
        <p:spPr bwMode="auto">
          <a:xfrm>
            <a:off x="4137025" y="4792663"/>
            <a:ext cx="244475" cy="411162"/>
          </a:xfrm>
          <a:prstGeom prst="line">
            <a:avLst/>
          </a:prstGeom>
          <a:noFill/>
          <a:ln w="9525">
            <a:solidFill>
              <a:srgbClr val="0033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9515" name="Line 27"/>
          <p:cNvSpPr>
            <a:spLocks noChangeShapeType="1"/>
          </p:cNvSpPr>
          <p:nvPr/>
        </p:nvSpPr>
        <p:spPr bwMode="auto">
          <a:xfrm>
            <a:off x="4522788" y="5429250"/>
            <a:ext cx="280987" cy="3746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graphicFrame>
        <p:nvGraphicFramePr>
          <p:cNvPr id="1599516" name="Object 28"/>
          <p:cNvGraphicFramePr>
            <a:graphicFrameLocks noChangeAspect="1"/>
          </p:cNvGraphicFramePr>
          <p:nvPr>
            <p:extLst>
              <p:ext uri="{D42A27DB-BD31-4B8C-83A1-F6EECF244321}">
                <p14:modId xmlns:p14="http://schemas.microsoft.com/office/powerpoint/2010/main" val="254061277"/>
              </p:ext>
            </p:extLst>
          </p:nvPr>
        </p:nvGraphicFramePr>
        <p:xfrm>
          <a:off x="1600200" y="4110038"/>
          <a:ext cx="1004888" cy="487362"/>
        </p:xfrm>
        <a:graphic>
          <a:graphicData uri="http://schemas.openxmlformats.org/presentationml/2006/ole">
            <mc:AlternateContent xmlns:mc="http://schemas.openxmlformats.org/markup-compatibility/2006">
              <mc:Choice xmlns:v="urn:schemas-microsoft-com:vml" Requires="v">
                <p:oleObj spid="_x0000_s4172" name="Clip" r:id="rId3" imgW="6239880" imgH="3268080" progId="MS_ClipArt_Gallery.5">
                  <p:embed/>
                </p:oleObj>
              </mc:Choice>
              <mc:Fallback>
                <p:oleObj name="Clip" r:id="rId3" imgW="6239880" imgH="3268080" progId="MS_ClipArt_Gallery.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4110038"/>
                        <a:ext cx="1004888" cy="487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99517" name="Arc 29"/>
          <p:cNvSpPr>
            <a:spLocks/>
          </p:cNvSpPr>
          <p:nvPr/>
        </p:nvSpPr>
        <p:spPr bwMode="auto">
          <a:xfrm flipV="1">
            <a:off x="1524000" y="3652838"/>
            <a:ext cx="1600200" cy="1357312"/>
          </a:xfrm>
          <a:custGeom>
            <a:avLst/>
            <a:gdLst>
              <a:gd name="G0" fmla="+- 21600 0 0"/>
              <a:gd name="G1" fmla="+- 21600 0 0"/>
              <a:gd name="G2" fmla="+- 21600 0 0"/>
              <a:gd name="T0" fmla="*/ 21 w 43200"/>
              <a:gd name="T1" fmla="*/ 22546 h 41092"/>
              <a:gd name="T2" fmla="*/ 30907 w 43200"/>
              <a:gd name="T3" fmla="*/ 41092 h 41092"/>
              <a:gd name="T4" fmla="*/ 21600 w 43200"/>
              <a:gd name="T5" fmla="*/ 21600 h 41092"/>
            </a:gdLst>
            <a:ahLst/>
            <a:cxnLst>
              <a:cxn ang="0">
                <a:pos x="T0" y="T1"/>
              </a:cxn>
              <a:cxn ang="0">
                <a:pos x="T2" y="T3"/>
              </a:cxn>
              <a:cxn ang="0">
                <a:pos x="T4" y="T5"/>
              </a:cxn>
            </a:cxnLst>
            <a:rect l="0" t="0" r="r" b="b"/>
            <a:pathLst>
              <a:path w="43200" h="41092" fill="none" extrusionOk="0">
                <a:moveTo>
                  <a:pt x="20" y="22546"/>
                </a:moveTo>
                <a:cubicBezTo>
                  <a:pt x="6" y="22230"/>
                  <a:pt x="0" y="21915"/>
                  <a:pt x="0" y="21600"/>
                </a:cubicBezTo>
                <a:cubicBezTo>
                  <a:pt x="0" y="9670"/>
                  <a:pt x="9670" y="0"/>
                  <a:pt x="21600" y="0"/>
                </a:cubicBezTo>
                <a:cubicBezTo>
                  <a:pt x="33529" y="0"/>
                  <a:pt x="43200" y="9670"/>
                  <a:pt x="43200" y="21600"/>
                </a:cubicBezTo>
                <a:cubicBezTo>
                  <a:pt x="43200" y="29923"/>
                  <a:pt x="38417" y="37505"/>
                  <a:pt x="30907" y="41092"/>
                </a:cubicBezTo>
              </a:path>
              <a:path w="43200" h="41092" stroke="0" extrusionOk="0">
                <a:moveTo>
                  <a:pt x="20" y="22546"/>
                </a:moveTo>
                <a:cubicBezTo>
                  <a:pt x="6" y="22230"/>
                  <a:pt x="0" y="21915"/>
                  <a:pt x="0" y="21600"/>
                </a:cubicBezTo>
                <a:cubicBezTo>
                  <a:pt x="0" y="9670"/>
                  <a:pt x="9670" y="0"/>
                  <a:pt x="21600" y="0"/>
                </a:cubicBezTo>
                <a:cubicBezTo>
                  <a:pt x="33529" y="0"/>
                  <a:pt x="43200" y="9670"/>
                  <a:pt x="43200" y="21600"/>
                </a:cubicBezTo>
                <a:cubicBezTo>
                  <a:pt x="43200" y="29923"/>
                  <a:pt x="38417" y="37505"/>
                  <a:pt x="30907" y="41092"/>
                </a:cubicBezTo>
                <a:lnTo>
                  <a:pt x="21600" y="21600"/>
                </a:lnTo>
                <a:close/>
              </a:path>
            </a:pathLst>
          </a:custGeom>
          <a:noFill/>
          <a:ln w="9525">
            <a:solidFill>
              <a:schemeClr val="tx1"/>
            </a:solidFill>
            <a:prstDash val="lgDashDot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graphicFrame>
        <p:nvGraphicFramePr>
          <p:cNvPr id="1599518" name="Object 30"/>
          <p:cNvGraphicFramePr>
            <a:graphicFrameLocks noChangeAspect="1"/>
          </p:cNvGraphicFramePr>
          <p:nvPr>
            <p:extLst>
              <p:ext uri="{D42A27DB-BD31-4B8C-83A1-F6EECF244321}">
                <p14:modId xmlns:p14="http://schemas.microsoft.com/office/powerpoint/2010/main" val="1752989167"/>
              </p:ext>
            </p:extLst>
          </p:nvPr>
        </p:nvGraphicFramePr>
        <p:xfrm>
          <a:off x="5562600" y="4948238"/>
          <a:ext cx="463550" cy="609600"/>
        </p:xfrm>
        <a:graphic>
          <a:graphicData uri="http://schemas.openxmlformats.org/presentationml/2006/ole">
            <mc:AlternateContent xmlns:mc="http://schemas.openxmlformats.org/markup-compatibility/2006">
              <mc:Choice xmlns:v="urn:schemas-microsoft-com:vml" Requires="v">
                <p:oleObj spid="_x0000_s4173" name="Clip" r:id="rId5" imgW="1857600" imgH="3995640" progId="MS_ClipArt_Gallery.5">
                  <p:embed/>
                </p:oleObj>
              </mc:Choice>
              <mc:Fallback>
                <p:oleObj name="Clip" r:id="rId5" imgW="1857600" imgH="3995640" progId="MS_ClipArt_Gallery.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2600" y="4948238"/>
                        <a:ext cx="46355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99519" name="Text Box 31"/>
          <p:cNvSpPr txBox="1">
            <a:spLocks noChangeArrowheads="1"/>
          </p:cNvSpPr>
          <p:nvPr/>
        </p:nvSpPr>
        <p:spPr bwMode="auto">
          <a:xfrm>
            <a:off x="5562600" y="5710238"/>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0" lang="en-US" altLang="ko-KR" sz="2400" b="1">
                <a:solidFill>
                  <a:schemeClr val="folHlink"/>
                </a:solidFill>
                <a:latin typeface="Arial"/>
                <a:cs typeface="Arial"/>
              </a:rPr>
              <a:t>Sink</a:t>
            </a:r>
          </a:p>
        </p:txBody>
      </p:sp>
      <p:sp>
        <p:nvSpPr>
          <p:cNvPr id="1599520" name="Line 32"/>
          <p:cNvSpPr>
            <a:spLocks noChangeShapeType="1"/>
          </p:cNvSpPr>
          <p:nvPr/>
        </p:nvSpPr>
        <p:spPr bwMode="auto">
          <a:xfrm>
            <a:off x="6324600" y="3652838"/>
            <a:ext cx="457200" cy="0"/>
          </a:xfrm>
          <a:prstGeom prst="line">
            <a:avLst/>
          </a:prstGeom>
          <a:noFill/>
          <a:ln w="9525">
            <a:solidFill>
              <a:srgbClr val="0033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9521" name="Line 33"/>
          <p:cNvSpPr>
            <a:spLocks noChangeShapeType="1"/>
          </p:cNvSpPr>
          <p:nvPr/>
        </p:nvSpPr>
        <p:spPr bwMode="auto">
          <a:xfrm>
            <a:off x="6324600" y="3957638"/>
            <a:ext cx="457200" cy="0"/>
          </a:xfrm>
          <a:prstGeom prst="line">
            <a:avLst/>
          </a:prstGeom>
          <a:noFill/>
          <a:ln w="1905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9522" name="Text Box 34"/>
          <p:cNvSpPr txBox="1">
            <a:spLocks noChangeArrowheads="1"/>
          </p:cNvSpPr>
          <p:nvPr/>
        </p:nvSpPr>
        <p:spPr bwMode="auto">
          <a:xfrm>
            <a:off x="7010400" y="3500438"/>
            <a:ext cx="914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0" lang="en-US" altLang="ko-KR" sz="1400">
                <a:solidFill>
                  <a:srgbClr val="000066"/>
                </a:solidFill>
                <a:latin typeface="Arial"/>
                <a:cs typeface="Arial"/>
              </a:rPr>
              <a:t>Gradient</a:t>
            </a:r>
          </a:p>
        </p:txBody>
      </p:sp>
      <p:sp>
        <p:nvSpPr>
          <p:cNvPr id="1599523" name="Text Box 35"/>
          <p:cNvSpPr txBox="1">
            <a:spLocks noChangeArrowheads="1"/>
          </p:cNvSpPr>
          <p:nvPr/>
        </p:nvSpPr>
        <p:spPr bwMode="auto">
          <a:xfrm>
            <a:off x="7010400" y="3805238"/>
            <a:ext cx="68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0" lang="en-US" altLang="ko-KR" sz="1400">
                <a:solidFill>
                  <a:srgbClr val="FF0066"/>
                </a:solidFill>
                <a:latin typeface="Arial"/>
                <a:cs typeface="Arial"/>
              </a:rPr>
              <a:t>Data</a:t>
            </a:r>
          </a:p>
        </p:txBody>
      </p:sp>
      <p:grpSp>
        <p:nvGrpSpPr>
          <p:cNvPr id="1599524" name="Group 36"/>
          <p:cNvGrpSpPr>
            <a:grpSpLocks/>
          </p:cNvGrpSpPr>
          <p:nvPr/>
        </p:nvGrpSpPr>
        <p:grpSpPr bwMode="auto">
          <a:xfrm>
            <a:off x="2971800" y="4414838"/>
            <a:ext cx="2301875" cy="677862"/>
            <a:chOff x="1920" y="3120"/>
            <a:chExt cx="1450" cy="427"/>
          </a:xfrm>
        </p:grpSpPr>
        <p:sp>
          <p:nvSpPr>
            <p:cNvPr id="1599525" name="Line 37"/>
            <p:cNvSpPr>
              <a:spLocks noChangeShapeType="1"/>
            </p:cNvSpPr>
            <p:nvPr/>
          </p:nvSpPr>
          <p:spPr bwMode="auto">
            <a:xfrm>
              <a:off x="1920" y="3120"/>
              <a:ext cx="624" cy="144"/>
            </a:xfrm>
            <a:prstGeom prst="line">
              <a:avLst/>
            </a:prstGeom>
            <a:noFill/>
            <a:ln w="1905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9526" name="Line 38"/>
            <p:cNvSpPr>
              <a:spLocks noChangeShapeType="1"/>
            </p:cNvSpPr>
            <p:nvPr/>
          </p:nvSpPr>
          <p:spPr bwMode="auto">
            <a:xfrm flipV="1">
              <a:off x="2676" y="3168"/>
              <a:ext cx="492" cy="142"/>
            </a:xfrm>
            <a:prstGeom prst="line">
              <a:avLst/>
            </a:prstGeom>
            <a:noFill/>
            <a:ln w="1905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9527" name="Line 39"/>
            <p:cNvSpPr>
              <a:spLocks noChangeShapeType="1"/>
            </p:cNvSpPr>
            <p:nvPr/>
          </p:nvSpPr>
          <p:spPr bwMode="auto">
            <a:xfrm>
              <a:off x="3264" y="3168"/>
              <a:ext cx="106" cy="379"/>
            </a:xfrm>
            <a:prstGeom prst="line">
              <a:avLst/>
            </a:prstGeom>
            <a:noFill/>
            <a:ln w="1905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grpSp>
      <p:grpSp>
        <p:nvGrpSpPr>
          <p:cNvPr id="1599528" name="Group 40"/>
          <p:cNvGrpSpPr>
            <a:grpSpLocks/>
          </p:cNvGrpSpPr>
          <p:nvPr/>
        </p:nvGrpSpPr>
        <p:grpSpPr bwMode="auto">
          <a:xfrm>
            <a:off x="2971800" y="4491038"/>
            <a:ext cx="2286000" cy="685800"/>
            <a:chOff x="1824" y="3072"/>
            <a:chExt cx="1440" cy="432"/>
          </a:xfrm>
        </p:grpSpPr>
        <p:sp>
          <p:nvSpPr>
            <p:cNvPr id="1599529" name="Line 41"/>
            <p:cNvSpPr>
              <a:spLocks noChangeShapeType="1"/>
            </p:cNvSpPr>
            <p:nvPr/>
          </p:nvSpPr>
          <p:spPr bwMode="auto">
            <a:xfrm flipH="1" flipV="1">
              <a:off x="3120" y="3120"/>
              <a:ext cx="144" cy="384"/>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latin typeface="Arial"/>
                <a:cs typeface="Arial"/>
              </a:endParaRPr>
            </a:p>
          </p:txBody>
        </p:sp>
        <p:sp>
          <p:nvSpPr>
            <p:cNvPr id="1599530" name="Line 42"/>
            <p:cNvSpPr>
              <a:spLocks noChangeShapeType="1"/>
            </p:cNvSpPr>
            <p:nvPr/>
          </p:nvSpPr>
          <p:spPr bwMode="auto">
            <a:xfrm flipH="1">
              <a:off x="2592" y="3120"/>
              <a:ext cx="480" cy="144"/>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latin typeface="Arial"/>
                <a:cs typeface="Arial"/>
              </a:endParaRPr>
            </a:p>
          </p:txBody>
        </p:sp>
        <p:sp>
          <p:nvSpPr>
            <p:cNvPr id="1599531" name="Line 43"/>
            <p:cNvSpPr>
              <a:spLocks noChangeShapeType="1"/>
            </p:cNvSpPr>
            <p:nvPr/>
          </p:nvSpPr>
          <p:spPr bwMode="auto">
            <a:xfrm flipH="1" flipV="1">
              <a:off x="1824" y="3072"/>
              <a:ext cx="624" cy="192"/>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latin typeface="Arial"/>
                <a:cs typeface="Arial"/>
              </a:endParaRPr>
            </a:p>
          </p:txBody>
        </p:sp>
      </p:grpSp>
      <p:grpSp>
        <p:nvGrpSpPr>
          <p:cNvPr id="1599532" name="Group 44"/>
          <p:cNvGrpSpPr>
            <a:grpSpLocks/>
          </p:cNvGrpSpPr>
          <p:nvPr/>
        </p:nvGrpSpPr>
        <p:grpSpPr bwMode="auto">
          <a:xfrm>
            <a:off x="2971800" y="4414838"/>
            <a:ext cx="2301875" cy="677862"/>
            <a:chOff x="3936" y="3408"/>
            <a:chExt cx="1450" cy="427"/>
          </a:xfrm>
        </p:grpSpPr>
        <p:sp>
          <p:nvSpPr>
            <p:cNvPr id="1599533" name="Line 45"/>
            <p:cNvSpPr>
              <a:spLocks noChangeShapeType="1"/>
            </p:cNvSpPr>
            <p:nvPr/>
          </p:nvSpPr>
          <p:spPr bwMode="auto">
            <a:xfrm>
              <a:off x="3936" y="3408"/>
              <a:ext cx="624" cy="144"/>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9534" name="Line 46"/>
            <p:cNvSpPr>
              <a:spLocks noChangeShapeType="1"/>
            </p:cNvSpPr>
            <p:nvPr/>
          </p:nvSpPr>
          <p:spPr bwMode="auto">
            <a:xfrm flipV="1">
              <a:off x="4692" y="3456"/>
              <a:ext cx="492" cy="142"/>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99535" name="Line 47"/>
            <p:cNvSpPr>
              <a:spLocks noChangeShapeType="1"/>
            </p:cNvSpPr>
            <p:nvPr/>
          </p:nvSpPr>
          <p:spPr bwMode="auto">
            <a:xfrm>
              <a:off x="5280" y="3456"/>
              <a:ext cx="106" cy="379"/>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grpSp>
      <p:sp>
        <p:nvSpPr>
          <p:cNvPr id="1599536" name="Line 48"/>
          <p:cNvSpPr>
            <a:spLocks noChangeShapeType="1"/>
          </p:cNvSpPr>
          <p:nvPr/>
        </p:nvSpPr>
        <p:spPr bwMode="auto">
          <a:xfrm>
            <a:off x="6324600" y="4262438"/>
            <a:ext cx="457200" cy="0"/>
          </a:xfrm>
          <a:prstGeom prst="line">
            <a:avLst/>
          </a:prstGeom>
          <a:noFill/>
          <a:ln w="127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latin typeface="Arial"/>
              <a:cs typeface="Arial"/>
            </a:endParaRPr>
          </a:p>
        </p:txBody>
      </p:sp>
      <p:sp>
        <p:nvSpPr>
          <p:cNvPr id="1599537" name="Text Box 49"/>
          <p:cNvSpPr txBox="1">
            <a:spLocks noChangeArrowheads="1"/>
          </p:cNvSpPr>
          <p:nvPr/>
        </p:nvSpPr>
        <p:spPr bwMode="auto">
          <a:xfrm>
            <a:off x="7010400" y="4110038"/>
            <a:ext cx="1295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0" lang="en-US" altLang="ko-KR" sz="1400">
                <a:solidFill>
                  <a:schemeClr val="accent2"/>
                </a:solidFill>
                <a:latin typeface="Arial"/>
                <a:cs typeface="Arial"/>
              </a:rPr>
              <a:t>Reinforcement</a:t>
            </a:r>
          </a:p>
        </p:txBody>
      </p:sp>
    </p:spTree>
    <p:extLst>
      <p:ext uri="{BB962C8B-B14F-4D97-AF65-F5344CB8AC3E}">
        <p14:creationId xmlns:p14="http://schemas.microsoft.com/office/powerpoint/2010/main" val="39863117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59952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59952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5995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슬라이드 번호 개체 틀 3"/>
          <p:cNvSpPr>
            <a:spLocks noGrp="1"/>
          </p:cNvSpPr>
          <p:nvPr>
            <p:ph type="sldNum" sz="quarter" idx="4294967295"/>
          </p:nvPr>
        </p:nvSpPr>
        <p:spPr>
          <a:xfrm>
            <a:off x="7000875" y="6240463"/>
            <a:ext cx="1905000" cy="457200"/>
          </a:xfrm>
          <a:prstGeom prst="rect">
            <a:avLst/>
          </a:prstGeom>
        </p:spPr>
        <p:txBody>
          <a:bodyPr/>
          <a:lstStyle/>
          <a:p>
            <a:fld id="{4557C7A3-26E3-4365-99F2-34C4CCB0F7AC}" type="slidenum">
              <a:rPr lang="en-US" altLang="ko-KR">
                <a:latin typeface="Arial"/>
                <a:cs typeface="Arial"/>
              </a:rPr>
              <a:pPr/>
              <a:t>64</a:t>
            </a:fld>
            <a:endParaRPr lang="en-US" altLang="ko-KR" sz="1000">
              <a:latin typeface="Arial"/>
              <a:cs typeface="Arial"/>
            </a:endParaRPr>
          </a:p>
        </p:txBody>
      </p:sp>
      <p:sp>
        <p:nvSpPr>
          <p:cNvPr id="1600514" name="Rectangle 2"/>
          <p:cNvSpPr>
            <a:spLocks noGrp="1" noChangeArrowheads="1"/>
          </p:cNvSpPr>
          <p:nvPr>
            <p:ph type="title"/>
          </p:nvPr>
        </p:nvSpPr>
        <p:spPr>
          <a:xfrm>
            <a:off x="451370" y="260648"/>
            <a:ext cx="7793038" cy="735012"/>
          </a:xfrm>
        </p:spPr>
        <p:txBody>
          <a:bodyPr/>
          <a:lstStyle/>
          <a:p>
            <a:r>
              <a:rPr lang="en-US" altLang="ko-KR" sz="3700" dirty="0">
                <a:latin typeface="Arial"/>
                <a:cs typeface="Arial"/>
              </a:rPr>
              <a:t>Naming</a:t>
            </a:r>
          </a:p>
        </p:txBody>
      </p:sp>
      <p:sp>
        <p:nvSpPr>
          <p:cNvPr id="1600515" name="Rectangle 3"/>
          <p:cNvSpPr>
            <a:spLocks noGrp="1" noChangeArrowheads="1"/>
          </p:cNvSpPr>
          <p:nvPr>
            <p:ph type="body" idx="1"/>
          </p:nvPr>
        </p:nvSpPr>
        <p:spPr/>
        <p:txBody>
          <a:bodyPr/>
          <a:lstStyle/>
          <a:p>
            <a:r>
              <a:rPr lang="en-US" altLang="ko-KR">
                <a:solidFill>
                  <a:srgbClr val="000000"/>
                </a:solidFill>
                <a:latin typeface="Arial"/>
                <a:cs typeface="Arial"/>
              </a:rPr>
              <a:t>Content based naming</a:t>
            </a:r>
          </a:p>
          <a:p>
            <a:pPr lvl="1"/>
            <a:r>
              <a:rPr lang="en-US" altLang="ko-KR">
                <a:solidFill>
                  <a:srgbClr val="000000"/>
                </a:solidFill>
                <a:latin typeface="Arial"/>
                <a:cs typeface="Arial"/>
              </a:rPr>
              <a:t>Tasks are named by a list of attribute – value pairs</a:t>
            </a:r>
          </a:p>
          <a:p>
            <a:pPr lvl="1"/>
            <a:r>
              <a:rPr lang="en-US" altLang="ko-KR">
                <a:solidFill>
                  <a:srgbClr val="000000"/>
                </a:solidFill>
                <a:latin typeface="Arial"/>
                <a:cs typeface="Arial"/>
              </a:rPr>
              <a:t>Task description specifies an </a:t>
            </a:r>
            <a:r>
              <a:rPr lang="en-US" altLang="ko-KR" i="1">
                <a:solidFill>
                  <a:srgbClr val="000000"/>
                </a:solidFill>
                <a:latin typeface="Arial"/>
                <a:cs typeface="Arial"/>
              </a:rPr>
              <a:t>interest</a:t>
            </a:r>
            <a:r>
              <a:rPr lang="en-US" altLang="ko-KR">
                <a:solidFill>
                  <a:srgbClr val="000000"/>
                </a:solidFill>
                <a:latin typeface="Arial"/>
                <a:cs typeface="Arial"/>
              </a:rPr>
              <a:t> for data matching the attributes </a:t>
            </a:r>
          </a:p>
          <a:p>
            <a:pPr lvl="1"/>
            <a:r>
              <a:rPr lang="en-US" altLang="ko-KR">
                <a:solidFill>
                  <a:srgbClr val="000000"/>
                </a:solidFill>
                <a:latin typeface="Arial"/>
                <a:cs typeface="Arial"/>
              </a:rPr>
              <a:t>Animal tracking:</a:t>
            </a:r>
          </a:p>
          <a:p>
            <a:pPr lvl="1">
              <a:buFontTx/>
              <a:buNone/>
            </a:pPr>
            <a:r>
              <a:rPr lang="en-US" altLang="ko-KR" sz="2800">
                <a:solidFill>
                  <a:srgbClr val="000000"/>
                </a:solidFill>
                <a:latin typeface="Arial"/>
                <a:cs typeface="Arial"/>
              </a:rPr>
              <a:t>	</a:t>
            </a:r>
          </a:p>
          <a:p>
            <a:pPr>
              <a:buFont typeface="Monotype Sorts" pitchFamily="2" charset="2"/>
              <a:buNone/>
            </a:pPr>
            <a:endParaRPr lang="en-US" altLang="ko-KR" sz="3200">
              <a:latin typeface="Arial"/>
              <a:cs typeface="Arial"/>
            </a:endParaRPr>
          </a:p>
        </p:txBody>
      </p:sp>
      <p:sp>
        <p:nvSpPr>
          <p:cNvPr id="1600516" name="Text Box 4"/>
          <p:cNvSpPr txBox="1">
            <a:spLocks noChangeArrowheads="1"/>
          </p:cNvSpPr>
          <p:nvPr/>
        </p:nvSpPr>
        <p:spPr bwMode="auto">
          <a:xfrm>
            <a:off x="827088" y="4338638"/>
            <a:ext cx="3435077" cy="14694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594" tIns="41797" rIns="83594" bIns="41797">
            <a:spAutoFit/>
          </a:bodyPr>
          <a:lstStyle>
            <a:lvl1pPr defTabSz="836613" latinLnBrk="1">
              <a:defRPr kumimoji="1" sz="2400">
                <a:solidFill>
                  <a:schemeClr val="tx1"/>
                </a:solidFill>
                <a:latin typeface="Times New Roman" pitchFamily="18" charset="0"/>
                <a:ea typeface="굴림" pitchFamily="50" charset="-127"/>
              </a:defRPr>
            </a:lvl1pPr>
            <a:lvl2pPr marL="417513" defTabSz="836613" latinLnBrk="1">
              <a:defRPr kumimoji="1" sz="2400">
                <a:solidFill>
                  <a:schemeClr val="tx1"/>
                </a:solidFill>
                <a:latin typeface="Times New Roman" pitchFamily="18" charset="0"/>
                <a:ea typeface="굴림" pitchFamily="50" charset="-127"/>
              </a:defRPr>
            </a:lvl2pPr>
            <a:lvl3pPr marL="836613" defTabSz="836613" latinLnBrk="1">
              <a:defRPr kumimoji="1" sz="2400">
                <a:solidFill>
                  <a:schemeClr val="tx1"/>
                </a:solidFill>
                <a:latin typeface="Times New Roman" pitchFamily="18" charset="0"/>
                <a:ea typeface="굴림" pitchFamily="50" charset="-127"/>
              </a:defRPr>
            </a:lvl3pPr>
            <a:lvl4pPr marL="1254125" defTabSz="836613" latinLnBrk="1">
              <a:defRPr kumimoji="1" sz="2400">
                <a:solidFill>
                  <a:schemeClr val="tx1"/>
                </a:solidFill>
                <a:latin typeface="Times New Roman" pitchFamily="18" charset="0"/>
                <a:ea typeface="굴림" pitchFamily="50" charset="-127"/>
              </a:defRPr>
            </a:lvl4pPr>
            <a:lvl5pPr marL="1671638" defTabSz="836613" latinLnBrk="1">
              <a:defRPr kumimoji="1" sz="2400">
                <a:solidFill>
                  <a:schemeClr val="tx1"/>
                </a:solidFill>
                <a:latin typeface="Times New Roman" pitchFamily="18" charset="0"/>
                <a:ea typeface="굴림" pitchFamily="50" charset="-127"/>
              </a:defRPr>
            </a:lvl5pPr>
            <a:lvl6pPr marL="2128838" defTabSz="836613" fontAlgn="base">
              <a:spcBef>
                <a:spcPct val="0"/>
              </a:spcBef>
              <a:spcAft>
                <a:spcPct val="0"/>
              </a:spcAft>
              <a:defRPr kumimoji="1" sz="2400">
                <a:solidFill>
                  <a:schemeClr val="tx1"/>
                </a:solidFill>
                <a:latin typeface="Times New Roman" pitchFamily="18" charset="0"/>
                <a:ea typeface="굴림" pitchFamily="50" charset="-127"/>
              </a:defRPr>
            </a:lvl6pPr>
            <a:lvl7pPr marL="2586038" defTabSz="836613" fontAlgn="base">
              <a:spcBef>
                <a:spcPct val="0"/>
              </a:spcBef>
              <a:spcAft>
                <a:spcPct val="0"/>
              </a:spcAft>
              <a:defRPr kumimoji="1" sz="2400">
                <a:solidFill>
                  <a:schemeClr val="tx1"/>
                </a:solidFill>
                <a:latin typeface="Times New Roman" pitchFamily="18" charset="0"/>
                <a:ea typeface="굴림" pitchFamily="50" charset="-127"/>
              </a:defRPr>
            </a:lvl7pPr>
            <a:lvl8pPr marL="3043238" defTabSz="836613" fontAlgn="base">
              <a:spcBef>
                <a:spcPct val="0"/>
              </a:spcBef>
              <a:spcAft>
                <a:spcPct val="0"/>
              </a:spcAft>
              <a:defRPr kumimoji="1" sz="2400">
                <a:solidFill>
                  <a:schemeClr val="tx1"/>
                </a:solidFill>
                <a:latin typeface="Times New Roman" pitchFamily="18" charset="0"/>
                <a:ea typeface="굴림" pitchFamily="50" charset="-127"/>
              </a:defRPr>
            </a:lvl8pPr>
            <a:lvl9pPr marL="3500438" defTabSz="836613" fontAlgn="base">
              <a:spcBef>
                <a:spcPct val="0"/>
              </a:spcBef>
              <a:spcAft>
                <a:spcPct val="0"/>
              </a:spcAft>
              <a:defRPr kumimoji="1" sz="2400">
                <a:solidFill>
                  <a:schemeClr val="tx1"/>
                </a:solidFill>
                <a:latin typeface="Times New Roman" pitchFamily="18" charset="0"/>
                <a:ea typeface="굴림" pitchFamily="50" charset="-127"/>
              </a:defRPr>
            </a:lvl9pPr>
          </a:lstStyle>
          <a:p>
            <a:pPr eaLnBrk="1" latinLnBrk="0" hangingPunct="1"/>
            <a:r>
              <a:rPr kumimoji="0" lang="en-US" altLang="ko-KR" sz="1800" b="1">
                <a:solidFill>
                  <a:srgbClr val="02CA1F"/>
                </a:solidFill>
                <a:latin typeface="Arial"/>
                <a:cs typeface="Arial"/>
              </a:rPr>
              <a:t>Interest ( Task ) Description</a:t>
            </a:r>
          </a:p>
          <a:p>
            <a:pPr eaLnBrk="1" latinLnBrk="0" hangingPunct="1"/>
            <a:r>
              <a:rPr kumimoji="0" lang="en-US" altLang="ko-KR" sz="1800">
                <a:solidFill>
                  <a:srgbClr val="000000"/>
                </a:solidFill>
                <a:latin typeface="Arial"/>
                <a:cs typeface="Arial"/>
              </a:rPr>
              <a:t>Type = four-legged animal</a:t>
            </a:r>
          </a:p>
          <a:p>
            <a:pPr eaLnBrk="1" latinLnBrk="0" hangingPunct="1"/>
            <a:r>
              <a:rPr kumimoji="0" lang="en-US" altLang="ko-KR" sz="1800">
                <a:solidFill>
                  <a:srgbClr val="000000"/>
                </a:solidFill>
                <a:latin typeface="Arial"/>
                <a:cs typeface="Arial"/>
              </a:rPr>
              <a:t>Interval = 20 ms</a:t>
            </a:r>
          </a:p>
          <a:p>
            <a:pPr eaLnBrk="1" latinLnBrk="0" hangingPunct="1"/>
            <a:r>
              <a:rPr kumimoji="0" lang="en-US" altLang="ko-KR" sz="1800">
                <a:solidFill>
                  <a:srgbClr val="000000"/>
                </a:solidFill>
                <a:latin typeface="Arial"/>
                <a:cs typeface="Arial"/>
              </a:rPr>
              <a:t>Duration = 1 minute</a:t>
            </a:r>
          </a:p>
          <a:p>
            <a:pPr eaLnBrk="1" latinLnBrk="0" hangingPunct="1"/>
            <a:r>
              <a:rPr kumimoji="0" lang="en-US" altLang="ko-KR" sz="1800">
                <a:solidFill>
                  <a:srgbClr val="000000"/>
                </a:solidFill>
                <a:latin typeface="Arial"/>
                <a:cs typeface="Arial"/>
              </a:rPr>
              <a:t>Location = [-100, 100; 200, 400]</a:t>
            </a:r>
          </a:p>
        </p:txBody>
      </p:sp>
      <p:sp>
        <p:nvSpPr>
          <p:cNvPr id="1600517" name="Text Box 5"/>
          <p:cNvSpPr txBox="1">
            <a:spLocks noChangeArrowheads="1"/>
          </p:cNvSpPr>
          <p:nvPr/>
        </p:nvSpPr>
        <p:spPr bwMode="auto">
          <a:xfrm>
            <a:off x="971550" y="3865563"/>
            <a:ext cx="1460500" cy="361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3594" tIns="41797" rIns="83594" bIns="41797">
            <a:spAutoFit/>
          </a:bodyPr>
          <a:lstStyle>
            <a:lvl1pPr defTabSz="836613" latinLnBrk="1">
              <a:defRPr kumimoji="1" sz="2400">
                <a:solidFill>
                  <a:schemeClr val="tx1"/>
                </a:solidFill>
                <a:latin typeface="Times New Roman" pitchFamily="18" charset="0"/>
                <a:ea typeface="굴림" pitchFamily="50" charset="-127"/>
              </a:defRPr>
            </a:lvl1pPr>
            <a:lvl2pPr marL="417513" defTabSz="836613" latinLnBrk="1">
              <a:defRPr kumimoji="1" sz="2400">
                <a:solidFill>
                  <a:schemeClr val="tx1"/>
                </a:solidFill>
                <a:latin typeface="Times New Roman" pitchFamily="18" charset="0"/>
                <a:ea typeface="굴림" pitchFamily="50" charset="-127"/>
              </a:defRPr>
            </a:lvl2pPr>
            <a:lvl3pPr marL="836613" defTabSz="836613" latinLnBrk="1">
              <a:defRPr kumimoji="1" sz="2400">
                <a:solidFill>
                  <a:schemeClr val="tx1"/>
                </a:solidFill>
                <a:latin typeface="Times New Roman" pitchFamily="18" charset="0"/>
                <a:ea typeface="굴림" pitchFamily="50" charset="-127"/>
              </a:defRPr>
            </a:lvl3pPr>
            <a:lvl4pPr marL="1254125" defTabSz="836613" latinLnBrk="1">
              <a:defRPr kumimoji="1" sz="2400">
                <a:solidFill>
                  <a:schemeClr val="tx1"/>
                </a:solidFill>
                <a:latin typeface="Times New Roman" pitchFamily="18" charset="0"/>
                <a:ea typeface="굴림" pitchFamily="50" charset="-127"/>
              </a:defRPr>
            </a:lvl4pPr>
            <a:lvl5pPr marL="1671638" defTabSz="836613" latinLnBrk="1">
              <a:defRPr kumimoji="1" sz="2400">
                <a:solidFill>
                  <a:schemeClr val="tx1"/>
                </a:solidFill>
                <a:latin typeface="Times New Roman" pitchFamily="18" charset="0"/>
                <a:ea typeface="굴림" pitchFamily="50" charset="-127"/>
              </a:defRPr>
            </a:lvl5pPr>
            <a:lvl6pPr marL="2128838" defTabSz="836613" fontAlgn="base">
              <a:spcBef>
                <a:spcPct val="0"/>
              </a:spcBef>
              <a:spcAft>
                <a:spcPct val="0"/>
              </a:spcAft>
              <a:defRPr kumimoji="1" sz="2400">
                <a:solidFill>
                  <a:schemeClr val="tx1"/>
                </a:solidFill>
                <a:latin typeface="Times New Roman" pitchFamily="18" charset="0"/>
                <a:ea typeface="굴림" pitchFamily="50" charset="-127"/>
              </a:defRPr>
            </a:lvl6pPr>
            <a:lvl7pPr marL="2586038" defTabSz="836613" fontAlgn="base">
              <a:spcBef>
                <a:spcPct val="0"/>
              </a:spcBef>
              <a:spcAft>
                <a:spcPct val="0"/>
              </a:spcAft>
              <a:defRPr kumimoji="1" sz="2400">
                <a:solidFill>
                  <a:schemeClr val="tx1"/>
                </a:solidFill>
                <a:latin typeface="Times New Roman" pitchFamily="18" charset="0"/>
                <a:ea typeface="굴림" pitchFamily="50" charset="-127"/>
              </a:defRPr>
            </a:lvl7pPr>
            <a:lvl8pPr marL="3043238" defTabSz="836613" fontAlgn="base">
              <a:spcBef>
                <a:spcPct val="0"/>
              </a:spcBef>
              <a:spcAft>
                <a:spcPct val="0"/>
              </a:spcAft>
              <a:defRPr kumimoji="1" sz="2400">
                <a:solidFill>
                  <a:schemeClr val="tx1"/>
                </a:solidFill>
                <a:latin typeface="Times New Roman" pitchFamily="18" charset="0"/>
                <a:ea typeface="굴림" pitchFamily="50" charset="-127"/>
              </a:defRPr>
            </a:lvl8pPr>
            <a:lvl9pPr marL="3500438" defTabSz="836613" fontAlgn="base">
              <a:spcBef>
                <a:spcPct val="0"/>
              </a:spcBef>
              <a:spcAft>
                <a:spcPct val="0"/>
              </a:spcAft>
              <a:defRPr kumimoji="1" sz="2400">
                <a:solidFill>
                  <a:schemeClr val="tx1"/>
                </a:solidFill>
                <a:latin typeface="Times New Roman" pitchFamily="18" charset="0"/>
                <a:ea typeface="굴림" pitchFamily="50" charset="-127"/>
              </a:defRPr>
            </a:lvl9pPr>
          </a:lstStyle>
          <a:p>
            <a:pPr algn="ctr" eaLnBrk="1" latinLnBrk="0" hangingPunct="1"/>
            <a:r>
              <a:rPr kumimoji="0" lang="en-US" altLang="ko-KR" sz="1800" b="1">
                <a:solidFill>
                  <a:srgbClr val="D3CE00"/>
                </a:solidFill>
                <a:effectLst>
                  <a:outerShdw blurRad="38100" dist="38100" dir="2700000" algn="tl">
                    <a:srgbClr val="C0C0C0"/>
                  </a:outerShdw>
                </a:effectLst>
                <a:latin typeface="Arial"/>
                <a:cs typeface="Arial"/>
              </a:rPr>
              <a:t>Request</a:t>
            </a:r>
          </a:p>
        </p:txBody>
      </p:sp>
      <p:grpSp>
        <p:nvGrpSpPr>
          <p:cNvPr id="1600518" name="Group 6"/>
          <p:cNvGrpSpPr>
            <a:grpSpLocks/>
          </p:cNvGrpSpPr>
          <p:nvPr/>
        </p:nvGrpSpPr>
        <p:grpSpPr bwMode="auto">
          <a:xfrm>
            <a:off x="5246688" y="3743325"/>
            <a:ext cx="2802015" cy="2241550"/>
            <a:chOff x="3304" y="2421"/>
            <a:chExt cx="1766" cy="1412"/>
          </a:xfrm>
        </p:grpSpPr>
        <p:sp>
          <p:nvSpPr>
            <p:cNvPr id="1600519" name="Text Box 7"/>
            <p:cNvSpPr txBox="1">
              <a:spLocks noChangeArrowheads="1"/>
            </p:cNvSpPr>
            <p:nvPr/>
          </p:nvSpPr>
          <p:spPr bwMode="auto">
            <a:xfrm>
              <a:off x="3318" y="2733"/>
              <a:ext cx="1752" cy="1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594" tIns="41797" rIns="83594" bIns="41797">
              <a:spAutoFit/>
            </a:bodyPr>
            <a:lstStyle>
              <a:lvl1pPr defTabSz="836613" latinLnBrk="1">
                <a:defRPr kumimoji="1" sz="2400">
                  <a:solidFill>
                    <a:schemeClr val="tx1"/>
                  </a:solidFill>
                  <a:latin typeface="Times New Roman" pitchFamily="18" charset="0"/>
                  <a:ea typeface="굴림" pitchFamily="50" charset="-127"/>
                </a:defRPr>
              </a:lvl1pPr>
              <a:lvl2pPr marL="417513" defTabSz="836613" latinLnBrk="1">
                <a:defRPr kumimoji="1" sz="2400">
                  <a:solidFill>
                    <a:schemeClr val="tx1"/>
                  </a:solidFill>
                  <a:latin typeface="Times New Roman" pitchFamily="18" charset="0"/>
                  <a:ea typeface="굴림" pitchFamily="50" charset="-127"/>
                </a:defRPr>
              </a:lvl2pPr>
              <a:lvl3pPr marL="836613" defTabSz="836613" latinLnBrk="1">
                <a:defRPr kumimoji="1" sz="2400">
                  <a:solidFill>
                    <a:schemeClr val="tx1"/>
                  </a:solidFill>
                  <a:latin typeface="Times New Roman" pitchFamily="18" charset="0"/>
                  <a:ea typeface="굴림" pitchFamily="50" charset="-127"/>
                </a:defRPr>
              </a:lvl3pPr>
              <a:lvl4pPr marL="1254125" defTabSz="836613" latinLnBrk="1">
                <a:defRPr kumimoji="1" sz="2400">
                  <a:solidFill>
                    <a:schemeClr val="tx1"/>
                  </a:solidFill>
                  <a:latin typeface="Times New Roman" pitchFamily="18" charset="0"/>
                  <a:ea typeface="굴림" pitchFamily="50" charset="-127"/>
                </a:defRPr>
              </a:lvl4pPr>
              <a:lvl5pPr marL="1671638" defTabSz="836613" latinLnBrk="1">
                <a:defRPr kumimoji="1" sz="2400">
                  <a:solidFill>
                    <a:schemeClr val="tx1"/>
                  </a:solidFill>
                  <a:latin typeface="Times New Roman" pitchFamily="18" charset="0"/>
                  <a:ea typeface="굴림" pitchFamily="50" charset="-127"/>
                </a:defRPr>
              </a:lvl5pPr>
              <a:lvl6pPr marL="2128838" defTabSz="836613" fontAlgn="base">
                <a:spcBef>
                  <a:spcPct val="0"/>
                </a:spcBef>
                <a:spcAft>
                  <a:spcPct val="0"/>
                </a:spcAft>
                <a:defRPr kumimoji="1" sz="2400">
                  <a:solidFill>
                    <a:schemeClr val="tx1"/>
                  </a:solidFill>
                  <a:latin typeface="Times New Roman" pitchFamily="18" charset="0"/>
                  <a:ea typeface="굴림" pitchFamily="50" charset="-127"/>
                </a:defRPr>
              </a:lvl6pPr>
              <a:lvl7pPr marL="2586038" defTabSz="836613" fontAlgn="base">
                <a:spcBef>
                  <a:spcPct val="0"/>
                </a:spcBef>
                <a:spcAft>
                  <a:spcPct val="0"/>
                </a:spcAft>
                <a:defRPr kumimoji="1" sz="2400">
                  <a:solidFill>
                    <a:schemeClr val="tx1"/>
                  </a:solidFill>
                  <a:latin typeface="Times New Roman" pitchFamily="18" charset="0"/>
                  <a:ea typeface="굴림" pitchFamily="50" charset="-127"/>
                </a:defRPr>
              </a:lvl7pPr>
              <a:lvl8pPr marL="3043238" defTabSz="836613" fontAlgn="base">
                <a:spcBef>
                  <a:spcPct val="0"/>
                </a:spcBef>
                <a:spcAft>
                  <a:spcPct val="0"/>
                </a:spcAft>
                <a:defRPr kumimoji="1" sz="2400">
                  <a:solidFill>
                    <a:schemeClr val="tx1"/>
                  </a:solidFill>
                  <a:latin typeface="Times New Roman" pitchFamily="18" charset="0"/>
                  <a:ea typeface="굴림" pitchFamily="50" charset="-127"/>
                </a:defRPr>
              </a:lvl8pPr>
              <a:lvl9pPr marL="3500438" defTabSz="836613" fontAlgn="base">
                <a:spcBef>
                  <a:spcPct val="0"/>
                </a:spcBef>
                <a:spcAft>
                  <a:spcPct val="0"/>
                </a:spcAft>
                <a:defRPr kumimoji="1" sz="2400">
                  <a:solidFill>
                    <a:schemeClr val="tx1"/>
                  </a:solidFill>
                  <a:latin typeface="Times New Roman" pitchFamily="18" charset="0"/>
                  <a:ea typeface="굴림" pitchFamily="50" charset="-127"/>
                </a:defRPr>
              </a:lvl9pPr>
            </a:lstStyle>
            <a:p>
              <a:pPr eaLnBrk="1" latinLnBrk="0" hangingPunct="1"/>
              <a:r>
                <a:rPr kumimoji="0" lang="en-US" altLang="ko-KR" sz="1800" b="1">
                  <a:solidFill>
                    <a:srgbClr val="02CA1F"/>
                  </a:solidFill>
                  <a:latin typeface="Arial"/>
                  <a:cs typeface="Arial"/>
                </a:rPr>
                <a:t>Node data</a:t>
              </a:r>
            </a:p>
            <a:p>
              <a:pPr eaLnBrk="1" latinLnBrk="0" hangingPunct="1"/>
              <a:r>
                <a:rPr kumimoji="0" lang="en-US" altLang="ko-KR" sz="1800">
                  <a:solidFill>
                    <a:srgbClr val="000000"/>
                  </a:solidFill>
                  <a:latin typeface="Arial"/>
                  <a:cs typeface="Arial"/>
                </a:rPr>
                <a:t>Type =four-legged animal</a:t>
              </a:r>
            </a:p>
            <a:p>
              <a:pPr eaLnBrk="1" latinLnBrk="0" hangingPunct="1"/>
              <a:r>
                <a:rPr kumimoji="0" lang="en-US" altLang="ko-KR" sz="1800">
                  <a:solidFill>
                    <a:srgbClr val="000000"/>
                  </a:solidFill>
                  <a:latin typeface="Arial"/>
                  <a:cs typeface="Arial"/>
                </a:rPr>
                <a:t>Instance = elephant</a:t>
              </a:r>
            </a:p>
            <a:p>
              <a:pPr eaLnBrk="1" latinLnBrk="0" hangingPunct="1"/>
              <a:r>
                <a:rPr kumimoji="0" lang="en-US" altLang="ko-KR" sz="1800">
                  <a:solidFill>
                    <a:srgbClr val="000000"/>
                  </a:solidFill>
                  <a:latin typeface="Arial"/>
                  <a:cs typeface="Arial"/>
                </a:rPr>
                <a:t>Location = [125, 220]</a:t>
              </a:r>
            </a:p>
            <a:p>
              <a:pPr eaLnBrk="1" latinLnBrk="0" hangingPunct="1"/>
              <a:r>
                <a:rPr kumimoji="0" lang="en-US" altLang="ko-KR" sz="1800">
                  <a:solidFill>
                    <a:srgbClr val="000000"/>
                  </a:solidFill>
                  <a:latin typeface="Arial"/>
                  <a:cs typeface="Arial"/>
                </a:rPr>
                <a:t>Confidence = 0.85</a:t>
              </a:r>
            </a:p>
            <a:p>
              <a:pPr eaLnBrk="1" latinLnBrk="0" hangingPunct="1"/>
              <a:r>
                <a:rPr kumimoji="0" lang="en-US" altLang="ko-KR" sz="1800">
                  <a:solidFill>
                    <a:srgbClr val="000000"/>
                  </a:solidFill>
                  <a:latin typeface="Arial"/>
                  <a:cs typeface="Arial"/>
                </a:rPr>
                <a:t>Time = 02:10:35</a:t>
              </a:r>
            </a:p>
          </p:txBody>
        </p:sp>
        <p:sp>
          <p:nvSpPr>
            <p:cNvPr id="1600520" name="Rectangle 8"/>
            <p:cNvSpPr>
              <a:spLocks noChangeArrowheads="1"/>
            </p:cNvSpPr>
            <p:nvPr/>
          </p:nvSpPr>
          <p:spPr bwMode="auto">
            <a:xfrm>
              <a:off x="3304" y="2421"/>
              <a:ext cx="519" cy="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594" tIns="41797" rIns="83594" bIns="41797">
              <a:spAutoFit/>
            </a:bodyPr>
            <a:lstStyle/>
            <a:p>
              <a:pPr algn="ctr" defTabSz="836613" eaLnBrk="1" hangingPunct="1"/>
              <a:r>
                <a:rPr kumimoji="0" lang="en-US" altLang="ko-KR" sz="1800" b="1">
                  <a:solidFill>
                    <a:srgbClr val="D3CE00"/>
                  </a:solidFill>
                  <a:effectLst>
                    <a:outerShdw blurRad="38100" dist="38100" dir="2700000" algn="tl">
                      <a:srgbClr val="C0C0C0"/>
                    </a:outerShdw>
                  </a:effectLst>
                  <a:latin typeface="Arial"/>
                  <a:cs typeface="Arial"/>
                </a:rPr>
                <a:t>Reply</a:t>
              </a:r>
            </a:p>
          </p:txBody>
        </p:sp>
      </p:grpSp>
    </p:spTree>
    <p:extLst>
      <p:ext uri="{BB962C8B-B14F-4D97-AF65-F5344CB8AC3E}">
        <p14:creationId xmlns:p14="http://schemas.microsoft.com/office/powerpoint/2010/main" val="23547136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600518"/>
                                        </p:tgtEl>
                                        <p:attrNameLst>
                                          <p:attrName>style.visibility</p:attrName>
                                        </p:attrNameLst>
                                      </p:cBhvr>
                                      <p:to>
                                        <p:strVal val="visible"/>
                                      </p:to>
                                    </p:set>
                                    <p:anim calcmode="lin" valueType="num">
                                      <p:cBhvr additive="base">
                                        <p:cTn id="7" dur="500" fill="hold"/>
                                        <p:tgtEl>
                                          <p:spTgt spid="1600518"/>
                                        </p:tgtEl>
                                        <p:attrNameLst>
                                          <p:attrName>ppt_x</p:attrName>
                                        </p:attrNameLst>
                                      </p:cBhvr>
                                      <p:tavLst>
                                        <p:tav tm="0">
                                          <p:val>
                                            <p:strVal val="#ppt_x"/>
                                          </p:val>
                                        </p:tav>
                                        <p:tav tm="100000">
                                          <p:val>
                                            <p:strVal val="#ppt_x"/>
                                          </p:val>
                                        </p:tav>
                                      </p:tavLst>
                                    </p:anim>
                                    <p:anim calcmode="lin" valueType="num">
                                      <p:cBhvr additive="base">
                                        <p:cTn id="8" dur="500" fill="hold"/>
                                        <p:tgtEl>
                                          <p:spTgt spid="16005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4294967295"/>
          </p:nvPr>
        </p:nvSpPr>
        <p:spPr>
          <a:xfrm>
            <a:off x="7000875" y="6240463"/>
            <a:ext cx="1905000" cy="457200"/>
          </a:xfrm>
          <a:prstGeom prst="rect">
            <a:avLst/>
          </a:prstGeom>
        </p:spPr>
        <p:txBody>
          <a:bodyPr/>
          <a:lstStyle/>
          <a:p>
            <a:fld id="{54E69462-7BCD-4BF4-8754-218876D519EF}" type="slidenum">
              <a:rPr lang="en-US" altLang="ko-KR">
                <a:latin typeface="Arial"/>
                <a:cs typeface="Arial"/>
              </a:rPr>
              <a:pPr/>
              <a:t>65</a:t>
            </a:fld>
            <a:endParaRPr lang="en-US" altLang="ko-KR" sz="1000">
              <a:latin typeface="Arial"/>
              <a:cs typeface="Arial"/>
            </a:endParaRPr>
          </a:p>
        </p:txBody>
      </p:sp>
      <p:sp>
        <p:nvSpPr>
          <p:cNvPr id="1601538" name="Rectangle 2"/>
          <p:cNvSpPr>
            <a:spLocks noGrp="1" noChangeArrowheads="1"/>
          </p:cNvSpPr>
          <p:nvPr>
            <p:ph type="title"/>
          </p:nvPr>
        </p:nvSpPr>
        <p:spPr>
          <a:xfrm>
            <a:off x="179388" y="231775"/>
            <a:ext cx="7793037" cy="801688"/>
          </a:xfrm>
        </p:spPr>
        <p:txBody>
          <a:bodyPr/>
          <a:lstStyle/>
          <a:p>
            <a:pPr algn="ctr"/>
            <a:r>
              <a:rPr lang="en-US" altLang="ko-KR" sz="3700">
                <a:latin typeface="Arial"/>
                <a:cs typeface="Arial"/>
              </a:rPr>
              <a:t>Interest</a:t>
            </a:r>
          </a:p>
        </p:txBody>
      </p:sp>
      <p:sp>
        <p:nvSpPr>
          <p:cNvPr id="1601539" name="Rectangle 3"/>
          <p:cNvSpPr>
            <a:spLocks noGrp="1" noChangeArrowheads="1"/>
          </p:cNvSpPr>
          <p:nvPr>
            <p:ph type="body" idx="1"/>
          </p:nvPr>
        </p:nvSpPr>
        <p:spPr/>
        <p:txBody>
          <a:bodyPr/>
          <a:lstStyle/>
          <a:p>
            <a:pPr marL="341313" indent="-341313"/>
            <a:r>
              <a:rPr lang="en-US" altLang="ko-KR" sz="2600">
                <a:solidFill>
                  <a:srgbClr val="000000"/>
                </a:solidFill>
                <a:latin typeface="Arial"/>
                <a:cs typeface="Arial"/>
              </a:rPr>
              <a:t>The sink </a:t>
            </a:r>
            <a:r>
              <a:rPr lang="en-US" altLang="ko-KR" sz="2600" i="1">
                <a:solidFill>
                  <a:srgbClr val="000000"/>
                </a:solidFill>
                <a:latin typeface="Arial"/>
                <a:cs typeface="Arial"/>
              </a:rPr>
              <a:t>periodically broadcasts</a:t>
            </a:r>
            <a:r>
              <a:rPr lang="en-US" altLang="ko-KR" sz="2600">
                <a:solidFill>
                  <a:srgbClr val="000000"/>
                </a:solidFill>
                <a:latin typeface="Arial"/>
                <a:cs typeface="Arial"/>
              </a:rPr>
              <a:t> interest messages to each of its neighbors</a:t>
            </a:r>
          </a:p>
          <a:p>
            <a:pPr marL="341313" indent="-341313"/>
            <a:r>
              <a:rPr lang="en-US" altLang="ko-KR" sz="2600">
                <a:solidFill>
                  <a:srgbClr val="000000"/>
                </a:solidFill>
                <a:latin typeface="Arial"/>
                <a:cs typeface="Arial"/>
              </a:rPr>
              <a:t>Every node maintains an interest cache</a:t>
            </a:r>
          </a:p>
          <a:p>
            <a:pPr lvl="1"/>
            <a:r>
              <a:rPr lang="en-US" altLang="ko-KR" sz="2200">
                <a:solidFill>
                  <a:srgbClr val="000000"/>
                </a:solidFill>
                <a:latin typeface="Arial"/>
                <a:cs typeface="Arial"/>
              </a:rPr>
              <a:t>Each item corresponds to a distinct interest</a:t>
            </a:r>
          </a:p>
          <a:p>
            <a:pPr lvl="1"/>
            <a:r>
              <a:rPr lang="en-US" altLang="ko-KR" sz="2200">
                <a:solidFill>
                  <a:srgbClr val="000000"/>
                </a:solidFill>
                <a:latin typeface="Arial"/>
                <a:cs typeface="Arial"/>
              </a:rPr>
              <a:t>No information about the sink</a:t>
            </a:r>
          </a:p>
          <a:p>
            <a:pPr lvl="1"/>
            <a:r>
              <a:rPr lang="en-US" altLang="ko-KR" sz="2200">
                <a:solidFill>
                  <a:srgbClr val="000000"/>
                </a:solidFill>
                <a:latin typeface="Arial"/>
                <a:cs typeface="Arial"/>
              </a:rPr>
              <a:t>Interest aggregation : identical type, completely overlap rectangle attributes</a:t>
            </a:r>
          </a:p>
          <a:p>
            <a:pPr marL="341313" indent="-341313"/>
            <a:r>
              <a:rPr lang="en-US" altLang="ko-KR" sz="2600">
                <a:solidFill>
                  <a:srgbClr val="000000"/>
                </a:solidFill>
                <a:latin typeface="Arial"/>
                <a:cs typeface="Arial"/>
              </a:rPr>
              <a:t>Each entry in the cache has several fields</a:t>
            </a:r>
          </a:p>
          <a:p>
            <a:pPr lvl="1"/>
            <a:r>
              <a:rPr lang="en-US" altLang="ko-KR" sz="2200">
                <a:solidFill>
                  <a:srgbClr val="000000"/>
                </a:solidFill>
                <a:latin typeface="Arial"/>
                <a:cs typeface="Arial"/>
              </a:rPr>
              <a:t>Timestamp: last received matching interest</a:t>
            </a:r>
          </a:p>
          <a:p>
            <a:pPr lvl="1"/>
            <a:r>
              <a:rPr lang="en-US" altLang="ko-KR" sz="2200">
                <a:solidFill>
                  <a:srgbClr val="000000"/>
                </a:solidFill>
                <a:latin typeface="Arial"/>
                <a:cs typeface="Arial"/>
              </a:rPr>
              <a:t>Several gradients: data rate, duration, direction</a:t>
            </a:r>
          </a:p>
          <a:p>
            <a:pPr marL="341313" indent="-341313">
              <a:buFont typeface="Monotype Sorts" pitchFamily="2" charset="2"/>
              <a:buNone/>
            </a:pPr>
            <a:endParaRPr lang="en-US" altLang="ko-KR">
              <a:latin typeface="Arial"/>
              <a:cs typeface="Arial"/>
            </a:endParaRPr>
          </a:p>
        </p:txBody>
      </p:sp>
    </p:spTree>
    <p:extLst>
      <p:ext uri="{BB962C8B-B14F-4D97-AF65-F5344CB8AC3E}">
        <p14:creationId xmlns:p14="http://schemas.microsoft.com/office/powerpoint/2010/main" val="3425470975"/>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3"/>
          <p:cNvSpPr>
            <a:spLocks noGrp="1"/>
          </p:cNvSpPr>
          <p:nvPr>
            <p:ph type="sldNum" sz="quarter" idx="4294967295"/>
          </p:nvPr>
        </p:nvSpPr>
        <p:spPr>
          <a:xfrm>
            <a:off x="7000875" y="6240463"/>
            <a:ext cx="1905000" cy="457200"/>
          </a:xfrm>
          <a:prstGeom prst="rect">
            <a:avLst/>
          </a:prstGeom>
        </p:spPr>
        <p:txBody>
          <a:bodyPr/>
          <a:lstStyle/>
          <a:p>
            <a:fld id="{EAF886A6-6CFB-48E0-A0CA-D2750BFA1D97}" type="slidenum">
              <a:rPr lang="en-US" altLang="ko-KR">
                <a:latin typeface="Arial"/>
                <a:cs typeface="Arial"/>
              </a:rPr>
              <a:pPr/>
              <a:t>66</a:t>
            </a:fld>
            <a:endParaRPr lang="en-US" altLang="ko-KR" sz="1000">
              <a:latin typeface="Arial"/>
              <a:cs typeface="Arial"/>
            </a:endParaRPr>
          </a:p>
        </p:txBody>
      </p:sp>
      <p:sp>
        <p:nvSpPr>
          <p:cNvPr id="1555458" name="Rectangle 2"/>
          <p:cNvSpPr>
            <a:spLocks noGrp="1" noChangeArrowheads="1"/>
          </p:cNvSpPr>
          <p:nvPr>
            <p:ph type="title"/>
          </p:nvPr>
        </p:nvSpPr>
        <p:spPr>
          <a:xfrm>
            <a:off x="539428" y="231775"/>
            <a:ext cx="6480844" cy="801688"/>
          </a:xfrm>
        </p:spPr>
        <p:txBody>
          <a:bodyPr/>
          <a:lstStyle/>
          <a:p>
            <a:r>
              <a:rPr lang="en-US" altLang="ko-KR" sz="4400" dirty="0">
                <a:latin typeface="Arial"/>
                <a:cs typeface="Arial"/>
              </a:rPr>
              <a:t>6LowPAN</a:t>
            </a:r>
          </a:p>
        </p:txBody>
      </p:sp>
      <p:sp>
        <p:nvSpPr>
          <p:cNvPr id="1555459" name="Rectangle 3"/>
          <p:cNvSpPr>
            <a:spLocks noGrp="1" noChangeArrowheads="1"/>
          </p:cNvSpPr>
          <p:nvPr>
            <p:ph type="body" idx="1"/>
          </p:nvPr>
        </p:nvSpPr>
        <p:spPr>
          <a:xfrm>
            <a:off x="107950" y="1196975"/>
            <a:ext cx="8928546" cy="4495800"/>
          </a:xfrm>
        </p:spPr>
        <p:txBody>
          <a:bodyPr/>
          <a:lstStyle/>
          <a:p>
            <a:pPr marL="341313" indent="-341313"/>
            <a:r>
              <a:rPr lang="en-US" altLang="ko-KR" sz="2600" dirty="0">
                <a:solidFill>
                  <a:srgbClr val="000000"/>
                </a:solidFill>
                <a:latin typeface="Arial"/>
                <a:cs typeface="Arial"/>
              </a:rPr>
              <a:t>Billions of information devices embedded in the physical world =&gt; need good interworking protocol </a:t>
            </a:r>
          </a:p>
          <a:p>
            <a:pPr marL="341313" indent="-341313"/>
            <a:r>
              <a:rPr lang="en-US" altLang="ko-KR" sz="2600" dirty="0">
                <a:solidFill>
                  <a:srgbClr val="000000"/>
                </a:solidFill>
                <a:latin typeface="Arial"/>
                <a:cs typeface="Arial"/>
              </a:rPr>
              <a:t>Advantages of 6LowPAN</a:t>
            </a:r>
          </a:p>
          <a:p>
            <a:pPr lvl="1"/>
            <a:r>
              <a:rPr lang="en-US" altLang="ko-KR" sz="2200" dirty="0">
                <a:latin typeface="Arial"/>
                <a:cs typeface="Arial"/>
              </a:rPr>
              <a:t>Extensive interoperability</a:t>
            </a:r>
          </a:p>
          <a:p>
            <a:pPr lvl="2"/>
            <a:r>
              <a:rPr lang="en-US" altLang="ko-KR" dirty="0">
                <a:latin typeface="Arial"/>
                <a:cs typeface="Arial"/>
              </a:rPr>
              <a:t>Devices on any other IP network link (</a:t>
            </a:r>
            <a:r>
              <a:rPr lang="en-US" altLang="ko-KR" dirty="0" err="1">
                <a:latin typeface="Arial"/>
                <a:cs typeface="Arial"/>
              </a:rPr>
              <a:t>WiFi</a:t>
            </a:r>
            <a:r>
              <a:rPr lang="en-US" altLang="ko-KR" dirty="0">
                <a:latin typeface="Arial"/>
                <a:cs typeface="Arial"/>
              </a:rPr>
              <a:t>, Ethernet, GPRS, Serial lines</a:t>
            </a:r>
            <a:r>
              <a:rPr lang="en-US" altLang="ko-KR" dirty="0" smtClean="0">
                <a:latin typeface="Arial"/>
                <a:cs typeface="Arial"/>
              </a:rPr>
              <a:t>,.)</a:t>
            </a:r>
            <a:endParaRPr lang="en-US" altLang="ko-KR" dirty="0">
              <a:latin typeface="Arial"/>
              <a:cs typeface="Arial"/>
            </a:endParaRPr>
          </a:p>
          <a:p>
            <a:pPr lvl="1"/>
            <a:r>
              <a:rPr lang="en-US" altLang="ko-KR" sz="2200" dirty="0">
                <a:latin typeface="Arial"/>
                <a:cs typeface="Arial"/>
              </a:rPr>
              <a:t>Established security</a:t>
            </a:r>
          </a:p>
          <a:p>
            <a:pPr lvl="2"/>
            <a:r>
              <a:rPr lang="en-US" altLang="ko-KR" dirty="0">
                <a:latin typeface="Arial"/>
                <a:cs typeface="Arial"/>
              </a:rPr>
              <a:t>Authentication, access control, and firewall mechanisms</a:t>
            </a:r>
          </a:p>
          <a:p>
            <a:pPr lvl="1"/>
            <a:r>
              <a:rPr lang="en-US" altLang="ko-KR" sz="2200" dirty="0">
                <a:latin typeface="Arial"/>
                <a:cs typeface="Arial"/>
              </a:rPr>
              <a:t>Established naming, addressing, translation, lookup, discovery</a:t>
            </a:r>
          </a:p>
          <a:p>
            <a:pPr lvl="1"/>
            <a:r>
              <a:rPr lang="en-US" altLang="ko-KR" sz="2200" dirty="0">
                <a:latin typeface="Arial"/>
                <a:cs typeface="Arial"/>
              </a:rPr>
              <a:t>Established proxy architectures for higher-level services</a:t>
            </a:r>
          </a:p>
          <a:p>
            <a:pPr lvl="2"/>
            <a:r>
              <a:rPr lang="en-US" altLang="ko-KR" dirty="0">
                <a:latin typeface="Arial"/>
                <a:cs typeface="Arial"/>
              </a:rPr>
              <a:t>Mobility, HTTP/HTML/XML/SOAP/REST, Application </a:t>
            </a:r>
            <a:r>
              <a:rPr lang="en-US" altLang="ko-KR" dirty="0" err="1">
                <a:latin typeface="Arial"/>
                <a:cs typeface="Arial"/>
              </a:rPr>
              <a:t>profiles,network</a:t>
            </a:r>
            <a:r>
              <a:rPr lang="en-US" altLang="ko-KR" dirty="0">
                <a:latin typeface="Arial"/>
                <a:cs typeface="Arial"/>
              </a:rPr>
              <a:t> management tools, Ping, </a:t>
            </a:r>
            <a:r>
              <a:rPr lang="en-US" altLang="ko-KR" dirty="0" err="1">
                <a:latin typeface="Arial"/>
                <a:cs typeface="Arial"/>
              </a:rPr>
              <a:t>Traceroute</a:t>
            </a:r>
            <a:r>
              <a:rPr lang="en-US" altLang="ko-KR" dirty="0">
                <a:latin typeface="Arial"/>
                <a:cs typeface="Arial"/>
              </a:rPr>
              <a:t>, SNMP, … </a:t>
            </a:r>
            <a:r>
              <a:rPr lang="en-US" altLang="ko-KR" dirty="0" err="1">
                <a:latin typeface="Arial"/>
                <a:cs typeface="Arial"/>
              </a:rPr>
              <a:t>OpenView</a:t>
            </a:r>
            <a:r>
              <a:rPr lang="en-US" altLang="ko-KR" dirty="0">
                <a:latin typeface="Arial"/>
                <a:cs typeface="Arial"/>
              </a:rPr>
              <a:t>, </a:t>
            </a:r>
            <a:r>
              <a:rPr lang="en-US" altLang="ko-KR" dirty="0" err="1">
                <a:latin typeface="Arial"/>
                <a:cs typeface="Arial"/>
              </a:rPr>
              <a:t>NetManager</a:t>
            </a:r>
            <a:r>
              <a:rPr lang="en-US" altLang="ko-KR" dirty="0">
                <a:latin typeface="Arial"/>
                <a:cs typeface="Arial"/>
              </a:rPr>
              <a:t>, Ganglia, </a:t>
            </a:r>
          </a:p>
        </p:txBody>
      </p:sp>
      <p:sp>
        <p:nvSpPr>
          <p:cNvPr id="1555460" name="Rectangle 4"/>
          <p:cNvSpPr>
            <a:spLocks noChangeArrowheads="1"/>
          </p:cNvSpPr>
          <p:nvPr/>
        </p:nvSpPr>
        <p:spPr bwMode="auto">
          <a:xfrm>
            <a:off x="539750" y="5876925"/>
            <a:ext cx="756126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Char char="•"/>
            </a:pPr>
            <a:r>
              <a:rPr lang="en-US" altLang="ko-KR" sz="1400" i="1">
                <a:solidFill>
                  <a:srgbClr val="990033"/>
                </a:solidFill>
                <a:latin typeface="Arial"/>
                <a:cs typeface="Arial"/>
              </a:rPr>
              <a:t>Some part of this teaching materials (slides on LOAD/DYMO-Low) are prepared referencing the presentation materials made by Mr. David E. Culler ARCHROCK Corporation  </a:t>
            </a:r>
          </a:p>
        </p:txBody>
      </p:sp>
    </p:spTree>
    <p:extLst>
      <p:ext uri="{BB962C8B-B14F-4D97-AF65-F5344CB8AC3E}">
        <p14:creationId xmlns:p14="http://schemas.microsoft.com/office/powerpoint/2010/main" val="4217804867"/>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4294967295"/>
          </p:nvPr>
        </p:nvSpPr>
        <p:spPr>
          <a:xfrm>
            <a:off x="7000875" y="6240463"/>
            <a:ext cx="1905000" cy="457200"/>
          </a:xfrm>
          <a:prstGeom prst="rect">
            <a:avLst/>
          </a:prstGeom>
        </p:spPr>
        <p:txBody>
          <a:bodyPr/>
          <a:lstStyle/>
          <a:p>
            <a:fld id="{1261B0DF-D1F0-461B-ABD5-EC982CC36459}" type="slidenum">
              <a:rPr lang="en-US" altLang="ko-KR">
                <a:latin typeface="Arial"/>
                <a:cs typeface="Arial"/>
              </a:rPr>
              <a:pPr/>
              <a:t>67</a:t>
            </a:fld>
            <a:endParaRPr lang="en-US" altLang="ko-KR" sz="1000">
              <a:latin typeface="Arial"/>
              <a:cs typeface="Arial"/>
            </a:endParaRPr>
          </a:p>
        </p:txBody>
      </p:sp>
      <p:sp>
        <p:nvSpPr>
          <p:cNvPr id="1556482" name="Rectangle 2"/>
          <p:cNvSpPr>
            <a:spLocks noGrp="1" noChangeArrowheads="1"/>
          </p:cNvSpPr>
          <p:nvPr>
            <p:ph type="title"/>
          </p:nvPr>
        </p:nvSpPr>
        <p:spPr>
          <a:xfrm>
            <a:off x="467420" y="188640"/>
            <a:ext cx="6984900" cy="801688"/>
          </a:xfrm>
        </p:spPr>
        <p:txBody>
          <a:bodyPr/>
          <a:lstStyle/>
          <a:p>
            <a:r>
              <a:rPr lang="en-US" altLang="ko-KR" sz="4400" dirty="0">
                <a:latin typeface="Arial"/>
                <a:cs typeface="Arial"/>
              </a:rPr>
              <a:t>6LowPAN</a:t>
            </a:r>
          </a:p>
        </p:txBody>
      </p:sp>
      <p:sp>
        <p:nvSpPr>
          <p:cNvPr id="1556483" name="Rectangle 3"/>
          <p:cNvSpPr>
            <a:spLocks noGrp="1" noChangeArrowheads="1"/>
          </p:cNvSpPr>
          <p:nvPr>
            <p:ph type="body" idx="1"/>
          </p:nvPr>
        </p:nvSpPr>
        <p:spPr>
          <a:xfrm>
            <a:off x="107950" y="1196975"/>
            <a:ext cx="8856663" cy="4495800"/>
          </a:xfrm>
        </p:spPr>
        <p:txBody>
          <a:bodyPr/>
          <a:lstStyle/>
          <a:p>
            <a:pPr marL="341313" indent="-341313"/>
            <a:r>
              <a:rPr lang="en-US" altLang="ko-KR" sz="2400">
                <a:latin typeface="Arial"/>
                <a:cs typeface="Arial"/>
              </a:rPr>
              <a:t>Challenges for IPv6 over 802.15.4</a:t>
            </a:r>
          </a:p>
          <a:p>
            <a:pPr lvl="1"/>
            <a:r>
              <a:rPr lang="en-US" altLang="ko-KR" sz="2000">
                <a:latin typeface="Arial"/>
                <a:cs typeface="Arial"/>
              </a:rPr>
              <a:t>Header</a:t>
            </a:r>
          </a:p>
          <a:p>
            <a:pPr lvl="2"/>
            <a:r>
              <a:rPr lang="en-US" altLang="ko-KR" sz="1600">
                <a:latin typeface="Arial"/>
                <a:cs typeface="Arial"/>
              </a:rPr>
              <a:t>Standard IPv6 header is 40 bytes [RFC 2460]</a:t>
            </a:r>
          </a:p>
          <a:p>
            <a:pPr lvl="2"/>
            <a:r>
              <a:rPr lang="en-US" altLang="ko-KR" sz="1600">
                <a:latin typeface="Arial"/>
                <a:cs typeface="Arial"/>
              </a:rPr>
              <a:t>Entire 802.15.4 MTU is 127 bytes [IEEE ]</a:t>
            </a:r>
          </a:p>
          <a:p>
            <a:pPr lvl="2"/>
            <a:r>
              <a:rPr lang="en-US" altLang="ko-KR" sz="1600">
                <a:latin typeface="Arial"/>
                <a:cs typeface="Arial"/>
              </a:rPr>
              <a:t>Often data payload is small</a:t>
            </a:r>
          </a:p>
          <a:p>
            <a:pPr marL="341313" indent="-341313"/>
            <a:r>
              <a:rPr lang="en-US" altLang="ko-KR" sz="2400">
                <a:latin typeface="Arial"/>
                <a:cs typeface="Arial"/>
              </a:rPr>
              <a:t>Fragmentation</a:t>
            </a:r>
          </a:p>
          <a:p>
            <a:pPr lvl="1"/>
            <a:r>
              <a:rPr lang="en-US" altLang="ko-KR" sz="2000">
                <a:latin typeface="Arial"/>
                <a:cs typeface="Arial"/>
              </a:rPr>
              <a:t>IP packets may be large, compared to 802.15.4 max frame size</a:t>
            </a:r>
          </a:p>
          <a:p>
            <a:pPr lvl="1"/>
            <a:r>
              <a:rPr lang="en-US" altLang="ko-KR" sz="2000">
                <a:latin typeface="Arial"/>
                <a:cs typeface="Arial"/>
              </a:rPr>
              <a:t>IPv6 requires all links support 1280 byte packets [RFC 2460]</a:t>
            </a:r>
          </a:p>
          <a:p>
            <a:pPr marL="341313" indent="-341313"/>
            <a:r>
              <a:rPr lang="en-US" altLang="ko-KR" sz="2400">
                <a:latin typeface="Arial"/>
                <a:cs typeface="Arial"/>
              </a:rPr>
              <a:t>Allow link-layer mesh routing under IP topology</a:t>
            </a:r>
          </a:p>
          <a:p>
            <a:pPr lvl="1"/>
            <a:r>
              <a:rPr lang="en-US" altLang="ko-KR" sz="2000">
                <a:latin typeface="Arial"/>
                <a:cs typeface="Arial"/>
              </a:rPr>
              <a:t>802.15.4 subnets may utilize multiple radio hops per IP hop</a:t>
            </a:r>
          </a:p>
          <a:p>
            <a:pPr lvl="1"/>
            <a:r>
              <a:rPr lang="en-US" altLang="ko-KR" sz="2000">
                <a:latin typeface="Arial"/>
                <a:cs typeface="Arial"/>
              </a:rPr>
              <a:t>Similar to LAN switching within IP routing domain in Ethernet</a:t>
            </a:r>
            <a:endParaRPr lang="en-US" altLang="ko-KR" sz="1800">
              <a:latin typeface="Arial"/>
              <a:cs typeface="Arial"/>
            </a:endParaRPr>
          </a:p>
          <a:p>
            <a:pPr marL="341313" indent="-341313"/>
            <a:r>
              <a:rPr lang="en-US" altLang="ko-KR" sz="2400">
                <a:latin typeface="Arial"/>
                <a:cs typeface="Arial"/>
              </a:rPr>
              <a:t>Allow IP routing over a mesh of 802.15.4 nodes</a:t>
            </a:r>
          </a:p>
        </p:txBody>
      </p:sp>
    </p:spTree>
    <p:extLst>
      <p:ext uri="{BB962C8B-B14F-4D97-AF65-F5344CB8AC3E}">
        <p14:creationId xmlns:p14="http://schemas.microsoft.com/office/powerpoint/2010/main" val="3043853285"/>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슬라이드 번호 개체 틀 3"/>
          <p:cNvSpPr>
            <a:spLocks noGrp="1"/>
          </p:cNvSpPr>
          <p:nvPr>
            <p:ph type="sldNum" sz="quarter" idx="4294967295"/>
          </p:nvPr>
        </p:nvSpPr>
        <p:spPr>
          <a:xfrm>
            <a:off x="7000875" y="6240463"/>
            <a:ext cx="1905000" cy="457200"/>
          </a:xfrm>
          <a:prstGeom prst="rect">
            <a:avLst/>
          </a:prstGeom>
        </p:spPr>
        <p:txBody>
          <a:bodyPr/>
          <a:lstStyle/>
          <a:p>
            <a:fld id="{754105BD-9372-4894-B9CE-8B3DD4D7148A}" type="slidenum">
              <a:rPr lang="en-US" altLang="ko-KR">
                <a:latin typeface="Arial"/>
                <a:cs typeface="Arial"/>
              </a:rPr>
              <a:pPr/>
              <a:t>68</a:t>
            </a:fld>
            <a:endParaRPr lang="en-US" altLang="ko-KR" sz="1000">
              <a:latin typeface="Arial"/>
              <a:cs typeface="Arial"/>
            </a:endParaRPr>
          </a:p>
        </p:txBody>
      </p:sp>
      <p:sp>
        <p:nvSpPr>
          <p:cNvPr id="1538050" name="Rectangle 2"/>
          <p:cNvSpPr>
            <a:spLocks noGrp="1" noChangeArrowheads="1"/>
          </p:cNvSpPr>
          <p:nvPr>
            <p:ph type="title"/>
          </p:nvPr>
        </p:nvSpPr>
        <p:spPr/>
        <p:txBody>
          <a:bodyPr/>
          <a:lstStyle/>
          <a:p>
            <a:r>
              <a:rPr lang="en-US" altLang="ko-KR" sz="3200">
                <a:latin typeface="Arial"/>
                <a:cs typeface="Arial"/>
              </a:rPr>
              <a:t>WSN (ZigBee) vs. IP-USN (6LoWPAN)</a:t>
            </a:r>
          </a:p>
        </p:txBody>
      </p:sp>
      <p:grpSp>
        <p:nvGrpSpPr>
          <p:cNvPr id="1538051" name="Group 3"/>
          <p:cNvGrpSpPr>
            <a:grpSpLocks/>
          </p:cNvGrpSpPr>
          <p:nvPr/>
        </p:nvGrpSpPr>
        <p:grpSpPr bwMode="auto">
          <a:xfrm>
            <a:off x="755650" y="3644900"/>
            <a:ext cx="7927975" cy="2820324"/>
            <a:chOff x="517" y="2387"/>
            <a:chExt cx="4994" cy="1640"/>
          </a:xfrm>
        </p:grpSpPr>
        <p:sp>
          <p:nvSpPr>
            <p:cNvPr id="1538052" name="AutoShape 4"/>
            <p:cNvSpPr>
              <a:spLocks noChangeArrowheads="1"/>
            </p:cNvSpPr>
            <p:nvPr/>
          </p:nvSpPr>
          <p:spPr bwMode="auto">
            <a:xfrm>
              <a:off x="4415" y="3026"/>
              <a:ext cx="1096" cy="239"/>
            </a:xfrm>
            <a:prstGeom prst="roundRect">
              <a:avLst>
                <a:gd name="adj" fmla="val 16667"/>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latinLnBrk="1" hangingPunct="1"/>
              <a:r>
                <a:rPr lang="en-US" altLang="ko-KR" sz="1200">
                  <a:latin typeface="Arial"/>
                  <a:cs typeface="Arial"/>
                </a:rPr>
                <a:t>Transport Layer</a:t>
              </a:r>
            </a:p>
            <a:p>
              <a:pPr algn="ctr" eaLnBrk="1" latinLnBrk="1" hangingPunct="1"/>
              <a:r>
                <a:rPr lang="en-US" altLang="ko-KR" sz="1200">
                  <a:latin typeface="Arial"/>
                  <a:cs typeface="Arial"/>
                </a:rPr>
                <a:t>(TCP/UDP)</a:t>
              </a:r>
            </a:p>
          </p:txBody>
        </p:sp>
        <p:sp>
          <p:nvSpPr>
            <p:cNvPr id="1538053" name="AutoShape 5"/>
            <p:cNvSpPr>
              <a:spLocks noChangeArrowheads="1"/>
            </p:cNvSpPr>
            <p:nvPr/>
          </p:nvSpPr>
          <p:spPr bwMode="auto">
            <a:xfrm>
              <a:off x="4415" y="3259"/>
              <a:ext cx="1096" cy="239"/>
            </a:xfrm>
            <a:prstGeom prst="roundRect">
              <a:avLst>
                <a:gd name="adj" fmla="val 16667"/>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latinLnBrk="1" hangingPunct="1"/>
              <a:r>
                <a:rPr lang="en-US" altLang="ko-KR" sz="1200">
                  <a:latin typeface="Arial"/>
                  <a:cs typeface="Arial"/>
                </a:rPr>
                <a:t>Network Layer</a:t>
              </a:r>
            </a:p>
            <a:p>
              <a:pPr algn="ctr" eaLnBrk="1" latinLnBrk="1" hangingPunct="1"/>
              <a:r>
                <a:rPr lang="en-US" altLang="ko-KR" sz="1200">
                  <a:latin typeface="Arial"/>
                  <a:cs typeface="Arial"/>
                </a:rPr>
                <a:t>(IPv6)</a:t>
              </a:r>
            </a:p>
          </p:txBody>
        </p:sp>
        <p:sp>
          <p:nvSpPr>
            <p:cNvPr id="1538054" name="AutoShape 6"/>
            <p:cNvSpPr>
              <a:spLocks noChangeArrowheads="1"/>
            </p:cNvSpPr>
            <p:nvPr/>
          </p:nvSpPr>
          <p:spPr bwMode="auto">
            <a:xfrm>
              <a:off x="4415" y="3498"/>
              <a:ext cx="1096" cy="106"/>
            </a:xfrm>
            <a:prstGeom prst="roundRect">
              <a:avLst>
                <a:gd name="adj" fmla="val 16667"/>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latinLnBrk="1" hangingPunct="1"/>
              <a:r>
                <a:rPr lang="en-US" altLang="ko-KR" sz="1200">
                  <a:latin typeface="Arial"/>
                  <a:cs typeface="Arial"/>
                </a:rPr>
                <a:t>Adaptation Layer</a:t>
              </a:r>
            </a:p>
          </p:txBody>
        </p:sp>
        <p:sp>
          <p:nvSpPr>
            <p:cNvPr id="1538055" name="AutoShape 7"/>
            <p:cNvSpPr>
              <a:spLocks noChangeArrowheads="1"/>
            </p:cNvSpPr>
            <p:nvPr/>
          </p:nvSpPr>
          <p:spPr bwMode="auto">
            <a:xfrm>
              <a:off x="4415" y="2792"/>
              <a:ext cx="1096" cy="239"/>
            </a:xfrm>
            <a:prstGeom prst="roundRect">
              <a:avLst>
                <a:gd name="adj" fmla="val 16667"/>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latinLnBrk="1" hangingPunct="1"/>
              <a:r>
                <a:rPr lang="en-US" altLang="ko-KR" sz="1200">
                  <a:latin typeface="Arial"/>
                  <a:cs typeface="Arial"/>
                </a:rPr>
                <a:t>Application Layer</a:t>
              </a:r>
            </a:p>
          </p:txBody>
        </p:sp>
        <p:sp>
          <p:nvSpPr>
            <p:cNvPr id="1538056" name="AutoShape 8"/>
            <p:cNvSpPr>
              <a:spLocks noChangeArrowheads="1"/>
            </p:cNvSpPr>
            <p:nvPr/>
          </p:nvSpPr>
          <p:spPr bwMode="auto">
            <a:xfrm>
              <a:off x="4415" y="3604"/>
              <a:ext cx="1096" cy="155"/>
            </a:xfrm>
            <a:prstGeom prst="roundRect">
              <a:avLst>
                <a:gd name="adj" fmla="val 16667"/>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latinLnBrk="1" hangingPunct="1"/>
              <a:r>
                <a:rPr lang="en-US" altLang="ko-KR" sz="1200">
                  <a:latin typeface="Arial"/>
                  <a:cs typeface="Arial"/>
                </a:rPr>
                <a:t>IEEE 802.15.4</a:t>
              </a:r>
            </a:p>
            <a:p>
              <a:pPr algn="ctr" eaLnBrk="1" latinLnBrk="1" hangingPunct="1"/>
              <a:r>
                <a:rPr lang="en-US" altLang="ko-KR" sz="1200">
                  <a:latin typeface="Arial"/>
                  <a:cs typeface="Arial"/>
                </a:rPr>
                <a:t>MAC/PHY</a:t>
              </a:r>
            </a:p>
          </p:txBody>
        </p:sp>
        <p:sp>
          <p:nvSpPr>
            <p:cNvPr id="1538057" name="AutoShape 9"/>
            <p:cNvSpPr>
              <a:spLocks noChangeArrowheads="1"/>
            </p:cNvSpPr>
            <p:nvPr/>
          </p:nvSpPr>
          <p:spPr bwMode="auto">
            <a:xfrm>
              <a:off x="517" y="3004"/>
              <a:ext cx="1097" cy="255"/>
            </a:xfrm>
            <a:prstGeom prst="roundRect">
              <a:avLst>
                <a:gd name="adj" fmla="val 16667"/>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latinLnBrk="1" hangingPunct="1"/>
              <a:r>
                <a:rPr lang="en-US" altLang="ko-KR" sz="1200">
                  <a:latin typeface="Arial"/>
                  <a:cs typeface="Arial"/>
                </a:rPr>
                <a:t>Transport Layer</a:t>
              </a:r>
            </a:p>
            <a:p>
              <a:pPr algn="ctr" eaLnBrk="1" latinLnBrk="1" hangingPunct="1"/>
              <a:r>
                <a:rPr lang="en-US" altLang="ko-KR" sz="1200">
                  <a:latin typeface="Arial"/>
                  <a:cs typeface="Arial"/>
                </a:rPr>
                <a:t>(TCP/UDP)</a:t>
              </a:r>
            </a:p>
          </p:txBody>
        </p:sp>
        <p:sp>
          <p:nvSpPr>
            <p:cNvPr id="1538058" name="AutoShape 10"/>
            <p:cNvSpPr>
              <a:spLocks noChangeArrowheads="1"/>
            </p:cNvSpPr>
            <p:nvPr/>
          </p:nvSpPr>
          <p:spPr bwMode="auto">
            <a:xfrm>
              <a:off x="517" y="3259"/>
              <a:ext cx="1097" cy="255"/>
            </a:xfrm>
            <a:prstGeom prst="roundRect">
              <a:avLst>
                <a:gd name="adj" fmla="val 16667"/>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latinLnBrk="1" hangingPunct="1"/>
              <a:r>
                <a:rPr lang="en-US" altLang="ko-KR" sz="1200">
                  <a:latin typeface="Arial"/>
                  <a:cs typeface="Arial"/>
                </a:rPr>
                <a:t>Network Layer</a:t>
              </a:r>
            </a:p>
            <a:p>
              <a:pPr algn="ctr" eaLnBrk="1" latinLnBrk="1" hangingPunct="1"/>
              <a:r>
                <a:rPr lang="en-US" altLang="ko-KR" sz="1200">
                  <a:latin typeface="Arial"/>
                  <a:cs typeface="Arial"/>
                </a:rPr>
                <a:t>(IP)</a:t>
              </a:r>
            </a:p>
          </p:txBody>
        </p:sp>
        <p:sp>
          <p:nvSpPr>
            <p:cNvPr id="1538059" name="AutoShape 11"/>
            <p:cNvSpPr>
              <a:spLocks noChangeArrowheads="1"/>
            </p:cNvSpPr>
            <p:nvPr/>
          </p:nvSpPr>
          <p:spPr bwMode="auto">
            <a:xfrm>
              <a:off x="517" y="3514"/>
              <a:ext cx="1096" cy="239"/>
            </a:xfrm>
            <a:prstGeom prst="roundRect">
              <a:avLst>
                <a:gd name="adj" fmla="val 16667"/>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latinLnBrk="1" hangingPunct="1"/>
              <a:r>
                <a:rPr lang="en-US" altLang="ko-KR" sz="1200">
                  <a:latin typeface="Arial"/>
                  <a:cs typeface="Arial"/>
                </a:rPr>
                <a:t>Ethernet of other</a:t>
              </a:r>
            </a:p>
            <a:p>
              <a:pPr algn="ctr" eaLnBrk="1" latinLnBrk="1" hangingPunct="1"/>
              <a:r>
                <a:rPr lang="en-US" altLang="ko-KR" sz="1200">
                  <a:latin typeface="Arial"/>
                  <a:cs typeface="Arial"/>
                </a:rPr>
                <a:t>MAC/PHY</a:t>
              </a:r>
            </a:p>
          </p:txBody>
        </p:sp>
        <p:sp>
          <p:nvSpPr>
            <p:cNvPr id="1538060" name="AutoShape 12"/>
            <p:cNvSpPr>
              <a:spLocks noChangeArrowheads="1"/>
            </p:cNvSpPr>
            <p:nvPr/>
          </p:nvSpPr>
          <p:spPr bwMode="auto">
            <a:xfrm>
              <a:off x="517" y="2770"/>
              <a:ext cx="1096" cy="240"/>
            </a:xfrm>
            <a:prstGeom prst="roundRect">
              <a:avLst>
                <a:gd name="adj" fmla="val 16667"/>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latinLnBrk="1" hangingPunct="1"/>
              <a:r>
                <a:rPr lang="en-US" altLang="ko-KR" sz="1200">
                  <a:latin typeface="Arial"/>
                  <a:cs typeface="Arial"/>
                </a:rPr>
                <a:t>Application Layer</a:t>
              </a:r>
            </a:p>
          </p:txBody>
        </p:sp>
        <p:sp>
          <p:nvSpPr>
            <p:cNvPr id="1538061" name="AutoShape 13"/>
            <p:cNvSpPr>
              <a:spLocks noChangeArrowheads="1"/>
            </p:cNvSpPr>
            <p:nvPr/>
          </p:nvSpPr>
          <p:spPr bwMode="auto">
            <a:xfrm>
              <a:off x="1938" y="3238"/>
              <a:ext cx="2193" cy="255"/>
            </a:xfrm>
            <a:prstGeom prst="roundRect">
              <a:avLst>
                <a:gd name="adj" fmla="val 16667"/>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latinLnBrk="1" hangingPunct="1"/>
              <a:r>
                <a:rPr lang="en-US" altLang="ko-KR" sz="1200">
                  <a:latin typeface="Arial"/>
                  <a:cs typeface="Arial"/>
                </a:rPr>
                <a:t>Network Layer</a:t>
              </a:r>
            </a:p>
            <a:p>
              <a:pPr algn="ctr" eaLnBrk="1" latinLnBrk="1" hangingPunct="1"/>
              <a:r>
                <a:rPr lang="en-US" altLang="ko-KR" sz="1200">
                  <a:latin typeface="Arial"/>
                  <a:cs typeface="Arial"/>
                </a:rPr>
                <a:t>(IP)</a:t>
              </a:r>
            </a:p>
          </p:txBody>
        </p:sp>
        <p:sp>
          <p:nvSpPr>
            <p:cNvPr id="1538062" name="AutoShape 14"/>
            <p:cNvSpPr>
              <a:spLocks noChangeArrowheads="1"/>
            </p:cNvSpPr>
            <p:nvPr/>
          </p:nvSpPr>
          <p:spPr bwMode="auto">
            <a:xfrm>
              <a:off x="1938" y="3492"/>
              <a:ext cx="1095" cy="261"/>
            </a:xfrm>
            <a:prstGeom prst="roundRect">
              <a:avLst>
                <a:gd name="adj" fmla="val 16667"/>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latinLnBrk="1" hangingPunct="1"/>
              <a:r>
                <a:rPr lang="en-US" altLang="ko-KR" sz="1200">
                  <a:latin typeface="Arial"/>
                  <a:cs typeface="Arial"/>
                </a:rPr>
                <a:t>Ethernet of other</a:t>
              </a:r>
            </a:p>
            <a:p>
              <a:pPr algn="ctr" eaLnBrk="1" latinLnBrk="1" hangingPunct="1"/>
              <a:r>
                <a:rPr lang="en-US" altLang="ko-KR" sz="1200">
                  <a:latin typeface="Arial"/>
                  <a:cs typeface="Arial"/>
                </a:rPr>
                <a:t>MAC/PHY</a:t>
              </a:r>
            </a:p>
          </p:txBody>
        </p:sp>
        <p:sp>
          <p:nvSpPr>
            <p:cNvPr id="1538063" name="AutoShape 15"/>
            <p:cNvSpPr>
              <a:spLocks noChangeArrowheads="1"/>
            </p:cNvSpPr>
            <p:nvPr/>
          </p:nvSpPr>
          <p:spPr bwMode="auto">
            <a:xfrm>
              <a:off x="3034" y="3493"/>
              <a:ext cx="1096" cy="111"/>
            </a:xfrm>
            <a:prstGeom prst="roundRect">
              <a:avLst>
                <a:gd name="adj" fmla="val 16667"/>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latinLnBrk="1" hangingPunct="1"/>
              <a:r>
                <a:rPr lang="en-US" altLang="ko-KR" sz="1200">
                  <a:latin typeface="Arial"/>
                  <a:cs typeface="Arial"/>
                </a:rPr>
                <a:t>Adaptation Layer</a:t>
              </a:r>
            </a:p>
          </p:txBody>
        </p:sp>
        <p:sp>
          <p:nvSpPr>
            <p:cNvPr id="1538064" name="AutoShape 16"/>
            <p:cNvSpPr>
              <a:spLocks noChangeArrowheads="1"/>
            </p:cNvSpPr>
            <p:nvPr/>
          </p:nvSpPr>
          <p:spPr bwMode="auto">
            <a:xfrm>
              <a:off x="3034" y="3604"/>
              <a:ext cx="1097" cy="149"/>
            </a:xfrm>
            <a:prstGeom prst="roundRect">
              <a:avLst>
                <a:gd name="adj" fmla="val 16667"/>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latinLnBrk="1" hangingPunct="1"/>
              <a:r>
                <a:rPr lang="en-US" altLang="ko-KR" sz="1200">
                  <a:latin typeface="Arial"/>
                  <a:cs typeface="Arial"/>
                </a:rPr>
                <a:t>IEEE 802.15.4</a:t>
              </a:r>
            </a:p>
            <a:p>
              <a:pPr algn="ctr" eaLnBrk="1" latinLnBrk="1" hangingPunct="1"/>
              <a:r>
                <a:rPr lang="en-US" altLang="ko-KR" sz="1200">
                  <a:latin typeface="Arial"/>
                  <a:cs typeface="Arial"/>
                </a:rPr>
                <a:t>MAC/PHY</a:t>
              </a:r>
            </a:p>
          </p:txBody>
        </p:sp>
        <p:sp>
          <p:nvSpPr>
            <p:cNvPr id="1538065" name="Line 17"/>
            <p:cNvSpPr>
              <a:spLocks noChangeShapeType="1"/>
            </p:cNvSpPr>
            <p:nvPr/>
          </p:nvSpPr>
          <p:spPr bwMode="auto">
            <a:xfrm flipV="1">
              <a:off x="1004" y="2522"/>
              <a:ext cx="0" cy="1316"/>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1200">
                <a:latin typeface="Arial"/>
                <a:cs typeface="Arial"/>
              </a:endParaRPr>
            </a:p>
          </p:txBody>
        </p:sp>
        <p:sp>
          <p:nvSpPr>
            <p:cNvPr id="1538066" name="Line 18"/>
            <p:cNvSpPr>
              <a:spLocks noChangeShapeType="1"/>
            </p:cNvSpPr>
            <p:nvPr/>
          </p:nvSpPr>
          <p:spPr bwMode="auto">
            <a:xfrm>
              <a:off x="1004" y="3838"/>
              <a:ext cx="142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1200">
                <a:latin typeface="Arial"/>
                <a:cs typeface="Arial"/>
              </a:endParaRPr>
            </a:p>
          </p:txBody>
        </p:sp>
        <p:sp>
          <p:nvSpPr>
            <p:cNvPr id="1538067" name="Line 19"/>
            <p:cNvSpPr>
              <a:spLocks noChangeShapeType="1"/>
            </p:cNvSpPr>
            <p:nvPr/>
          </p:nvSpPr>
          <p:spPr bwMode="auto">
            <a:xfrm flipV="1">
              <a:off x="2426" y="3392"/>
              <a:ext cx="0" cy="44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1200">
                <a:latin typeface="Arial"/>
                <a:cs typeface="Arial"/>
              </a:endParaRPr>
            </a:p>
          </p:txBody>
        </p:sp>
        <p:sp>
          <p:nvSpPr>
            <p:cNvPr id="1538068" name="Line 20"/>
            <p:cNvSpPr>
              <a:spLocks noChangeShapeType="1"/>
            </p:cNvSpPr>
            <p:nvPr/>
          </p:nvSpPr>
          <p:spPr bwMode="auto">
            <a:xfrm>
              <a:off x="2426" y="3392"/>
              <a:ext cx="125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1200">
                <a:latin typeface="Arial"/>
                <a:cs typeface="Arial"/>
              </a:endParaRPr>
            </a:p>
          </p:txBody>
        </p:sp>
        <p:sp>
          <p:nvSpPr>
            <p:cNvPr id="1538069" name="Line 21"/>
            <p:cNvSpPr>
              <a:spLocks noChangeShapeType="1"/>
            </p:cNvSpPr>
            <p:nvPr/>
          </p:nvSpPr>
          <p:spPr bwMode="auto">
            <a:xfrm>
              <a:off x="3684" y="3392"/>
              <a:ext cx="0" cy="44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1200">
                <a:latin typeface="Arial"/>
                <a:cs typeface="Arial"/>
              </a:endParaRPr>
            </a:p>
          </p:txBody>
        </p:sp>
        <p:sp>
          <p:nvSpPr>
            <p:cNvPr id="1538070" name="Line 22"/>
            <p:cNvSpPr>
              <a:spLocks noChangeShapeType="1"/>
            </p:cNvSpPr>
            <p:nvPr/>
          </p:nvSpPr>
          <p:spPr bwMode="auto">
            <a:xfrm>
              <a:off x="3683" y="3838"/>
              <a:ext cx="13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1200">
                <a:latin typeface="Arial"/>
                <a:cs typeface="Arial"/>
              </a:endParaRPr>
            </a:p>
          </p:txBody>
        </p:sp>
        <p:sp>
          <p:nvSpPr>
            <p:cNvPr id="1538071" name="Line 23"/>
            <p:cNvSpPr>
              <a:spLocks noChangeShapeType="1"/>
            </p:cNvSpPr>
            <p:nvPr/>
          </p:nvSpPr>
          <p:spPr bwMode="auto">
            <a:xfrm flipV="1">
              <a:off x="4983" y="2522"/>
              <a:ext cx="0" cy="1316"/>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1200">
                <a:latin typeface="Arial"/>
                <a:cs typeface="Arial"/>
              </a:endParaRPr>
            </a:p>
          </p:txBody>
        </p:sp>
        <p:sp>
          <p:nvSpPr>
            <p:cNvPr id="1538072" name="Text Box 24"/>
            <p:cNvSpPr txBox="1">
              <a:spLocks noChangeArrowheads="1"/>
            </p:cNvSpPr>
            <p:nvPr/>
          </p:nvSpPr>
          <p:spPr bwMode="auto">
            <a:xfrm>
              <a:off x="657" y="3866"/>
              <a:ext cx="933" cy="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latinLnBrk="1" hangingPunct="1"/>
              <a:r>
                <a:rPr lang="en-US" altLang="ko-KR" sz="1200">
                  <a:latin typeface="Arial"/>
                  <a:cs typeface="Arial"/>
                </a:rPr>
                <a:t>Host  of IP network</a:t>
              </a:r>
            </a:p>
          </p:txBody>
        </p:sp>
        <p:sp>
          <p:nvSpPr>
            <p:cNvPr id="1538073" name="Text Box 25"/>
            <p:cNvSpPr txBox="1">
              <a:spLocks noChangeArrowheads="1"/>
            </p:cNvSpPr>
            <p:nvPr/>
          </p:nvSpPr>
          <p:spPr bwMode="auto">
            <a:xfrm>
              <a:off x="872" y="2387"/>
              <a:ext cx="321" cy="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latinLnBrk="1" hangingPunct="1"/>
              <a:r>
                <a:rPr lang="en-US" altLang="ko-KR" sz="1200">
                  <a:latin typeface="Arial"/>
                  <a:cs typeface="Arial"/>
                </a:rPr>
                <a:t>Data</a:t>
              </a:r>
            </a:p>
          </p:txBody>
        </p:sp>
        <p:sp>
          <p:nvSpPr>
            <p:cNvPr id="1538074" name="Text Box 26"/>
            <p:cNvSpPr txBox="1">
              <a:spLocks noChangeArrowheads="1"/>
            </p:cNvSpPr>
            <p:nvPr/>
          </p:nvSpPr>
          <p:spPr bwMode="auto">
            <a:xfrm>
              <a:off x="4558" y="3866"/>
              <a:ext cx="896" cy="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latinLnBrk="1" hangingPunct="1"/>
              <a:r>
                <a:rPr lang="en-US" altLang="ko-KR" sz="1200">
                  <a:latin typeface="Arial"/>
                  <a:cs typeface="Arial"/>
                </a:rPr>
                <a:t>Host of 6LoWPAN</a:t>
              </a:r>
            </a:p>
          </p:txBody>
        </p:sp>
        <p:sp>
          <p:nvSpPr>
            <p:cNvPr id="1538075" name="Text Box 27"/>
            <p:cNvSpPr txBox="1">
              <a:spLocks noChangeArrowheads="1"/>
            </p:cNvSpPr>
            <p:nvPr/>
          </p:nvSpPr>
          <p:spPr bwMode="auto">
            <a:xfrm>
              <a:off x="4830" y="2387"/>
              <a:ext cx="321" cy="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latinLnBrk="1" hangingPunct="1"/>
              <a:r>
                <a:rPr lang="en-US" altLang="ko-KR" sz="1200">
                  <a:latin typeface="Arial"/>
                  <a:cs typeface="Arial"/>
                </a:rPr>
                <a:t>Data</a:t>
              </a:r>
            </a:p>
          </p:txBody>
        </p:sp>
      </p:grpSp>
      <p:grpSp>
        <p:nvGrpSpPr>
          <p:cNvPr id="1538076" name="Group 28"/>
          <p:cNvGrpSpPr>
            <a:grpSpLocks/>
          </p:cNvGrpSpPr>
          <p:nvPr/>
        </p:nvGrpSpPr>
        <p:grpSpPr bwMode="auto">
          <a:xfrm>
            <a:off x="746125" y="1125538"/>
            <a:ext cx="7977188" cy="2479675"/>
            <a:chOff x="470" y="754"/>
            <a:chExt cx="5025" cy="1562"/>
          </a:xfrm>
        </p:grpSpPr>
        <p:sp>
          <p:nvSpPr>
            <p:cNvPr id="1538077" name="AutoShape 29"/>
            <p:cNvSpPr>
              <a:spLocks noChangeArrowheads="1"/>
            </p:cNvSpPr>
            <p:nvPr/>
          </p:nvSpPr>
          <p:spPr bwMode="auto">
            <a:xfrm>
              <a:off x="4237" y="1131"/>
              <a:ext cx="1229" cy="251"/>
            </a:xfrm>
            <a:prstGeom prst="roundRect">
              <a:avLst>
                <a:gd name="adj" fmla="val 16667"/>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latinLnBrk="1" hangingPunct="1"/>
              <a:r>
                <a:rPr lang="en-US" altLang="ko-KR" sz="1200">
                  <a:latin typeface="Arial"/>
                  <a:cs typeface="Arial"/>
                </a:rPr>
                <a:t>Application Layer</a:t>
              </a:r>
            </a:p>
          </p:txBody>
        </p:sp>
        <p:sp>
          <p:nvSpPr>
            <p:cNvPr id="1538078" name="AutoShape 30"/>
            <p:cNvSpPr>
              <a:spLocks noChangeArrowheads="1"/>
            </p:cNvSpPr>
            <p:nvPr/>
          </p:nvSpPr>
          <p:spPr bwMode="auto">
            <a:xfrm>
              <a:off x="4237" y="1382"/>
              <a:ext cx="1229" cy="232"/>
            </a:xfrm>
            <a:prstGeom prst="roundRect">
              <a:avLst>
                <a:gd name="adj" fmla="val 16667"/>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latinLnBrk="1" hangingPunct="1"/>
              <a:r>
                <a:rPr lang="en-US" altLang="ko-KR" sz="1200">
                  <a:latin typeface="Arial"/>
                  <a:cs typeface="Arial"/>
                </a:rPr>
                <a:t>Application Support</a:t>
              </a:r>
            </a:p>
            <a:p>
              <a:pPr algn="ctr" eaLnBrk="1" latinLnBrk="1" hangingPunct="1"/>
              <a:r>
                <a:rPr lang="en-US" altLang="ko-KR" sz="1200">
                  <a:latin typeface="Arial"/>
                  <a:cs typeface="Arial"/>
                </a:rPr>
                <a:t>Layer</a:t>
              </a:r>
            </a:p>
          </p:txBody>
        </p:sp>
        <p:sp>
          <p:nvSpPr>
            <p:cNvPr id="1538079" name="AutoShape 31"/>
            <p:cNvSpPr>
              <a:spLocks noChangeArrowheads="1"/>
            </p:cNvSpPr>
            <p:nvPr/>
          </p:nvSpPr>
          <p:spPr bwMode="auto">
            <a:xfrm>
              <a:off x="4237" y="1614"/>
              <a:ext cx="1229" cy="233"/>
            </a:xfrm>
            <a:prstGeom prst="roundRect">
              <a:avLst>
                <a:gd name="adj" fmla="val 16667"/>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latinLnBrk="1" hangingPunct="1"/>
              <a:r>
                <a:rPr lang="en-US" altLang="ko-KR" sz="1200">
                  <a:latin typeface="Arial"/>
                  <a:cs typeface="Arial"/>
                </a:rPr>
                <a:t>ZigBee Network</a:t>
              </a:r>
            </a:p>
            <a:p>
              <a:pPr algn="ctr" eaLnBrk="1" latinLnBrk="1" hangingPunct="1"/>
              <a:r>
                <a:rPr lang="en-US" altLang="ko-KR" sz="1200">
                  <a:latin typeface="Arial"/>
                  <a:cs typeface="Arial"/>
                </a:rPr>
                <a:t>Layer</a:t>
              </a:r>
            </a:p>
          </p:txBody>
        </p:sp>
        <p:sp>
          <p:nvSpPr>
            <p:cNvPr id="1538080" name="AutoShape 32"/>
            <p:cNvSpPr>
              <a:spLocks noChangeArrowheads="1"/>
            </p:cNvSpPr>
            <p:nvPr/>
          </p:nvSpPr>
          <p:spPr bwMode="auto">
            <a:xfrm>
              <a:off x="4237" y="1847"/>
              <a:ext cx="1229" cy="214"/>
            </a:xfrm>
            <a:prstGeom prst="roundRect">
              <a:avLst>
                <a:gd name="adj" fmla="val 16667"/>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latinLnBrk="1" hangingPunct="1"/>
              <a:r>
                <a:rPr lang="en-US" altLang="ko-KR" sz="1200">
                  <a:latin typeface="Arial"/>
                  <a:cs typeface="Arial"/>
                </a:rPr>
                <a:t>IEEE 802.15.4</a:t>
              </a:r>
            </a:p>
            <a:p>
              <a:pPr algn="ctr" eaLnBrk="1" latinLnBrk="1" hangingPunct="1"/>
              <a:r>
                <a:rPr lang="en-US" altLang="ko-KR" sz="1200">
                  <a:latin typeface="Arial"/>
                  <a:cs typeface="Arial"/>
                </a:rPr>
                <a:t>MAC/PHY</a:t>
              </a:r>
            </a:p>
          </p:txBody>
        </p:sp>
        <p:sp>
          <p:nvSpPr>
            <p:cNvPr id="1538081" name="AutoShape 33"/>
            <p:cNvSpPr>
              <a:spLocks noChangeArrowheads="1"/>
            </p:cNvSpPr>
            <p:nvPr/>
          </p:nvSpPr>
          <p:spPr bwMode="auto">
            <a:xfrm>
              <a:off x="1822" y="1131"/>
              <a:ext cx="2252" cy="251"/>
            </a:xfrm>
            <a:prstGeom prst="roundRect">
              <a:avLst>
                <a:gd name="adj" fmla="val 16667"/>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latinLnBrk="1" hangingPunct="1"/>
              <a:r>
                <a:rPr lang="en-US" altLang="ko-KR" sz="1200">
                  <a:latin typeface="Arial"/>
                  <a:cs typeface="Arial"/>
                </a:rPr>
                <a:t>Application Layer</a:t>
              </a:r>
            </a:p>
          </p:txBody>
        </p:sp>
        <p:sp>
          <p:nvSpPr>
            <p:cNvPr id="1538082" name="AutoShape 34"/>
            <p:cNvSpPr>
              <a:spLocks noChangeArrowheads="1"/>
            </p:cNvSpPr>
            <p:nvPr/>
          </p:nvSpPr>
          <p:spPr bwMode="auto">
            <a:xfrm>
              <a:off x="2886" y="1382"/>
              <a:ext cx="1188" cy="232"/>
            </a:xfrm>
            <a:prstGeom prst="roundRect">
              <a:avLst>
                <a:gd name="adj" fmla="val 16667"/>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latinLnBrk="1" hangingPunct="1"/>
              <a:r>
                <a:rPr lang="en-US" altLang="ko-KR" sz="1200">
                  <a:latin typeface="Arial"/>
                  <a:cs typeface="Arial"/>
                </a:rPr>
                <a:t>Application Support</a:t>
              </a:r>
            </a:p>
            <a:p>
              <a:pPr algn="ctr" eaLnBrk="1" latinLnBrk="1" hangingPunct="1"/>
              <a:r>
                <a:rPr lang="en-US" altLang="ko-KR" sz="1200">
                  <a:latin typeface="Arial"/>
                  <a:cs typeface="Arial"/>
                </a:rPr>
                <a:t>Layer</a:t>
              </a:r>
            </a:p>
          </p:txBody>
        </p:sp>
        <p:sp>
          <p:nvSpPr>
            <p:cNvPr id="1538083" name="AutoShape 35"/>
            <p:cNvSpPr>
              <a:spLocks noChangeArrowheads="1"/>
            </p:cNvSpPr>
            <p:nvPr/>
          </p:nvSpPr>
          <p:spPr bwMode="auto">
            <a:xfrm>
              <a:off x="2886" y="1614"/>
              <a:ext cx="1188" cy="233"/>
            </a:xfrm>
            <a:prstGeom prst="roundRect">
              <a:avLst>
                <a:gd name="adj" fmla="val 16667"/>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latinLnBrk="1" hangingPunct="1"/>
              <a:r>
                <a:rPr lang="en-US" altLang="ko-KR" sz="1200">
                  <a:latin typeface="Arial"/>
                  <a:cs typeface="Arial"/>
                </a:rPr>
                <a:t>ZigBee Network</a:t>
              </a:r>
            </a:p>
            <a:p>
              <a:pPr algn="ctr" eaLnBrk="1" latinLnBrk="1" hangingPunct="1"/>
              <a:r>
                <a:rPr lang="en-US" altLang="ko-KR" sz="1200">
                  <a:latin typeface="Arial"/>
                  <a:cs typeface="Arial"/>
                </a:rPr>
                <a:t>Layer</a:t>
              </a:r>
            </a:p>
          </p:txBody>
        </p:sp>
        <p:sp>
          <p:nvSpPr>
            <p:cNvPr id="1538084" name="AutoShape 36"/>
            <p:cNvSpPr>
              <a:spLocks noChangeArrowheads="1"/>
            </p:cNvSpPr>
            <p:nvPr/>
          </p:nvSpPr>
          <p:spPr bwMode="auto">
            <a:xfrm>
              <a:off x="2886" y="1847"/>
              <a:ext cx="1188" cy="214"/>
            </a:xfrm>
            <a:prstGeom prst="roundRect">
              <a:avLst>
                <a:gd name="adj" fmla="val 16667"/>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latinLnBrk="1" hangingPunct="1"/>
              <a:r>
                <a:rPr lang="en-US" altLang="ko-KR" sz="1200">
                  <a:latin typeface="Arial"/>
                  <a:cs typeface="Arial"/>
                </a:rPr>
                <a:t>IEEE 802.15.4</a:t>
              </a:r>
            </a:p>
            <a:p>
              <a:pPr algn="ctr" eaLnBrk="1" latinLnBrk="1" hangingPunct="1"/>
              <a:r>
                <a:rPr lang="en-US" altLang="ko-KR" sz="1200">
                  <a:latin typeface="Arial"/>
                  <a:cs typeface="Arial"/>
                </a:rPr>
                <a:t>MAC/PHY</a:t>
              </a:r>
            </a:p>
          </p:txBody>
        </p:sp>
        <p:sp>
          <p:nvSpPr>
            <p:cNvPr id="1538085" name="AutoShape 37"/>
            <p:cNvSpPr>
              <a:spLocks noChangeArrowheads="1"/>
            </p:cNvSpPr>
            <p:nvPr/>
          </p:nvSpPr>
          <p:spPr bwMode="auto">
            <a:xfrm>
              <a:off x="470" y="1131"/>
              <a:ext cx="1147" cy="251"/>
            </a:xfrm>
            <a:prstGeom prst="roundRect">
              <a:avLst>
                <a:gd name="adj" fmla="val 16667"/>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latinLnBrk="1" hangingPunct="1"/>
              <a:r>
                <a:rPr lang="en-US" altLang="ko-KR" sz="1200">
                  <a:latin typeface="Arial"/>
                  <a:cs typeface="Arial"/>
                </a:rPr>
                <a:t>Application Layer</a:t>
              </a:r>
            </a:p>
          </p:txBody>
        </p:sp>
        <p:sp>
          <p:nvSpPr>
            <p:cNvPr id="1538086" name="AutoShape 38"/>
            <p:cNvSpPr>
              <a:spLocks noChangeArrowheads="1"/>
            </p:cNvSpPr>
            <p:nvPr/>
          </p:nvSpPr>
          <p:spPr bwMode="auto">
            <a:xfrm>
              <a:off x="470" y="1382"/>
              <a:ext cx="1147" cy="232"/>
            </a:xfrm>
            <a:prstGeom prst="roundRect">
              <a:avLst>
                <a:gd name="adj" fmla="val 16667"/>
              </a:avLst>
            </a:prstGeom>
            <a:solidFill>
              <a:srgbClr val="CC99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latinLnBrk="1" hangingPunct="1"/>
              <a:r>
                <a:rPr lang="en-US" altLang="ko-KR" sz="1200">
                  <a:latin typeface="Arial"/>
                  <a:cs typeface="Arial"/>
                </a:rPr>
                <a:t>Transport Layer</a:t>
              </a:r>
            </a:p>
            <a:p>
              <a:pPr algn="ctr" eaLnBrk="1" latinLnBrk="1" hangingPunct="1"/>
              <a:r>
                <a:rPr lang="en-US" altLang="ko-KR" sz="1200">
                  <a:latin typeface="Arial"/>
                  <a:cs typeface="Arial"/>
                </a:rPr>
                <a:t>(TCP/UDP)</a:t>
              </a:r>
            </a:p>
          </p:txBody>
        </p:sp>
        <p:sp>
          <p:nvSpPr>
            <p:cNvPr id="1538087" name="AutoShape 39"/>
            <p:cNvSpPr>
              <a:spLocks noChangeArrowheads="1"/>
            </p:cNvSpPr>
            <p:nvPr/>
          </p:nvSpPr>
          <p:spPr bwMode="auto">
            <a:xfrm>
              <a:off x="470" y="1614"/>
              <a:ext cx="1147" cy="233"/>
            </a:xfrm>
            <a:prstGeom prst="roundRect">
              <a:avLst>
                <a:gd name="adj" fmla="val 16667"/>
              </a:avLst>
            </a:prstGeom>
            <a:solidFill>
              <a:srgbClr val="CC99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latinLnBrk="1" hangingPunct="1"/>
              <a:r>
                <a:rPr lang="en-US" altLang="ko-KR" sz="1200">
                  <a:latin typeface="Arial"/>
                  <a:cs typeface="Arial"/>
                </a:rPr>
                <a:t>Network Layer</a:t>
              </a:r>
            </a:p>
            <a:p>
              <a:pPr algn="ctr" eaLnBrk="1" latinLnBrk="1" hangingPunct="1"/>
              <a:r>
                <a:rPr lang="en-US" altLang="ko-KR" sz="1200">
                  <a:latin typeface="Arial"/>
                  <a:cs typeface="Arial"/>
                </a:rPr>
                <a:t>(IP)</a:t>
              </a:r>
            </a:p>
          </p:txBody>
        </p:sp>
        <p:sp>
          <p:nvSpPr>
            <p:cNvPr id="1538088" name="AutoShape 40"/>
            <p:cNvSpPr>
              <a:spLocks noChangeArrowheads="1"/>
            </p:cNvSpPr>
            <p:nvPr/>
          </p:nvSpPr>
          <p:spPr bwMode="auto">
            <a:xfrm>
              <a:off x="470" y="1847"/>
              <a:ext cx="1147" cy="214"/>
            </a:xfrm>
            <a:prstGeom prst="roundRect">
              <a:avLst>
                <a:gd name="adj" fmla="val 16667"/>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latinLnBrk="1" hangingPunct="1"/>
              <a:r>
                <a:rPr lang="en-US" altLang="ko-KR" sz="1200">
                  <a:latin typeface="Arial"/>
                  <a:cs typeface="Arial"/>
                </a:rPr>
                <a:t>Ethernet of other </a:t>
              </a:r>
            </a:p>
            <a:p>
              <a:pPr algn="ctr" eaLnBrk="1" latinLnBrk="1" hangingPunct="1"/>
              <a:r>
                <a:rPr lang="en-US" altLang="ko-KR" sz="1200">
                  <a:latin typeface="Arial"/>
                  <a:cs typeface="Arial"/>
                </a:rPr>
                <a:t>MAC</a:t>
              </a:r>
            </a:p>
          </p:txBody>
        </p:sp>
        <p:sp>
          <p:nvSpPr>
            <p:cNvPr id="1538089" name="AutoShape 41"/>
            <p:cNvSpPr>
              <a:spLocks noChangeArrowheads="1"/>
            </p:cNvSpPr>
            <p:nvPr/>
          </p:nvSpPr>
          <p:spPr bwMode="auto">
            <a:xfrm>
              <a:off x="1822" y="1382"/>
              <a:ext cx="1064" cy="232"/>
            </a:xfrm>
            <a:prstGeom prst="roundRect">
              <a:avLst>
                <a:gd name="adj" fmla="val 16667"/>
              </a:avLst>
            </a:prstGeom>
            <a:solidFill>
              <a:srgbClr val="CC99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latinLnBrk="1" hangingPunct="1"/>
              <a:r>
                <a:rPr lang="en-US" altLang="ko-KR" sz="1200">
                  <a:latin typeface="Arial"/>
                  <a:cs typeface="Arial"/>
                </a:rPr>
                <a:t>Transport Layer</a:t>
              </a:r>
            </a:p>
            <a:p>
              <a:pPr algn="ctr" eaLnBrk="1" latinLnBrk="1" hangingPunct="1"/>
              <a:r>
                <a:rPr lang="en-US" altLang="ko-KR" sz="1200">
                  <a:latin typeface="Arial"/>
                  <a:cs typeface="Arial"/>
                </a:rPr>
                <a:t>(TCP/UDP)</a:t>
              </a:r>
            </a:p>
          </p:txBody>
        </p:sp>
        <p:sp>
          <p:nvSpPr>
            <p:cNvPr id="1538090" name="AutoShape 42"/>
            <p:cNvSpPr>
              <a:spLocks noChangeArrowheads="1"/>
            </p:cNvSpPr>
            <p:nvPr/>
          </p:nvSpPr>
          <p:spPr bwMode="auto">
            <a:xfrm>
              <a:off x="1822" y="1614"/>
              <a:ext cx="1064" cy="233"/>
            </a:xfrm>
            <a:prstGeom prst="roundRect">
              <a:avLst>
                <a:gd name="adj" fmla="val 16667"/>
              </a:avLst>
            </a:prstGeom>
            <a:solidFill>
              <a:srgbClr val="CC99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latinLnBrk="1" hangingPunct="1"/>
              <a:r>
                <a:rPr lang="en-US" altLang="ko-KR" sz="1200">
                  <a:latin typeface="Arial"/>
                  <a:cs typeface="Arial"/>
                </a:rPr>
                <a:t>Network Layer</a:t>
              </a:r>
            </a:p>
            <a:p>
              <a:pPr algn="ctr" eaLnBrk="1" latinLnBrk="1" hangingPunct="1"/>
              <a:r>
                <a:rPr lang="en-US" altLang="ko-KR" sz="1200">
                  <a:latin typeface="Arial"/>
                  <a:cs typeface="Arial"/>
                </a:rPr>
                <a:t>(IP)</a:t>
              </a:r>
            </a:p>
          </p:txBody>
        </p:sp>
        <p:sp>
          <p:nvSpPr>
            <p:cNvPr id="1538091" name="AutoShape 43"/>
            <p:cNvSpPr>
              <a:spLocks noChangeArrowheads="1"/>
            </p:cNvSpPr>
            <p:nvPr/>
          </p:nvSpPr>
          <p:spPr bwMode="auto">
            <a:xfrm>
              <a:off x="1822" y="1847"/>
              <a:ext cx="1064" cy="214"/>
            </a:xfrm>
            <a:prstGeom prst="roundRect">
              <a:avLst>
                <a:gd name="adj" fmla="val 16667"/>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latinLnBrk="1" hangingPunct="1"/>
              <a:r>
                <a:rPr lang="en-US" altLang="ko-KR" sz="1200">
                  <a:latin typeface="Arial"/>
                  <a:cs typeface="Arial"/>
                </a:rPr>
                <a:t>Ethernet of other </a:t>
              </a:r>
            </a:p>
            <a:p>
              <a:pPr algn="ctr" eaLnBrk="1" latinLnBrk="1" hangingPunct="1"/>
              <a:r>
                <a:rPr lang="en-US" altLang="ko-KR" sz="1200">
                  <a:latin typeface="Arial"/>
                  <a:cs typeface="Arial"/>
                </a:rPr>
                <a:t>MAC</a:t>
              </a:r>
            </a:p>
          </p:txBody>
        </p:sp>
        <p:sp>
          <p:nvSpPr>
            <p:cNvPr id="1538092" name="Line 44"/>
            <p:cNvSpPr>
              <a:spLocks noChangeShapeType="1"/>
            </p:cNvSpPr>
            <p:nvPr/>
          </p:nvSpPr>
          <p:spPr bwMode="auto">
            <a:xfrm flipV="1">
              <a:off x="1003" y="881"/>
              <a:ext cx="0" cy="123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1200">
                <a:latin typeface="Arial"/>
                <a:cs typeface="Arial"/>
              </a:endParaRPr>
            </a:p>
          </p:txBody>
        </p:sp>
        <p:sp>
          <p:nvSpPr>
            <p:cNvPr id="1538093" name="Line 45"/>
            <p:cNvSpPr>
              <a:spLocks noChangeShapeType="1"/>
            </p:cNvSpPr>
            <p:nvPr/>
          </p:nvSpPr>
          <p:spPr bwMode="auto">
            <a:xfrm flipV="1">
              <a:off x="4893" y="899"/>
              <a:ext cx="0" cy="1216"/>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1200">
                <a:latin typeface="Arial"/>
                <a:cs typeface="Arial"/>
              </a:endParaRPr>
            </a:p>
          </p:txBody>
        </p:sp>
        <p:sp>
          <p:nvSpPr>
            <p:cNvPr id="1538094" name="Line 46"/>
            <p:cNvSpPr>
              <a:spLocks noChangeShapeType="1"/>
            </p:cNvSpPr>
            <p:nvPr/>
          </p:nvSpPr>
          <p:spPr bwMode="auto">
            <a:xfrm>
              <a:off x="1002" y="2115"/>
              <a:ext cx="139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1200">
                <a:latin typeface="Arial"/>
                <a:cs typeface="Arial"/>
              </a:endParaRPr>
            </a:p>
          </p:txBody>
        </p:sp>
        <p:sp>
          <p:nvSpPr>
            <p:cNvPr id="1538095" name="Line 47"/>
            <p:cNvSpPr>
              <a:spLocks noChangeShapeType="1"/>
            </p:cNvSpPr>
            <p:nvPr/>
          </p:nvSpPr>
          <p:spPr bwMode="auto">
            <a:xfrm>
              <a:off x="3501" y="2115"/>
              <a:ext cx="139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1200">
                <a:latin typeface="Arial"/>
                <a:cs typeface="Arial"/>
              </a:endParaRPr>
            </a:p>
          </p:txBody>
        </p:sp>
        <p:sp>
          <p:nvSpPr>
            <p:cNvPr id="1538096" name="Line 48"/>
            <p:cNvSpPr>
              <a:spLocks noChangeShapeType="1"/>
            </p:cNvSpPr>
            <p:nvPr/>
          </p:nvSpPr>
          <p:spPr bwMode="auto">
            <a:xfrm flipV="1">
              <a:off x="2395" y="1292"/>
              <a:ext cx="0" cy="82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1200">
                <a:latin typeface="Arial"/>
                <a:cs typeface="Arial"/>
              </a:endParaRPr>
            </a:p>
          </p:txBody>
        </p:sp>
        <p:sp>
          <p:nvSpPr>
            <p:cNvPr id="1538097" name="Line 49"/>
            <p:cNvSpPr>
              <a:spLocks noChangeShapeType="1"/>
            </p:cNvSpPr>
            <p:nvPr/>
          </p:nvSpPr>
          <p:spPr bwMode="auto">
            <a:xfrm>
              <a:off x="2395" y="1292"/>
              <a:ext cx="110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1200">
                <a:latin typeface="Arial"/>
                <a:cs typeface="Arial"/>
              </a:endParaRPr>
            </a:p>
          </p:txBody>
        </p:sp>
        <p:sp>
          <p:nvSpPr>
            <p:cNvPr id="1538098" name="Line 50"/>
            <p:cNvSpPr>
              <a:spLocks noChangeShapeType="1"/>
            </p:cNvSpPr>
            <p:nvPr/>
          </p:nvSpPr>
          <p:spPr bwMode="auto">
            <a:xfrm flipV="1">
              <a:off x="3501" y="1292"/>
              <a:ext cx="0" cy="82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1200">
                <a:latin typeface="Arial"/>
                <a:cs typeface="Arial"/>
              </a:endParaRPr>
            </a:p>
          </p:txBody>
        </p:sp>
        <p:sp>
          <p:nvSpPr>
            <p:cNvPr id="1538099" name="Text Box 51"/>
            <p:cNvSpPr txBox="1">
              <a:spLocks noChangeArrowheads="1"/>
            </p:cNvSpPr>
            <p:nvPr/>
          </p:nvSpPr>
          <p:spPr bwMode="auto">
            <a:xfrm>
              <a:off x="657" y="2142"/>
              <a:ext cx="933"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latinLnBrk="1" hangingPunct="1"/>
              <a:r>
                <a:rPr lang="en-US" altLang="ko-KR" sz="1200">
                  <a:latin typeface="Arial"/>
                  <a:cs typeface="Arial"/>
                </a:rPr>
                <a:t>Host  of IP network</a:t>
              </a:r>
            </a:p>
          </p:txBody>
        </p:sp>
        <p:sp>
          <p:nvSpPr>
            <p:cNvPr id="1538100" name="Text Box 52"/>
            <p:cNvSpPr txBox="1">
              <a:spLocks noChangeArrowheads="1"/>
            </p:cNvSpPr>
            <p:nvPr/>
          </p:nvSpPr>
          <p:spPr bwMode="auto">
            <a:xfrm>
              <a:off x="872" y="754"/>
              <a:ext cx="321"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latinLnBrk="1" hangingPunct="1"/>
              <a:r>
                <a:rPr lang="en-US" altLang="ko-KR" sz="1200">
                  <a:latin typeface="Arial"/>
                  <a:cs typeface="Arial"/>
                </a:rPr>
                <a:t>Data</a:t>
              </a:r>
            </a:p>
          </p:txBody>
        </p:sp>
        <p:sp>
          <p:nvSpPr>
            <p:cNvPr id="1538101" name="Text Box 53"/>
            <p:cNvSpPr txBox="1">
              <a:spLocks noChangeArrowheads="1"/>
            </p:cNvSpPr>
            <p:nvPr/>
          </p:nvSpPr>
          <p:spPr bwMode="auto">
            <a:xfrm>
              <a:off x="4495" y="2115"/>
              <a:ext cx="1000"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latinLnBrk="1" hangingPunct="1"/>
              <a:r>
                <a:rPr lang="en-US" altLang="ko-KR" sz="1200">
                  <a:latin typeface="Arial"/>
                  <a:cs typeface="Arial"/>
                </a:rPr>
                <a:t>ZigBee Sensor node</a:t>
              </a:r>
            </a:p>
          </p:txBody>
        </p:sp>
        <p:sp>
          <p:nvSpPr>
            <p:cNvPr id="1538102" name="Text Box 54"/>
            <p:cNvSpPr txBox="1">
              <a:spLocks noChangeArrowheads="1"/>
            </p:cNvSpPr>
            <p:nvPr/>
          </p:nvSpPr>
          <p:spPr bwMode="auto">
            <a:xfrm>
              <a:off x="4740" y="754"/>
              <a:ext cx="321"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latinLnBrk="1" hangingPunct="1"/>
              <a:r>
                <a:rPr lang="en-US" altLang="ko-KR" sz="1200">
                  <a:latin typeface="Arial"/>
                  <a:cs typeface="Arial"/>
                </a:rPr>
                <a:t>Data</a:t>
              </a:r>
            </a:p>
          </p:txBody>
        </p:sp>
        <p:sp>
          <p:nvSpPr>
            <p:cNvPr id="1538103" name="Text Box 55"/>
            <p:cNvSpPr txBox="1">
              <a:spLocks noChangeArrowheads="1"/>
            </p:cNvSpPr>
            <p:nvPr/>
          </p:nvSpPr>
          <p:spPr bwMode="auto">
            <a:xfrm>
              <a:off x="2498" y="2097"/>
              <a:ext cx="811"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latinLnBrk="1" hangingPunct="1"/>
              <a:r>
                <a:rPr lang="en-US" altLang="ko-KR" sz="1200">
                  <a:latin typeface="Arial"/>
                  <a:cs typeface="Arial"/>
                </a:rPr>
                <a:t>ZigBee gateway</a:t>
              </a:r>
            </a:p>
          </p:txBody>
        </p:sp>
      </p:grpSp>
    </p:spTree>
    <p:extLst>
      <p:ext uri="{BB962C8B-B14F-4D97-AF65-F5344CB8AC3E}">
        <p14:creationId xmlns:p14="http://schemas.microsoft.com/office/powerpoint/2010/main" val="185060800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3"/>
          <p:cNvSpPr>
            <a:spLocks noGrp="1"/>
          </p:cNvSpPr>
          <p:nvPr>
            <p:ph type="sldNum" sz="quarter" idx="4294967295"/>
          </p:nvPr>
        </p:nvSpPr>
        <p:spPr>
          <a:xfrm>
            <a:off x="7000875" y="6240463"/>
            <a:ext cx="1905000" cy="457200"/>
          </a:xfrm>
          <a:prstGeom prst="rect">
            <a:avLst/>
          </a:prstGeom>
        </p:spPr>
        <p:txBody>
          <a:bodyPr/>
          <a:lstStyle/>
          <a:p>
            <a:fld id="{F699B677-7626-4ABB-8BEE-57034B7EE39A}" type="slidenum">
              <a:rPr lang="en-US" altLang="ko-KR">
                <a:latin typeface="Arial"/>
                <a:cs typeface="Arial"/>
              </a:rPr>
              <a:pPr/>
              <a:t>69</a:t>
            </a:fld>
            <a:endParaRPr lang="en-US" altLang="ko-KR" sz="1000">
              <a:latin typeface="Arial"/>
              <a:cs typeface="Arial"/>
            </a:endParaRPr>
          </a:p>
        </p:txBody>
      </p:sp>
      <p:sp>
        <p:nvSpPr>
          <p:cNvPr id="1542146" name="Rectangle 2"/>
          <p:cNvSpPr>
            <a:spLocks noGrp="1" noChangeArrowheads="1"/>
          </p:cNvSpPr>
          <p:nvPr>
            <p:ph type="title"/>
          </p:nvPr>
        </p:nvSpPr>
        <p:spPr>
          <a:xfrm>
            <a:off x="323528" y="400050"/>
            <a:ext cx="8352927" cy="647700"/>
          </a:xfrm>
        </p:spPr>
        <p:txBody>
          <a:bodyPr/>
          <a:lstStyle/>
          <a:p>
            <a:r>
              <a:rPr lang="en-US" altLang="ko-KR" sz="3200" dirty="0">
                <a:latin typeface="Arial"/>
                <a:cs typeface="Arial"/>
              </a:rPr>
              <a:t>Ad-hoc Routing protocols for 6LoWPAN</a:t>
            </a:r>
            <a:endParaRPr lang="en-US" altLang="ko-KR" sz="2400" dirty="0">
              <a:latin typeface="Arial"/>
              <a:cs typeface="Arial"/>
            </a:endParaRPr>
          </a:p>
        </p:txBody>
      </p:sp>
      <p:sp>
        <p:nvSpPr>
          <p:cNvPr id="1542147" name="Rectangle 3"/>
          <p:cNvSpPr>
            <a:spLocks noGrp="1" noChangeArrowheads="1"/>
          </p:cNvSpPr>
          <p:nvPr>
            <p:ph type="body" idx="1"/>
          </p:nvPr>
        </p:nvSpPr>
        <p:spPr>
          <a:xfrm>
            <a:off x="250825" y="1412875"/>
            <a:ext cx="8497888" cy="4265613"/>
          </a:xfrm>
        </p:spPr>
        <p:txBody>
          <a:bodyPr/>
          <a:lstStyle/>
          <a:p>
            <a:r>
              <a:rPr lang="en-GB" altLang="ko-KR" sz="2400" dirty="0">
                <a:latin typeface="Arial"/>
                <a:cs typeface="Arial"/>
              </a:rPr>
              <a:t>6LowPAN</a:t>
            </a:r>
          </a:p>
          <a:p>
            <a:pPr lvl="1"/>
            <a:r>
              <a:rPr lang="en-US" altLang="ko-KR" sz="2000" dirty="0">
                <a:latin typeface="Arial"/>
                <a:cs typeface="Arial"/>
              </a:rPr>
              <a:t>Allow IPv6 routing over a mesh of 802.15.4 low power PAN</a:t>
            </a:r>
          </a:p>
          <a:p>
            <a:r>
              <a:rPr lang="en-US" altLang="ko-KR" sz="2400" dirty="0">
                <a:latin typeface="Arial"/>
                <a:cs typeface="Arial"/>
              </a:rPr>
              <a:t>6LoWPAN Ad Hoc On-Demand Distance Vector Routing (LOAD)</a:t>
            </a:r>
          </a:p>
          <a:p>
            <a:pPr lvl="1"/>
            <a:r>
              <a:rPr lang="en-US" altLang="ko-KR" sz="2000" dirty="0">
                <a:latin typeface="Arial"/>
                <a:cs typeface="Arial"/>
              </a:rPr>
              <a:t>draft-daniel-6lowpan-load-adhoc-routing-01.txt</a:t>
            </a:r>
          </a:p>
          <a:p>
            <a:r>
              <a:rPr lang="en-US" altLang="ko-KR" sz="2400" dirty="0">
                <a:latin typeface="Arial"/>
                <a:cs typeface="Arial"/>
              </a:rPr>
              <a:t>Dynamic MANET On-demand for 6LoWPAN (DYMO-low) Routing</a:t>
            </a:r>
          </a:p>
          <a:p>
            <a:pPr lvl="1"/>
            <a:r>
              <a:rPr lang="en-US" altLang="ko-KR" sz="2000" dirty="0">
                <a:latin typeface="Arial"/>
                <a:cs typeface="Arial"/>
              </a:rPr>
              <a:t>draft-montenegro-6lowpan-dymo-low-routing-00.txt</a:t>
            </a:r>
          </a:p>
          <a:p>
            <a:pPr>
              <a:buFont typeface="Monotype Sorts" pitchFamily="2" charset="2"/>
              <a:buNone/>
            </a:pPr>
            <a:endParaRPr lang="en-GB" altLang="ko-KR" sz="2000" dirty="0">
              <a:latin typeface="Arial"/>
              <a:cs typeface="Arial"/>
            </a:endParaRPr>
          </a:p>
          <a:p>
            <a:endParaRPr lang="en-GB" altLang="ko-KR" sz="2000" dirty="0">
              <a:latin typeface="Arial"/>
              <a:cs typeface="Arial"/>
            </a:endParaRPr>
          </a:p>
        </p:txBody>
      </p:sp>
      <p:sp>
        <p:nvSpPr>
          <p:cNvPr id="1542148" name="Rectangle 4"/>
          <p:cNvSpPr>
            <a:spLocks noChangeArrowheads="1"/>
          </p:cNvSpPr>
          <p:nvPr/>
        </p:nvSpPr>
        <p:spPr bwMode="auto">
          <a:xfrm>
            <a:off x="611188" y="4941888"/>
            <a:ext cx="756126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Char char="•"/>
            </a:pPr>
            <a:r>
              <a:rPr lang="en-US" altLang="ko-KR" sz="1400" i="1">
                <a:solidFill>
                  <a:srgbClr val="990033"/>
                </a:solidFill>
                <a:latin typeface="Arial"/>
                <a:cs typeface="Arial"/>
              </a:rPr>
              <a:t>Large part of this teaching materials (slides on LOAD/DYMO-Low) are prepared referencing the presentation materials made by Prof. Ki-Hyung Kim for 6LoWPAN WG, IETF64, Vancouver</a:t>
            </a:r>
          </a:p>
        </p:txBody>
      </p:sp>
    </p:spTree>
    <p:extLst>
      <p:ext uri="{BB962C8B-B14F-4D97-AF65-F5344CB8AC3E}">
        <p14:creationId xmlns:p14="http://schemas.microsoft.com/office/powerpoint/2010/main" val="40271996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latin typeface="Arial" panose="020B0604020202020204" pitchFamily="34" charset="0"/>
                <a:cs typeface="Arial" panose="020B0604020202020204" pitchFamily="34" charset="0"/>
              </a:rPr>
              <a:t>AllSeen</a:t>
            </a:r>
            <a:r>
              <a:rPr lang="en-US" altLang="ko-KR" dirty="0" smtClean="0">
                <a:latin typeface="Arial" panose="020B0604020202020204" pitchFamily="34" charset="0"/>
                <a:cs typeface="Arial" panose="020B0604020202020204" pitchFamily="34" charset="0"/>
              </a:rPr>
              <a:t> Alliance</a:t>
            </a:r>
            <a:endParaRPr lang="ko-KR" altLang="en-US" dirty="0">
              <a:latin typeface="Arial" panose="020B0604020202020204" pitchFamily="34" charset="0"/>
              <a:cs typeface="Arial" panose="020B0604020202020204" pitchFamily="34" charset="0"/>
            </a:endParaRPr>
          </a:p>
        </p:txBody>
      </p:sp>
      <p:sp>
        <p:nvSpPr>
          <p:cNvPr id="3" name="내용 개체 틀 2"/>
          <p:cNvSpPr>
            <a:spLocks noGrp="1"/>
          </p:cNvSpPr>
          <p:nvPr>
            <p:ph idx="1"/>
          </p:nvPr>
        </p:nvSpPr>
        <p:spPr/>
        <p:txBody>
          <a:bodyPr>
            <a:normAutofit/>
          </a:bodyPr>
          <a:lstStyle/>
          <a:p>
            <a:r>
              <a:rPr lang="en-US" altLang="ko-KR" sz="2400" b="1" dirty="0" err="1" smtClean="0">
                <a:solidFill>
                  <a:srgbClr val="0000FF"/>
                </a:solidFill>
                <a:latin typeface="Arial" panose="020B0604020202020204" pitchFamily="34" charset="0"/>
                <a:cs typeface="Arial" panose="020B0604020202020204" pitchFamily="34" charset="0"/>
              </a:rPr>
              <a:t>AllJoyn</a:t>
            </a:r>
            <a:r>
              <a:rPr lang="en-US" altLang="ko-KR" sz="2400" b="1" dirty="0" smtClean="0">
                <a:solidFill>
                  <a:srgbClr val="0000FF"/>
                </a:solidFill>
                <a:latin typeface="Arial" panose="020B0604020202020204" pitchFamily="34" charset="0"/>
                <a:cs typeface="Arial" panose="020B0604020202020204" pitchFamily="34" charset="0"/>
              </a:rPr>
              <a:t> </a:t>
            </a:r>
            <a:r>
              <a:rPr lang="en-US" altLang="ko-KR" sz="2000" dirty="0" smtClean="0">
                <a:latin typeface="Arial" panose="020B0604020202020204" pitchFamily="34" charset="0"/>
                <a:cs typeface="Arial" panose="020B0604020202020204" pitchFamily="34" charset="0"/>
              </a:rPr>
              <a:t>solves the problems in </a:t>
            </a:r>
            <a:r>
              <a:rPr lang="en-US" altLang="ko-KR" sz="2000" dirty="0">
                <a:latin typeface="Arial" panose="020B0604020202020204" pitchFamily="34" charset="0"/>
                <a:cs typeface="Arial" panose="020B0604020202020204" pitchFamily="34" charset="0"/>
              </a:rPr>
              <a:t>an open interoperable way</a:t>
            </a:r>
          </a:p>
        </p:txBody>
      </p:sp>
      <p:pic>
        <p:nvPicPr>
          <p:cNvPr id="4" name="그림 3"/>
          <p:cNvPicPr>
            <a:picLocks noChangeAspect="1"/>
          </p:cNvPicPr>
          <p:nvPr/>
        </p:nvPicPr>
        <p:blipFill>
          <a:blip r:embed="rId2"/>
          <a:stretch>
            <a:fillRect/>
          </a:stretch>
        </p:blipFill>
        <p:spPr>
          <a:xfrm>
            <a:off x="179512" y="2060848"/>
            <a:ext cx="8627604" cy="3802128"/>
          </a:xfrm>
          <a:prstGeom prst="rect">
            <a:avLst/>
          </a:prstGeom>
        </p:spPr>
      </p:pic>
    </p:spTree>
    <p:extLst>
      <p:ext uri="{BB962C8B-B14F-4D97-AF65-F5344CB8AC3E}">
        <p14:creationId xmlns:p14="http://schemas.microsoft.com/office/powerpoint/2010/main" val="231461870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10"/>
          </p:nvPr>
        </p:nvSpPr>
        <p:spPr/>
        <p:txBody>
          <a:bodyPr/>
          <a:lstStyle/>
          <a:p>
            <a:fld id="{7C14C4C7-7C17-4722-BF6F-D0FA83798721}" type="slidenum">
              <a:rPr lang="en-US" altLang="ko-KR">
                <a:latin typeface="Arial"/>
                <a:cs typeface="Arial"/>
              </a:rPr>
              <a:pPr/>
              <a:t>70</a:t>
            </a:fld>
            <a:endParaRPr lang="en-US" altLang="ko-KR" sz="1000">
              <a:latin typeface="Arial"/>
              <a:cs typeface="Arial"/>
            </a:endParaRPr>
          </a:p>
        </p:txBody>
      </p:sp>
      <p:sp>
        <p:nvSpPr>
          <p:cNvPr id="1544194" name="Rectangle 2"/>
          <p:cNvSpPr>
            <a:spLocks noGrp="1" noChangeArrowheads="1"/>
          </p:cNvSpPr>
          <p:nvPr>
            <p:ph type="title"/>
          </p:nvPr>
        </p:nvSpPr>
        <p:spPr/>
        <p:txBody>
          <a:bodyPr/>
          <a:lstStyle/>
          <a:p>
            <a:r>
              <a:rPr lang="en-US" altLang="ko-KR" sz="3200">
                <a:latin typeface="Arial"/>
                <a:cs typeface="Arial"/>
              </a:rPr>
              <a:t>LOAD</a:t>
            </a:r>
            <a:endParaRPr lang="en-US" altLang="ko-KR" sz="2400">
              <a:latin typeface="Arial"/>
              <a:cs typeface="Arial"/>
            </a:endParaRPr>
          </a:p>
        </p:txBody>
      </p:sp>
      <p:sp>
        <p:nvSpPr>
          <p:cNvPr id="1544195" name="Rectangle 3"/>
          <p:cNvSpPr>
            <a:spLocks noGrp="1" noChangeArrowheads="1"/>
          </p:cNvSpPr>
          <p:nvPr>
            <p:ph type="body" sz="half" idx="1"/>
          </p:nvPr>
        </p:nvSpPr>
        <p:spPr>
          <a:xfrm>
            <a:off x="179388" y="1295400"/>
            <a:ext cx="8785225" cy="2349500"/>
          </a:xfrm>
        </p:spPr>
        <p:txBody>
          <a:bodyPr/>
          <a:lstStyle/>
          <a:p>
            <a:pPr>
              <a:lnSpc>
                <a:spcPct val="80000"/>
              </a:lnSpc>
            </a:pPr>
            <a:r>
              <a:rPr lang="en-GB" altLang="ko-KR" sz="2000">
                <a:latin typeface="Arial"/>
                <a:cs typeface="Arial"/>
              </a:rPr>
              <a:t>LOAD</a:t>
            </a:r>
          </a:p>
          <a:p>
            <a:pPr lvl="1">
              <a:lnSpc>
                <a:spcPct val="80000"/>
              </a:lnSpc>
            </a:pPr>
            <a:r>
              <a:rPr lang="en-GB" altLang="ko-KR" sz="1800">
                <a:latin typeface="Arial"/>
                <a:cs typeface="Arial"/>
              </a:rPr>
              <a:t>Internetworking routing protocol for multiple PAN</a:t>
            </a:r>
          </a:p>
          <a:p>
            <a:pPr>
              <a:lnSpc>
                <a:spcPct val="80000"/>
              </a:lnSpc>
            </a:pPr>
            <a:r>
              <a:rPr lang="en-US" altLang="ko-KR" sz="2000">
                <a:latin typeface="Arial"/>
                <a:cs typeface="Arial"/>
              </a:rPr>
              <a:t>Simplified version of AODV</a:t>
            </a:r>
          </a:p>
          <a:p>
            <a:pPr lvl="1">
              <a:lnSpc>
                <a:spcPct val="80000"/>
              </a:lnSpc>
            </a:pPr>
            <a:r>
              <a:rPr lang="en-US" altLang="ko-KR" sz="1800">
                <a:latin typeface="Arial"/>
                <a:cs typeface="Arial"/>
              </a:rPr>
              <a:t>Use EUI-64 or 16 bit addresses</a:t>
            </a:r>
          </a:p>
          <a:p>
            <a:pPr lvl="1">
              <a:lnSpc>
                <a:spcPct val="80000"/>
              </a:lnSpc>
            </a:pPr>
            <a:r>
              <a:rPr lang="en-US" altLang="ko-KR" sz="1800">
                <a:latin typeface="Arial"/>
                <a:cs typeface="Arial"/>
              </a:rPr>
              <a:t>Do not use the destination sequence number</a:t>
            </a:r>
          </a:p>
          <a:p>
            <a:pPr lvl="1">
              <a:lnSpc>
                <a:spcPct val="80000"/>
              </a:lnSpc>
            </a:pPr>
            <a:r>
              <a:rPr lang="en-US" altLang="ko-KR" sz="1800">
                <a:latin typeface="Arial"/>
                <a:cs typeface="Arial"/>
              </a:rPr>
              <a:t>RERR back propagation</a:t>
            </a:r>
          </a:p>
          <a:p>
            <a:pPr lvl="2">
              <a:lnSpc>
                <a:spcPct val="80000"/>
              </a:lnSpc>
            </a:pPr>
            <a:r>
              <a:rPr lang="en-US" altLang="ko-KR" sz="1400">
                <a:latin typeface="Arial"/>
                <a:cs typeface="Arial"/>
              </a:rPr>
              <a:t>AODV: utilize the precursor list to reach the originators</a:t>
            </a:r>
          </a:p>
          <a:p>
            <a:pPr lvl="2">
              <a:lnSpc>
                <a:spcPct val="80000"/>
              </a:lnSpc>
            </a:pPr>
            <a:r>
              <a:rPr lang="en-US" altLang="ko-KR" sz="1400">
                <a:latin typeface="Arial"/>
                <a:cs typeface="Arial"/>
              </a:rPr>
              <a:t>LOAD: Send RERR only to the originator of link break using originator address</a:t>
            </a:r>
            <a:endParaRPr lang="en-GB" altLang="ko-KR" sz="1200">
              <a:latin typeface="Arial"/>
              <a:cs typeface="Arial"/>
            </a:endParaRPr>
          </a:p>
          <a:p>
            <a:pPr>
              <a:lnSpc>
                <a:spcPct val="80000"/>
              </a:lnSpc>
            </a:pPr>
            <a:endParaRPr lang="en-GB" altLang="ko-KR" sz="1800">
              <a:latin typeface="Arial"/>
              <a:cs typeface="Arial"/>
            </a:endParaRPr>
          </a:p>
        </p:txBody>
      </p:sp>
      <p:pic>
        <p:nvPicPr>
          <p:cNvPr id="1544196" name="Picture 4"/>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539750" y="3644900"/>
            <a:ext cx="3382963" cy="2679700"/>
          </a:xfrm>
          <a:noFill/>
          <a:ln/>
          <a:extLst>
            <a:ext uri="{91240B29-F687-4F45-9708-019B960494DF}">
              <a14:hiddenLine xmlns:a14="http://schemas.microsoft.com/office/drawing/2010/main" w="12700" cap="flat" cmpd="sng">
                <a:solidFill>
                  <a:schemeClr val="tx1"/>
                </a:solidFill>
                <a:prstDash val="solid"/>
                <a:miter lim="800000"/>
                <a:headEnd type="none" w="sm" len="sm"/>
                <a:tailEnd type="none" w="sm" len="sm"/>
              </a14:hiddenLine>
            </a:ext>
          </a:extLst>
        </p:spPr>
      </p:pic>
      <p:pic>
        <p:nvPicPr>
          <p:cNvPr id="1544198" name="Picture 6"/>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4787900" y="3644900"/>
            <a:ext cx="3529013" cy="2660650"/>
          </a:xfrm>
          <a:noFill/>
          <a:ln/>
          <a:extLst>
            <a:ext uri="{91240B29-F687-4F45-9708-019B960494DF}">
              <a14:hiddenLine xmlns:a14="http://schemas.microsoft.com/office/drawing/2010/main" w="12700" cap="flat" cmpd="sng">
                <a:solidFill>
                  <a:schemeClr val="tx1"/>
                </a:solidFill>
                <a:prstDash val="solid"/>
                <a:miter lim="800000"/>
                <a:headEnd type="none" w="sm" len="sm"/>
                <a:tailEnd type="none" w="sm" len="sm"/>
              </a14:hiddenLine>
            </a:ext>
          </a:extLst>
        </p:spPr>
      </p:pic>
    </p:spTree>
    <p:extLst>
      <p:ext uri="{BB962C8B-B14F-4D97-AF65-F5344CB8AC3E}">
        <p14:creationId xmlns:p14="http://schemas.microsoft.com/office/powerpoint/2010/main" val="275455176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10"/>
          </p:nvPr>
        </p:nvSpPr>
        <p:spPr/>
        <p:txBody>
          <a:bodyPr/>
          <a:lstStyle/>
          <a:p>
            <a:fld id="{189387DA-6749-4327-838F-EC23447638FE}" type="slidenum">
              <a:rPr lang="en-US" altLang="ko-KR">
                <a:latin typeface="Arial"/>
                <a:cs typeface="Arial"/>
              </a:rPr>
              <a:pPr/>
              <a:t>71</a:t>
            </a:fld>
            <a:endParaRPr lang="en-US" altLang="ko-KR" sz="1000">
              <a:latin typeface="Arial"/>
              <a:cs typeface="Arial"/>
            </a:endParaRPr>
          </a:p>
        </p:txBody>
      </p:sp>
      <p:sp>
        <p:nvSpPr>
          <p:cNvPr id="1548290" name="Rectangle 2"/>
          <p:cNvSpPr>
            <a:spLocks noGrp="1" noChangeArrowheads="1"/>
          </p:cNvSpPr>
          <p:nvPr>
            <p:ph type="title"/>
          </p:nvPr>
        </p:nvSpPr>
        <p:spPr/>
        <p:txBody>
          <a:bodyPr/>
          <a:lstStyle/>
          <a:p>
            <a:r>
              <a:rPr lang="en-US" altLang="ko-KR" sz="3200">
                <a:latin typeface="Arial"/>
                <a:cs typeface="Arial"/>
              </a:rPr>
              <a:t>DYMO-Low</a:t>
            </a:r>
            <a:endParaRPr lang="en-US" altLang="ko-KR" sz="2400">
              <a:latin typeface="Arial"/>
              <a:cs typeface="Arial"/>
            </a:endParaRPr>
          </a:p>
        </p:txBody>
      </p:sp>
      <p:sp>
        <p:nvSpPr>
          <p:cNvPr id="1548291" name="Rectangle 3"/>
          <p:cNvSpPr>
            <a:spLocks noGrp="1" noChangeArrowheads="1"/>
          </p:cNvSpPr>
          <p:nvPr>
            <p:ph type="body" sz="half" idx="1"/>
          </p:nvPr>
        </p:nvSpPr>
        <p:spPr>
          <a:xfrm>
            <a:off x="609600" y="1295400"/>
            <a:ext cx="8139113" cy="2493963"/>
          </a:xfrm>
        </p:spPr>
        <p:txBody>
          <a:bodyPr/>
          <a:lstStyle/>
          <a:p>
            <a:r>
              <a:rPr lang="en-GB" altLang="ko-KR" sz="2000">
                <a:latin typeface="Arial"/>
                <a:cs typeface="Arial"/>
              </a:rPr>
              <a:t>Dynamic MANET On-demand for 6LoWPAN Routing</a:t>
            </a:r>
          </a:p>
          <a:p>
            <a:r>
              <a:rPr lang="en-GB" altLang="ko-KR" sz="2000">
                <a:latin typeface="Arial"/>
                <a:cs typeface="Arial"/>
              </a:rPr>
              <a:t>Simplification from DYMO</a:t>
            </a:r>
          </a:p>
          <a:p>
            <a:pPr lvl="1"/>
            <a:r>
              <a:rPr lang="en-US" altLang="ko-KR" sz="1800">
                <a:latin typeface="Arial"/>
                <a:cs typeface="Arial"/>
              </a:rPr>
              <a:t>DYMOcast is mapped as broadcast</a:t>
            </a:r>
          </a:p>
          <a:p>
            <a:pPr lvl="1"/>
            <a:r>
              <a:rPr lang="en-US" altLang="ko-KR" sz="1800">
                <a:latin typeface="Arial"/>
                <a:cs typeface="Arial"/>
              </a:rPr>
              <a:t>no path accumulation</a:t>
            </a:r>
          </a:p>
          <a:p>
            <a:pPr lvl="1"/>
            <a:r>
              <a:rPr lang="en-US" altLang="ko-KR" sz="1800">
                <a:latin typeface="Arial"/>
                <a:cs typeface="Arial"/>
              </a:rPr>
              <a:t>Possibly reduce the number of control messages by aggregation</a:t>
            </a:r>
          </a:p>
          <a:p>
            <a:pPr lvl="1"/>
            <a:r>
              <a:rPr lang="en-US" altLang="ko-KR" sz="1800">
                <a:latin typeface="Arial"/>
                <a:cs typeface="Arial"/>
              </a:rPr>
              <a:t>Limit on the number of control message</a:t>
            </a:r>
          </a:p>
          <a:p>
            <a:pPr lvl="1"/>
            <a:r>
              <a:rPr lang="en-US" altLang="ko-KR" sz="1800">
                <a:latin typeface="Arial"/>
                <a:cs typeface="Arial"/>
              </a:rPr>
              <a:t>Do not use HELLO message and Sequence Number</a:t>
            </a:r>
            <a:endParaRPr lang="en-US" altLang="ko-KR" sz="1600">
              <a:latin typeface="Arial"/>
              <a:cs typeface="Arial"/>
            </a:endParaRPr>
          </a:p>
          <a:p>
            <a:pPr>
              <a:buFont typeface="Monotype Sorts" pitchFamily="2" charset="2"/>
              <a:buNone/>
            </a:pPr>
            <a:endParaRPr lang="en-GB" altLang="ko-KR" sz="1600">
              <a:latin typeface="Arial"/>
              <a:cs typeface="Arial"/>
            </a:endParaRPr>
          </a:p>
          <a:p>
            <a:endParaRPr lang="en-GB" altLang="ko-KR" sz="1600">
              <a:latin typeface="Arial"/>
              <a:cs typeface="Arial"/>
            </a:endParaRPr>
          </a:p>
        </p:txBody>
      </p:sp>
      <p:pic>
        <p:nvPicPr>
          <p:cNvPr id="1548296" name="Picture 8"/>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468313" y="3789363"/>
            <a:ext cx="3743325" cy="2722562"/>
          </a:xfrm>
          <a:noFill/>
          <a:ln/>
          <a:extLst>
            <a:ext uri="{91240B29-F687-4F45-9708-019B960494DF}">
              <a14:hiddenLine xmlns:a14="http://schemas.microsoft.com/office/drawing/2010/main" w="12700" cap="flat" cmpd="sng">
                <a:solidFill>
                  <a:schemeClr val="tx1"/>
                </a:solidFill>
                <a:prstDash val="solid"/>
                <a:miter lim="800000"/>
                <a:headEnd type="none" w="sm" len="sm"/>
                <a:tailEnd type="none" w="sm" len="sm"/>
              </a14:hiddenLine>
            </a:ext>
          </a:extLst>
        </p:spPr>
      </p:pic>
      <p:pic>
        <p:nvPicPr>
          <p:cNvPr id="1548298" name="Picture 10"/>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4859338" y="3789363"/>
            <a:ext cx="3600450" cy="2527300"/>
          </a:xfrm>
          <a:noFill/>
          <a:ln/>
          <a:extLst>
            <a:ext uri="{91240B29-F687-4F45-9708-019B960494DF}">
              <a14:hiddenLine xmlns:a14="http://schemas.microsoft.com/office/drawing/2010/main" w="12700" cap="flat" cmpd="sng">
                <a:solidFill>
                  <a:schemeClr val="tx1"/>
                </a:solidFill>
                <a:prstDash val="solid"/>
                <a:miter lim="800000"/>
                <a:headEnd type="none" w="sm" len="sm"/>
                <a:tailEnd type="none" w="sm" len="sm"/>
              </a14:hiddenLine>
            </a:ext>
          </a:extLst>
        </p:spPr>
      </p:pic>
    </p:spTree>
    <p:extLst>
      <p:ext uri="{BB962C8B-B14F-4D97-AF65-F5344CB8AC3E}">
        <p14:creationId xmlns:p14="http://schemas.microsoft.com/office/powerpoint/2010/main" val="323258360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4294967295"/>
          </p:nvPr>
        </p:nvSpPr>
        <p:spPr>
          <a:xfrm>
            <a:off x="7000875" y="6240463"/>
            <a:ext cx="1905000" cy="457200"/>
          </a:xfrm>
          <a:prstGeom prst="rect">
            <a:avLst/>
          </a:prstGeom>
        </p:spPr>
        <p:txBody>
          <a:bodyPr/>
          <a:lstStyle/>
          <a:p>
            <a:fld id="{42B8770A-6861-49B5-A121-5DD1DECB5E28}" type="slidenum">
              <a:rPr lang="en-US" altLang="ko-KR">
                <a:latin typeface="Arial"/>
                <a:cs typeface="Arial"/>
              </a:rPr>
              <a:pPr/>
              <a:t>72</a:t>
            </a:fld>
            <a:endParaRPr lang="en-US" altLang="ko-KR" sz="1000">
              <a:latin typeface="Arial"/>
              <a:cs typeface="Arial"/>
            </a:endParaRPr>
          </a:p>
        </p:txBody>
      </p:sp>
      <p:sp>
        <p:nvSpPr>
          <p:cNvPr id="1552386" name="Rectangle 2"/>
          <p:cNvSpPr>
            <a:spLocks noGrp="1" noChangeArrowheads="1"/>
          </p:cNvSpPr>
          <p:nvPr>
            <p:ph type="title"/>
          </p:nvPr>
        </p:nvSpPr>
        <p:spPr/>
        <p:txBody>
          <a:bodyPr/>
          <a:lstStyle/>
          <a:p>
            <a:r>
              <a:rPr lang="en-US" altLang="ko-KR" sz="3200">
                <a:latin typeface="Arial"/>
                <a:cs typeface="Arial"/>
              </a:rPr>
              <a:t>DYMO-Low</a:t>
            </a:r>
            <a:endParaRPr lang="en-US" altLang="ko-KR" sz="2400">
              <a:latin typeface="Arial"/>
              <a:cs typeface="Arial"/>
            </a:endParaRPr>
          </a:p>
        </p:txBody>
      </p:sp>
      <p:pic>
        <p:nvPicPr>
          <p:cNvPr id="1552393" name="Picture 9"/>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68313" y="1196975"/>
            <a:ext cx="7416800" cy="5257800"/>
          </a:xfrm>
          <a:noFill/>
          <a:ln/>
          <a:extLst>
            <a:ext uri="{91240B29-F687-4F45-9708-019B960494DF}">
              <a14:hiddenLine xmlns:a14="http://schemas.microsoft.com/office/drawing/2010/main" w="12700" cap="flat" cmpd="sng">
                <a:solidFill>
                  <a:schemeClr val="tx1"/>
                </a:solidFill>
                <a:prstDash val="solid"/>
                <a:miter lim="800000"/>
                <a:headEnd type="none" w="sm" len="sm"/>
                <a:tailEnd type="none" w="sm" len="sm"/>
              </a14:hiddenLine>
            </a:ext>
          </a:extLst>
        </p:spPr>
      </p:pic>
    </p:spTree>
    <p:extLst>
      <p:ext uri="{BB962C8B-B14F-4D97-AF65-F5344CB8AC3E}">
        <p14:creationId xmlns:p14="http://schemas.microsoft.com/office/powerpoint/2010/main" val="332552623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4294967295"/>
          </p:nvPr>
        </p:nvSpPr>
        <p:spPr>
          <a:xfrm>
            <a:off x="7000875" y="6240463"/>
            <a:ext cx="1905000" cy="457200"/>
          </a:xfrm>
          <a:prstGeom prst="rect">
            <a:avLst/>
          </a:prstGeom>
        </p:spPr>
        <p:txBody>
          <a:bodyPr/>
          <a:lstStyle/>
          <a:p>
            <a:fld id="{61C7714C-E996-483F-B95C-511281883173}" type="slidenum">
              <a:rPr lang="en-US" altLang="ko-KR">
                <a:latin typeface="Arial"/>
                <a:cs typeface="Arial"/>
              </a:rPr>
              <a:pPr/>
              <a:t>73</a:t>
            </a:fld>
            <a:endParaRPr lang="en-US" altLang="ko-KR" sz="1000">
              <a:latin typeface="Arial"/>
              <a:cs typeface="Arial"/>
            </a:endParaRPr>
          </a:p>
        </p:txBody>
      </p:sp>
      <p:sp>
        <p:nvSpPr>
          <p:cNvPr id="1557506" name="Rectangle 2"/>
          <p:cNvSpPr>
            <a:spLocks noGrp="1" noChangeArrowheads="1"/>
          </p:cNvSpPr>
          <p:nvPr>
            <p:ph type="title"/>
          </p:nvPr>
        </p:nvSpPr>
        <p:spPr/>
        <p:txBody>
          <a:bodyPr/>
          <a:lstStyle/>
          <a:p>
            <a:r>
              <a:rPr lang="en-US" altLang="ko-KR">
                <a:latin typeface="Arial"/>
                <a:cs typeface="Arial"/>
              </a:rPr>
              <a:t>6LoWPAN Format Design</a:t>
            </a:r>
          </a:p>
        </p:txBody>
      </p:sp>
      <p:pic>
        <p:nvPicPr>
          <p:cNvPr id="1557560" name="Picture 5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68313" y="1268413"/>
            <a:ext cx="8280400" cy="4981575"/>
          </a:xfrm>
          <a:noFill/>
          <a:ln/>
          <a:extLst>
            <a:ext uri="{91240B29-F687-4F45-9708-019B960494DF}">
              <a14:hiddenLine xmlns:a14="http://schemas.microsoft.com/office/drawing/2010/main" w="12700" cap="flat" cmpd="sng">
                <a:solidFill>
                  <a:schemeClr val="tx1"/>
                </a:solidFill>
                <a:prstDash val="solid"/>
                <a:miter lim="800000"/>
                <a:headEnd type="none" w="sm" len="sm"/>
                <a:tailEnd type="none" w="sm" len="sm"/>
              </a14:hiddenLine>
            </a:ext>
          </a:extLst>
        </p:spPr>
      </p:pic>
    </p:spTree>
    <p:extLst>
      <p:ext uri="{BB962C8B-B14F-4D97-AF65-F5344CB8AC3E}">
        <p14:creationId xmlns:p14="http://schemas.microsoft.com/office/powerpoint/2010/main" val="6553934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4294967295"/>
          </p:nvPr>
        </p:nvSpPr>
        <p:spPr>
          <a:xfrm>
            <a:off x="7000875" y="6240463"/>
            <a:ext cx="1905000" cy="457200"/>
          </a:xfrm>
          <a:prstGeom prst="rect">
            <a:avLst/>
          </a:prstGeom>
        </p:spPr>
        <p:txBody>
          <a:bodyPr/>
          <a:lstStyle/>
          <a:p>
            <a:fld id="{E3FB29C4-0EFA-41BC-AB26-75470060BF1F}" type="slidenum">
              <a:rPr lang="en-US" altLang="ko-KR">
                <a:latin typeface="Arial"/>
                <a:cs typeface="Arial"/>
              </a:rPr>
              <a:pPr/>
              <a:t>74</a:t>
            </a:fld>
            <a:endParaRPr lang="en-US" altLang="ko-KR" sz="1000">
              <a:latin typeface="Arial"/>
              <a:cs typeface="Arial"/>
            </a:endParaRPr>
          </a:p>
        </p:txBody>
      </p:sp>
      <p:sp>
        <p:nvSpPr>
          <p:cNvPr id="1560578" name="Rectangle 2"/>
          <p:cNvSpPr>
            <a:spLocks noGrp="1" noChangeArrowheads="1"/>
          </p:cNvSpPr>
          <p:nvPr>
            <p:ph type="title"/>
          </p:nvPr>
        </p:nvSpPr>
        <p:spPr/>
        <p:txBody>
          <a:bodyPr/>
          <a:lstStyle/>
          <a:p>
            <a:r>
              <a:rPr lang="en-US" altLang="ko-KR">
                <a:latin typeface="Arial"/>
                <a:cs typeface="Arial"/>
              </a:rPr>
              <a:t>6LoWPAN IPv6 Header</a:t>
            </a:r>
          </a:p>
        </p:txBody>
      </p:sp>
      <p:pic>
        <p:nvPicPr>
          <p:cNvPr id="1560581" name="Picture 5"/>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23850" y="1628775"/>
            <a:ext cx="8569325" cy="4197350"/>
          </a:xfrm>
          <a:noFill/>
          <a:ln/>
          <a:extLst>
            <a:ext uri="{91240B29-F687-4F45-9708-019B960494DF}">
              <a14:hiddenLine xmlns:a14="http://schemas.microsoft.com/office/drawing/2010/main" w="12700" cap="flat" cmpd="sng">
                <a:solidFill>
                  <a:schemeClr val="tx1"/>
                </a:solidFill>
                <a:prstDash val="solid"/>
                <a:miter lim="800000"/>
                <a:headEnd type="none" w="sm" len="sm"/>
                <a:tailEnd type="none" w="sm" len="sm"/>
              </a14:hiddenLine>
            </a:ext>
          </a:extLst>
        </p:spPr>
      </p:pic>
    </p:spTree>
    <p:extLst>
      <p:ext uri="{BB962C8B-B14F-4D97-AF65-F5344CB8AC3E}">
        <p14:creationId xmlns:p14="http://schemas.microsoft.com/office/powerpoint/2010/main" val="160400907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4294967295"/>
          </p:nvPr>
        </p:nvSpPr>
        <p:spPr>
          <a:xfrm>
            <a:off x="7000875" y="6240463"/>
            <a:ext cx="1905000" cy="457200"/>
          </a:xfrm>
          <a:prstGeom prst="rect">
            <a:avLst/>
          </a:prstGeom>
        </p:spPr>
        <p:txBody>
          <a:bodyPr/>
          <a:lstStyle/>
          <a:p>
            <a:fld id="{B2E8D10A-CA30-4A9C-8399-3D2BD1744DBD}" type="slidenum">
              <a:rPr lang="en-US" altLang="ko-KR">
                <a:latin typeface="Arial"/>
                <a:cs typeface="Arial"/>
              </a:rPr>
              <a:pPr/>
              <a:t>75</a:t>
            </a:fld>
            <a:endParaRPr lang="en-US" altLang="ko-KR" sz="1000">
              <a:latin typeface="Arial"/>
              <a:cs typeface="Arial"/>
            </a:endParaRPr>
          </a:p>
        </p:txBody>
      </p:sp>
      <p:sp>
        <p:nvSpPr>
          <p:cNvPr id="1562626" name="Rectangle 2"/>
          <p:cNvSpPr>
            <a:spLocks noGrp="1" noChangeArrowheads="1"/>
          </p:cNvSpPr>
          <p:nvPr>
            <p:ph type="title"/>
          </p:nvPr>
        </p:nvSpPr>
        <p:spPr/>
        <p:txBody>
          <a:bodyPr/>
          <a:lstStyle/>
          <a:p>
            <a:r>
              <a:rPr lang="en-US" altLang="ko-KR">
                <a:latin typeface="Arial"/>
                <a:cs typeface="Arial"/>
              </a:rPr>
              <a:t>6LoWPAN: compressed /UDP</a:t>
            </a:r>
          </a:p>
        </p:txBody>
      </p:sp>
      <p:pic>
        <p:nvPicPr>
          <p:cNvPr id="1562629" name="Picture 5"/>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79388" y="1557338"/>
            <a:ext cx="8640762" cy="4005262"/>
          </a:xfrm>
          <a:noFill/>
          <a:ln/>
          <a:extLst>
            <a:ext uri="{91240B29-F687-4F45-9708-019B960494DF}">
              <a14:hiddenLine xmlns:a14="http://schemas.microsoft.com/office/drawing/2010/main" w="12700" cap="flat" cmpd="sng">
                <a:solidFill>
                  <a:schemeClr val="tx1"/>
                </a:solidFill>
                <a:prstDash val="solid"/>
                <a:miter lim="800000"/>
                <a:headEnd type="none" w="sm" len="sm"/>
                <a:tailEnd type="none" w="sm" len="sm"/>
              </a14:hiddenLine>
            </a:ext>
          </a:extLst>
        </p:spPr>
      </p:pic>
    </p:spTree>
    <p:extLst>
      <p:ext uri="{BB962C8B-B14F-4D97-AF65-F5344CB8AC3E}">
        <p14:creationId xmlns:p14="http://schemas.microsoft.com/office/powerpoint/2010/main" val="94425928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4294967295"/>
          </p:nvPr>
        </p:nvSpPr>
        <p:spPr>
          <a:xfrm>
            <a:off x="7000875" y="6240463"/>
            <a:ext cx="1905000" cy="457200"/>
          </a:xfrm>
          <a:prstGeom prst="rect">
            <a:avLst/>
          </a:prstGeom>
        </p:spPr>
        <p:txBody>
          <a:bodyPr/>
          <a:lstStyle/>
          <a:p>
            <a:fld id="{C05526B9-D687-4111-BA60-4A4F681887AF}" type="slidenum">
              <a:rPr lang="en-US" altLang="ko-KR">
                <a:latin typeface="Arial"/>
                <a:cs typeface="Arial"/>
              </a:rPr>
              <a:pPr/>
              <a:t>76</a:t>
            </a:fld>
            <a:endParaRPr lang="en-US" altLang="ko-KR" sz="1000">
              <a:latin typeface="Arial"/>
              <a:cs typeface="Arial"/>
            </a:endParaRPr>
          </a:p>
        </p:txBody>
      </p:sp>
      <p:sp>
        <p:nvSpPr>
          <p:cNvPr id="1564674" name="Rectangle 2"/>
          <p:cNvSpPr>
            <a:spLocks noGrp="1" noChangeArrowheads="1"/>
          </p:cNvSpPr>
          <p:nvPr>
            <p:ph type="title"/>
          </p:nvPr>
        </p:nvSpPr>
        <p:spPr/>
        <p:txBody>
          <a:bodyPr/>
          <a:lstStyle/>
          <a:p>
            <a:r>
              <a:rPr lang="en-US" altLang="ko-KR">
                <a:latin typeface="Arial"/>
                <a:cs typeface="Arial"/>
              </a:rPr>
              <a:t>6LoWPAN vs. Zigbee</a:t>
            </a:r>
          </a:p>
        </p:txBody>
      </p:sp>
      <p:pic>
        <p:nvPicPr>
          <p:cNvPr id="1564677" name="Picture 5"/>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50825" y="1268413"/>
            <a:ext cx="8713788" cy="4979987"/>
          </a:xfrm>
          <a:noFill/>
          <a:ln/>
          <a:extLst>
            <a:ext uri="{91240B29-F687-4F45-9708-019B960494DF}">
              <a14:hiddenLine xmlns:a14="http://schemas.microsoft.com/office/drawing/2010/main" w="12700" cap="flat" cmpd="sng">
                <a:solidFill>
                  <a:schemeClr val="tx1"/>
                </a:solidFill>
                <a:prstDash val="solid"/>
                <a:miter lim="800000"/>
                <a:headEnd type="none" w="sm" len="sm"/>
                <a:tailEnd type="none" w="sm" len="sm"/>
              </a14:hiddenLine>
            </a:ext>
          </a:extLst>
        </p:spPr>
      </p:pic>
    </p:spTree>
    <p:extLst>
      <p:ext uri="{BB962C8B-B14F-4D97-AF65-F5344CB8AC3E}">
        <p14:creationId xmlns:p14="http://schemas.microsoft.com/office/powerpoint/2010/main" val="153642349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슬라이드 번호 개체 틀 3"/>
          <p:cNvSpPr>
            <a:spLocks noGrp="1"/>
          </p:cNvSpPr>
          <p:nvPr>
            <p:ph type="sldNum" sz="quarter" idx="4294967295"/>
          </p:nvPr>
        </p:nvSpPr>
        <p:spPr>
          <a:xfrm>
            <a:off x="7000875" y="6240463"/>
            <a:ext cx="1905000" cy="457200"/>
          </a:xfrm>
          <a:prstGeom prst="rect">
            <a:avLst/>
          </a:prstGeom>
        </p:spPr>
        <p:txBody>
          <a:bodyPr/>
          <a:lstStyle/>
          <a:p>
            <a:fld id="{799992B1-ADD7-4A5A-A9F4-889095CB621D}" type="slidenum">
              <a:rPr lang="en-US" altLang="ko-KR">
                <a:latin typeface="Arial"/>
                <a:cs typeface="Arial"/>
              </a:rPr>
              <a:pPr/>
              <a:t>77</a:t>
            </a:fld>
            <a:endParaRPr lang="en-US" altLang="ko-KR" sz="1000">
              <a:latin typeface="Arial"/>
              <a:cs typeface="Arial"/>
            </a:endParaRPr>
          </a:p>
        </p:txBody>
      </p:sp>
      <p:sp>
        <p:nvSpPr>
          <p:cNvPr id="1540098" name="Rectangle 2"/>
          <p:cNvSpPr>
            <a:spLocks noGrp="1" noChangeArrowheads="1"/>
          </p:cNvSpPr>
          <p:nvPr>
            <p:ph type="title"/>
          </p:nvPr>
        </p:nvSpPr>
        <p:spPr/>
        <p:txBody>
          <a:bodyPr/>
          <a:lstStyle/>
          <a:p>
            <a:r>
              <a:rPr lang="en-US" altLang="ko-KR" sz="3200">
                <a:latin typeface="Arial"/>
                <a:cs typeface="Arial"/>
              </a:rPr>
              <a:t>WSN (ZigBee) vs. IP-USN (6LoWPAN)</a:t>
            </a:r>
          </a:p>
        </p:txBody>
      </p:sp>
      <p:grpSp>
        <p:nvGrpSpPr>
          <p:cNvPr id="1540099" name="Group 3"/>
          <p:cNvGrpSpPr>
            <a:grpSpLocks/>
          </p:cNvGrpSpPr>
          <p:nvPr/>
        </p:nvGrpSpPr>
        <p:grpSpPr bwMode="auto">
          <a:xfrm>
            <a:off x="1976438" y="3619500"/>
            <a:ext cx="358775" cy="792163"/>
            <a:chOff x="1207" y="2217"/>
            <a:chExt cx="102" cy="287"/>
          </a:xfrm>
        </p:grpSpPr>
        <p:sp>
          <p:nvSpPr>
            <p:cNvPr id="1540100" name="Rectangle 4"/>
            <p:cNvSpPr>
              <a:spLocks noChangeArrowheads="1"/>
            </p:cNvSpPr>
            <p:nvPr/>
          </p:nvSpPr>
          <p:spPr bwMode="auto">
            <a:xfrm>
              <a:off x="1232" y="2331"/>
              <a:ext cx="49" cy="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latin typeface="Arial"/>
                <a:cs typeface="Arial"/>
              </a:endParaRPr>
            </a:p>
          </p:txBody>
        </p:sp>
        <p:sp>
          <p:nvSpPr>
            <p:cNvPr id="1540101" name="Rectangle 5"/>
            <p:cNvSpPr>
              <a:spLocks noChangeArrowheads="1"/>
            </p:cNvSpPr>
            <p:nvPr/>
          </p:nvSpPr>
          <p:spPr bwMode="auto">
            <a:xfrm>
              <a:off x="1232" y="2336"/>
              <a:ext cx="49" cy="5"/>
            </a:xfrm>
            <a:prstGeom prst="rect">
              <a:avLst/>
            </a:prstGeom>
            <a:solidFill>
              <a:srgbClr val="E2E2E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latin typeface="Arial"/>
                <a:cs typeface="Arial"/>
              </a:endParaRPr>
            </a:p>
          </p:txBody>
        </p:sp>
        <p:sp>
          <p:nvSpPr>
            <p:cNvPr id="1540102" name="Rectangle 6"/>
            <p:cNvSpPr>
              <a:spLocks noChangeArrowheads="1"/>
            </p:cNvSpPr>
            <p:nvPr/>
          </p:nvSpPr>
          <p:spPr bwMode="auto">
            <a:xfrm>
              <a:off x="1232" y="2341"/>
              <a:ext cx="49" cy="5"/>
            </a:xfrm>
            <a:prstGeom prst="rect">
              <a:avLst/>
            </a:prstGeom>
            <a:solidFill>
              <a:srgbClr val="E8E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latin typeface="Arial"/>
                <a:cs typeface="Arial"/>
              </a:endParaRPr>
            </a:p>
          </p:txBody>
        </p:sp>
        <p:sp>
          <p:nvSpPr>
            <p:cNvPr id="1540103" name="Rectangle 7"/>
            <p:cNvSpPr>
              <a:spLocks noChangeArrowheads="1"/>
            </p:cNvSpPr>
            <p:nvPr/>
          </p:nvSpPr>
          <p:spPr bwMode="auto">
            <a:xfrm>
              <a:off x="1232" y="2346"/>
              <a:ext cx="49" cy="5"/>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latin typeface="Arial"/>
                <a:cs typeface="Arial"/>
              </a:endParaRPr>
            </a:p>
          </p:txBody>
        </p:sp>
        <p:sp>
          <p:nvSpPr>
            <p:cNvPr id="1540104" name="Rectangle 8"/>
            <p:cNvSpPr>
              <a:spLocks noChangeArrowheads="1"/>
            </p:cNvSpPr>
            <p:nvPr/>
          </p:nvSpPr>
          <p:spPr bwMode="auto">
            <a:xfrm>
              <a:off x="1232" y="2351"/>
              <a:ext cx="49" cy="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latin typeface="Arial"/>
                <a:cs typeface="Arial"/>
              </a:endParaRPr>
            </a:p>
          </p:txBody>
        </p:sp>
        <p:sp>
          <p:nvSpPr>
            <p:cNvPr id="1540105" name="Rectangle 9"/>
            <p:cNvSpPr>
              <a:spLocks noChangeArrowheads="1"/>
            </p:cNvSpPr>
            <p:nvPr/>
          </p:nvSpPr>
          <p:spPr bwMode="auto">
            <a:xfrm>
              <a:off x="1232" y="2356"/>
              <a:ext cx="49" cy="5"/>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latin typeface="Arial"/>
                <a:cs typeface="Arial"/>
              </a:endParaRPr>
            </a:p>
          </p:txBody>
        </p:sp>
        <p:sp>
          <p:nvSpPr>
            <p:cNvPr id="1540106" name="Rectangle 10"/>
            <p:cNvSpPr>
              <a:spLocks noChangeArrowheads="1"/>
            </p:cNvSpPr>
            <p:nvPr/>
          </p:nvSpPr>
          <p:spPr bwMode="auto">
            <a:xfrm>
              <a:off x="1232" y="2361"/>
              <a:ext cx="49" cy="5"/>
            </a:xfrm>
            <a:prstGeom prst="rect">
              <a:avLst/>
            </a:prstGeom>
            <a:solidFill>
              <a:srgbClr val="FDF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latin typeface="Arial"/>
                <a:cs typeface="Arial"/>
              </a:endParaRPr>
            </a:p>
          </p:txBody>
        </p:sp>
        <p:sp>
          <p:nvSpPr>
            <p:cNvPr id="1540107" name="Oval 11"/>
            <p:cNvSpPr>
              <a:spLocks noChangeArrowheads="1"/>
            </p:cNvSpPr>
            <p:nvPr/>
          </p:nvSpPr>
          <p:spPr bwMode="auto">
            <a:xfrm>
              <a:off x="1239" y="2336"/>
              <a:ext cx="37" cy="22"/>
            </a:xfrm>
            <a:prstGeom prst="ellipse">
              <a:avLst/>
            </a:prstGeom>
            <a:noFill/>
            <a:ln w="7938"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1540108" name="Rectangle 12"/>
            <p:cNvSpPr>
              <a:spLocks noChangeArrowheads="1"/>
            </p:cNvSpPr>
            <p:nvPr/>
          </p:nvSpPr>
          <p:spPr bwMode="auto">
            <a:xfrm>
              <a:off x="1212" y="2341"/>
              <a:ext cx="5" cy="163"/>
            </a:xfrm>
            <a:prstGeom prst="rect">
              <a:avLst/>
            </a:prstGeom>
            <a:solidFill>
              <a:srgbClr val="C5C5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latin typeface="Arial"/>
                <a:cs typeface="Arial"/>
              </a:endParaRPr>
            </a:p>
          </p:txBody>
        </p:sp>
        <p:sp>
          <p:nvSpPr>
            <p:cNvPr id="1540109" name="Rectangle 13"/>
            <p:cNvSpPr>
              <a:spLocks noChangeArrowheads="1"/>
            </p:cNvSpPr>
            <p:nvPr/>
          </p:nvSpPr>
          <p:spPr bwMode="auto">
            <a:xfrm>
              <a:off x="1217" y="2341"/>
              <a:ext cx="5" cy="163"/>
            </a:xfrm>
            <a:prstGeom prst="rect">
              <a:avLst/>
            </a:prstGeom>
            <a:solidFill>
              <a:srgbClr val="C3C3C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latin typeface="Arial"/>
                <a:cs typeface="Arial"/>
              </a:endParaRPr>
            </a:p>
          </p:txBody>
        </p:sp>
        <p:sp>
          <p:nvSpPr>
            <p:cNvPr id="1540110" name="Rectangle 14"/>
            <p:cNvSpPr>
              <a:spLocks noChangeArrowheads="1"/>
            </p:cNvSpPr>
            <p:nvPr/>
          </p:nvSpPr>
          <p:spPr bwMode="auto">
            <a:xfrm>
              <a:off x="1222" y="2341"/>
              <a:ext cx="5" cy="163"/>
            </a:xfrm>
            <a:prstGeom prst="rect">
              <a:avLst/>
            </a:prstGeom>
            <a:solidFill>
              <a:srgbClr val="CACA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latin typeface="Arial"/>
                <a:cs typeface="Arial"/>
              </a:endParaRPr>
            </a:p>
          </p:txBody>
        </p:sp>
        <p:sp>
          <p:nvSpPr>
            <p:cNvPr id="1540111" name="Rectangle 15"/>
            <p:cNvSpPr>
              <a:spLocks noChangeArrowheads="1"/>
            </p:cNvSpPr>
            <p:nvPr/>
          </p:nvSpPr>
          <p:spPr bwMode="auto">
            <a:xfrm>
              <a:off x="1227" y="2341"/>
              <a:ext cx="5" cy="1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latin typeface="Arial"/>
                <a:cs typeface="Arial"/>
              </a:endParaRPr>
            </a:p>
          </p:txBody>
        </p:sp>
        <p:sp>
          <p:nvSpPr>
            <p:cNvPr id="1540112" name="Rectangle 16"/>
            <p:cNvSpPr>
              <a:spLocks noChangeArrowheads="1"/>
            </p:cNvSpPr>
            <p:nvPr/>
          </p:nvSpPr>
          <p:spPr bwMode="auto">
            <a:xfrm>
              <a:off x="1232" y="2341"/>
              <a:ext cx="5" cy="163"/>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latin typeface="Arial"/>
                <a:cs typeface="Arial"/>
              </a:endParaRPr>
            </a:p>
          </p:txBody>
        </p:sp>
        <p:sp>
          <p:nvSpPr>
            <p:cNvPr id="1540113" name="Rectangle 17"/>
            <p:cNvSpPr>
              <a:spLocks noChangeArrowheads="1"/>
            </p:cNvSpPr>
            <p:nvPr/>
          </p:nvSpPr>
          <p:spPr bwMode="auto">
            <a:xfrm>
              <a:off x="1237" y="2341"/>
              <a:ext cx="5" cy="163"/>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latin typeface="Arial"/>
                <a:cs typeface="Arial"/>
              </a:endParaRPr>
            </a:p>
          </p:txBody>
        </p:sp>
        <p:sp>
          <p:nvSpPr>
            <p:cNvPr id="1540114" name="Rectangle 18"/>
            <p:cNvSpPr>
              <a:spLocks noChangeArrowheads="1"/>
            </p:cNvSpPr>
            <p:nvPr/>
          </p:nvSpPr>
          <p:spPr bwMode="auto">
            <a:xfrm>
              <a:off x="1242" y="2341"/>
              <a:ext cx="5" cy="1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latin typeface="Arial"/>
                <a:cs typeface="Arial"/>
              </a:endParaRPr>
            </a:p>
          </p:txBody>
        </p:sp>
        <p:sp>
          <p:nvSpPr>
            <p:cNvPr id="1540115" name="Rectangle 19"/>
            <p:cNvSpPr>
              <a:spLocks noChangeArrowheads="1"/>
            </p:cNvSpPr>
            <p:nvPr/>
          </p:nvSpPr>
          <p:spPr bwMode="auto">
            <a:xfrm>
              <a:off x="1247" y="2341"/>
              <a:ext cx="5" cy="163"/>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latin typeface="Arial"/>
                <a:cs typeface="Arial"/>
              </a:endParaRPr>
            </a:p>
          </p:txBody>
        </p:sp>
        <p:sp>
          <p:nvSpPr>
            <p:cNvPr id="1540116" name="Rectangle 20"/>
            <p:cNvSpPr>
              <a:spLocks noChangeArrowheads="1"/>
            </p:cNvSpPr>
            <p:nvPr/>
          </p:nvSpPr>
          <p:spPr bwMode="auto">
            <a:xfrm>
              <a:off x="1256" y="2341"/>
              <a:ext cx="5" cy="163"/>
            </a:xfrm>
            <a:prstGeom prst="rect">
              <a:avLst/>
            </a:prstGeom>
            <a:solidFill>
              <a:srgbClr val="FDF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latin typeface="Arial"/>
                <a:cs typeface="Arial"/>
              </a:endParaRPr>
            </a:p>
          </p:txBody>
        </p:sp>
        <p:sp>
          <p:nvSpPr>
            <p:cNvPr id="1540117" name="Rectangle 21"/>
            <p:cNvSpPr>
              <a:spLocks noChangeArrowheads="1"/>
            </p:cNvSpPr>
            <p:nvPr/>
          </p:nvSpPr>
          <p:spPr bwMode="auto">
            <a:xfrm>
              <a:off x="1261" y="2341"/>
              <a:ext cx="5" cy="163"/>
            </a:xfrm>
            <a:prstGeom prst="rect">
              <a:avLst/>
            </a:prstGeom>
            <a:solidFill>
              <a:srgbClr val="F9F9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latin typeface="Arial"/>
                <a:cs typeface="Arial"/>
              </a:endParaRPr>
            </a:p>
          </p:txBody>
        </p:sp>
        <p:sp>
          <p:nvSpPr>
            <p:cNvPr id="1540118" name="Rectangle 22"/>
            <p:cNvSpPr>
              <a:spLocks noChangeArrowheads="1"/>
            </p:cNvSpPr>
            <p:nvPr/>
          </p:nvSpPr>
          <p:spPr bwMode="auto">
            <a:xfrm>
              <a:off x="1266" y="2341"/>
              <a:ext cx="5" cy="16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latin typeface="Arial"/>
                <a:cs typeface="Arial"/>
              </a:endParaRPr>
            </a:p>
          </p:txBody>
        </p:sp>
        <p:sp>
          <p:nvSpPr>
            <p:cNvPr id="1540119" name="Rectangle 23"/>
            <p:cNvSpPr>
              <a:spLocks noChangeArrowheads="1"/>
            </p:cNvSpPr>
            <p:nvPr/>
          </p:nvSpPr>
          <p:spPr bwMode="auto">
            <a:xfrm>
              <a:off x="1271" y="2341"/>
              <a:ext cx="5" cy="163"/>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latin typeface="Arial"/>
                <a:cs typeface="Arial"/>
              </a:endParaRPr>
            </a:p>
          </p:txBody>
        </p:sp>
        <p:sp>
          <p:nvSpPr>
            <p:cNvPr id="1540120" name="Rectangle 24"/>
            <p:cNvSpPr>
              <a:spLocks noChangeArrowheads="1"/>
            </p:cNvSpPr>
            <p:nvPr/>
          </p:nvSpPr>
          <p:spPr bwMode="auto">
            <a:xfrm>
              <a:off x="1276" y="2341"/>
              <a:ext cx="5" cy="163"/>
            </a:xfrm>
            <a:prstGeom prst="rect">
              <a:avLst/>
            </a:prstGeom>
            <a:solidFill>
              <a:srgbClr val="E3E3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latin typeface="Arial"/>
                <a:cs typeface="Arial"/>
              </a:endParaRPr>
            </a:p>
          </p:txBody>
        </p:sp>
        <p:sp>
          <p:nvSpPr>
            <p:cNvPr id="1540121" name="Rectangle 25"/>
            <p:cNvSpPr>
              <a:spLocks noChangeArrowheads="1"/>
            </p:cNvSpPr>
            <p:nvPr/>
          </p:nvSpPr>
          <p:spPr bwMode="auto">
            <a:xfrm>
              <a:off x="1281" y="2341"/>
              <a:ext cx="5" cy="163"/>
            </a:xfrm>
            <a:prstGeom prst="rect">
              <a:avLst/>
            </a:prstGeom>
            <a:solidFill>
              <a:srgbClr val="DCDCD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latin typeface="Arial"/>
                <a:cs typeface="Arial"/>
              </a:endParaRPr>
            </a:p>
          </p:txBody>
        </p:sp>
        <p:sp>
          <p:nvSpPr>
            <p:cNvPr id="1540122" name="Rectangle 26"/>
            <p:cNvSpPr>
              <a:spLocks noChangeArrowheads="1"/>
            </p:cNvSpPr>
            <p:nvPr/>
          </p:nvSpPr>
          <p:spPr bwMode="auto">
            <a:xfrm>
              <a:off x="1286" y="2341"/>
              <a:ext cx="5" cy="163"/>
            </a:xfrm>
            <a:prstGeom prst="rect">
              <a:avLst/>
            </a:prstGeom>
            <a:solidFill>
              <a:srgbClr val="D5D5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latin typeface="Arial"/>
                <a:cs typeface="Arial"/>
              </a:endParaRPr>
            </a:p>
          </p:txBody>
        </p:sp>
        <p:sp>
          <p:nvSpPr>
            <p:cNvPr id="1540123" name="Rectangle 27"/>
            <p:cNvSpPr>
              <a:spLocks noChangeArrowheads="1"/>
            </p:cNvSpPr>
            <p:nvPr/>
          </p:nvSpPr>
          <p:spPr bwMode="auto">
            <a:xfrm>
              <a:off x="1291" y="2341"/>
              <a:ext cx="5" cy="163"/>
            </a:xfrm>
            <a:prstGeom prst="rect">
              <a:avLst/>
            </a:prstGeom>
            <a:solidFill>
              <a:srgbClr val="CDCD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latin typeface="Arial"/>
                <a:cs typeface="Arial"/>
              </a:endParaRPr>
            </a:p>
          </p:txBody>
        </p:sp>
        <p:sp>
          <p:nvSpPr>
            <p:cNvPr id="1540124" name="Rectangle 28"/>
            <p:cNvSpPr>
              <a:spLocks noChangeArrowheads="1"/>
            </p:cNvSpPr>
            <p:nvPr/>
          </p:nvSpPr>
          <p:spPr bwMode="auto">
            <a:xfrm>
              <a:off x="1296" y="2341"/>
              <a:ext cx="5" cy="163"/>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latin typeface="Arial"/>
                <a:cs typeface="Arial"/>
              </a:endParaRPr>
            </a:p>
          </p:txBody>
        </p:sp>
        <p:sp>
          <p:nvSpPr>
            <p:cNvPr id="1540125" name="Freeform 29"/>
            <p:cNvSpPr>
              <a:spLocks/>
            </p:cNvSpPr>
            <p:nvPr/>
          </p:nvSpPr>
          <p:spPr bwMode="auto">
            <a:xfrm>
              <a:off x="1218" y="2346"/>
              <a:ext cx="77" cy="151"/>
            </a:xfrm>
            <a:custGeom>
              <a:avLst/>
              <a:gdLst>
                <a:gd name="T0" fmla="*/ 249 w 250"/>
                <a:gd name="T1" fmla="*/ 408 h 491"/>
                <a:gd name="T2" fmla="*/ 189 w 250"/>
                <a:gd name="T3" fmla="*/ 0 h 491"/>
                <a:gd name="T4" fmla="*/ 100 w 250"/>
                <a:gd name="T5" fmla="*/ 31 h 491"/>
                <a:gd name="T6" fmla="*/ 69 w 250"/>
                <a:gd name="T7" fmla="*/ 0 h 491"/>
                <a:gd name="T8" fmla="*/ 9 w 250"/>
                <a:gd name="T9" fmla="*/ 408 h 491"/>
                <a:gd name="T10" fmla="*/ 113 w 250"/>
                <a:gd name="T11" fmla="*/ 486 h 491"/>
                <a:gd name="T12" fmla="*/ 249 w 250"/>
                <a:gd name="T13" fmla="*/ 426 h 491"/>
                <a:gd name="T14" fmla="*/ 249 w 250"/>
                <a:gd name="T15" fmla="*/ 408 h 4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491">
                  <a:moveTo>
                    <a:pt x="249" y="408"/>
                  </a:moveTo>
                  <a:lnTo>
                    <a:pt x="189" y="0"/>
                  </a:lnTo>
                  <a:cubicBezTo>
                    <a:pt x="173" y="33"/>
                    <a:pt x="133" y="47"/>
                    <a:pt x="100" y="31"/>
                  </a:cubicBezTo>
                  <a:cubicBezTo>
                    <a:pt x="86" y="24"/>
                    <a:pt x="75" y="13"/>
                    <a:pt x="69" y="0"/>
                  </a:cubicBezTo>
                  <a:lnTo>
                    <a:pt x="9" y="408"/>
                  </a:lnTo>
                  <a:cubicBezTo>
                    <a:pt x="0" y="446"/>
                    <a:pt x="47" y="481"/>
                    <a:pt x="113" y="486"/>
                  </a:cubicBezTo>
                  <a:cubicBezTo>
                    <a:pt x="179" y="491"/>
                    <a:pt x="240" y="464"/>
                    <a:pt x="249" y="426"/>
                  </a:cubicBezTo>
                  <a:cubicBezTo>
                    <a:pt x="250" y="420"/>
                    <a:pt x="250" y="414"/>
                    <a:pt x="249" y="408"/>
                  </a:cubicBez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pic>
          <p:nvPicPr>
            <p:cNvPr id="1540126" name="Picture 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2" y="2233"/>
              <a:ext cx="29" cy="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0127" name="Freeform 31"/>
            <p:cNvSpPr>
              <a:spLocks/>
            </p:cNvSpPr>
            <p:nvPr/>
          </p:nvSpPr>
          <p:spPr bwMode="auto">
            <a:xfrm>
              <a:off x="1248" y="2240"/>
              <a:ext cx="19" cy="19"/>
            </a:xfrm>
            <a:custGeom>
              <a:avLst/>
              <a:gdLst>
                <a:gd name="T0" fmla="*/ 19 w 19"/>
                <a:gd name="T1" fmla="*/ 9 h 19"/>
                <a:gd name="T2" fmla="*/ 10 w 19"/>
                <a:gd name="T3" fmla="*/ 0 h 19"/>
                <a:gd name="T4" fmla="*/ 0 w 19"/>
                <a:gd name="T5" fmla="*/ 9 h 19"/>
                <a:gd name="T6" fmla="*/ 10 w 19"/>
                <a:gd name="T7" fmla="*/ 19 h 19"/>
                <a:gd name="T8" fmla="*/ 19 w 19"/>
                <a:gd name="T9" fmla="*/ 9 h 19"/>
              </a:gdLst>
              <a:ahLst/>
              <a:cxnLst>
                <a:cxn ang="0">
                  <a:pos x="T0" y="T1"/>
                </a:cxn>
                <a:cxn ang="0">
                  <a:pos x="T2" y="T3"/>
                </a:cxn>
                <a:cxn ang="0">
                  <a:pos x="T4" y="T5"/>
                </a:cxn>
                <a:cxn ang="0">
                  <a:pos x="T6" y="T7"/>
                </a:cxn>
                <a:cxn ang="0">
                  <a:pos x="T8" y="T9"/>
                </a:cxn>
              </a:cxnLst>
              <a:rect l="0" t="0" r="r" b="b"/>
              <a:pathLst>
                <a:path w="19" h="19">
                  <a:moveTo>
                    <a:pt x="19" y="9"/>
                  </a:moveTo>
                  <a:cubicBezTo>
                    <a:pt x="19" y="5"/>
                    <a:pt x="15" y="0"/>
                    <a:pt x="10" y="0"/>
                  </a:cubicBezTo>
                  <a:cubicBezTo>
                    <a:pt x="4" y="0"/>
                    <a:pt x="0" y="5"/>
                    <a:pt x="0" y="9"/>
                  </a:cubicBezTo>
                  <a:cubicBezTo>
                    <a:pt x="0" y="15"/>
                    <a:pt x="4" y="19"/>
                    <a:pt x="10" y="19"/>
                  </a:cubicBezTo>
                  <a:cubicBezTo>
                    <a:pt x="15" y="19"/>
                    <a:pt x="19" y="15"/>
                    <a:pt x="19" y="9"/>
                  </a:cubicBezTo>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1540128" name="Freeform 32"/>
            <p:cNvSpPr>
              <a:spLocks noEditPoints="1"/>
            </p:cNvSpPr>
            <p:nvPr/>
          </p:nvSpPr>
          <p:spPr bwMode="auto">
            <a:xfrm>
              <a:off x="1207" y="2217"/>
              <a:ext cx="102" cy="65"/>
            </a:xfrm>
            <a:custGeom>
              <a:avLst/>
              <a:gdLst>
                <a:gd name="T0" fmla="*/ 102 w 332"/>
                <a:gd name="T1" fmla="*/ 43 h 214"/>
                <a:gd name="T2" fmla="*/ 102 w 332"/>
                <a:gd name="T3" fmla="*/ 172 h 214"/>
                <a:gd name="T4" fmla="*/ 102 w 332"/>
                <a:gd name="T5" fmla="*/ 172 h 214"/>
                <a:gd name="T6" fmla="*/ 230 w 332"/>
                <a:gd name="T7" fmla="*/ 172 h 214"/>
                <a:gd name="T8" fmla="*/ 230 w 332"/>
                <a:gd name="T9" fmla="*/ 43 h 214"/>
                <a:gd name="T10" fmla="*/ 59 w 332"/>
                <a:gd name="T11" fmla="*/ 0 h 214"/>
                <a:gd name="T12" fmla="*/ 59 w 332"/>
                <a:gd name="T13" fmla="*/ 214 h 214"/>
                <a:gd name="T14" fmla="*/ 59 w 332"/>
                <a:gd name="T15" fmla="*/ 214 h 214"/>
                <a:gd name="T16" fmla="*/ 273 w 332"/>
                <a:gd name="T17" fmla="*/ 214 h 214"/>
                <a:gd name="T18" fmla="*/ 273 w 332"/>
                <a:gd name="T19"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214">
                  <a:moveTo>
                    <a:pt x="102" y="43"/>
                  </a:moveTo>
                  <a:cubicBezTo>
                    <a:pt x="66" y="79"/>
                    <a:pt x="66" y="136"/>
                    <a:pt x="102" y="172"/>
                  </a:cubicBezTo>
                  <a:cubicBezTo>
                    <a:pt x="102" y="172"/>
                    <a:pt x="102" y="172"/>
                    <a:pt x="102" y="172"/>
                  </a:cubicBezTo>
                  <a:moveTo>
                    <a:pt x="230" y="172"/>
                  </a:moveTo>
                  <a:cubicBezTo>
                    <a:pt x="265" y="136"/>
                    <a:pt x="265" y="79"/>
                    <a:pt x="230" y="43"/>
                  </a:cubicBezTo>
                  <a:moveTo>
                    <a:pt x="59" y="0"/>
                  </a:moveTo>
                  <a:cubicBezTo>
                    <a:pt x="0" y="60"/>
                    <a:pt x="0" y="155"/>
                    <a:pt x="59" y="214"/>
                  </a:cubicBezTo>
                  <a:cubicBezTo>
                    <a:pt x="59" y="214"/>
                    <a:pt x="59" y="214"/>
                    <a:pt x="59" y="214"/>
                  </a:cubicBezTo>
                  <a:moveTo>
                    <a:pt x="273" y="214"/>
                  </a:moveTo>
                  <a:cubicBezTo>
                    <a:pt x="332" y="155"/>
                    <a:pt x="332" y="60"/>
                    <a:pt x="273" y="0"/>
                  </a:cubicBezTo>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1540129" name="Freeform 33"/>
            <p:cNvSpPr>
              <a:spLocks noEditPoints="1"/>
            </p:cNvSpPr>
            <p:nvPr/>
          </p:nvSpPr>
          <p:spPr bwMode="auto">
            <a:xfrm>
              <a:off x="1218" y="2240"/>
              <a:ext cx="77" cy="257"/>
            </a:xfrm>
            <a:custGeom>
              <a:avLst/>
              <a:gdLst>
                <a:gd name="T0" fmla="*/ 129 w 250"/>
                <a:gd name="T1" fmla="*/ 312 h 835"/>
                <a:gd name="T2" fmla="*/ 69 w 250"/>
                <a:gd name="T3" fmla="*/ 344 h 835"/>
                <a:gd name="T4" fmla="*/ 9 w 250"/>
                <a:gd name="T5" fmla="*/ 752 h 835"/>
                <a:gd name="T6" fmla="*/ 113 w 250"/>
                <a:gd name="T7" fmla="*/ 830 h 835"/>
                <a:gd name="T8" fmla="*/ 249 w 250"/>
                <a:gd name="T9" fmla="*/ 770 h 835"/>
                <a:gd name="T10" fmla="*/ 249 w 250"/>
                <a:gd name="T11" fmla="*/ 752 h 835"/>
                <a:gd name="T12" fmla="*/ 249 w 250"/>
                <a:gd name="T13" fmla="*/ 752 h 835"/>
                <a:gd name="T14" fmla="*/ 189 w 250"/>
                <a:gd name="T15" fmla="*/ 347 h 835"/>
                <a:gd name="T16" fmla="*/ 129 w 250"/>
                <a:gd name="T17" fmla="*/ 312 h 835"/>
                <a:gd name="T18" fmla="*/ 159 w 250"/>
                <a:gd name="T19" fmla="*/ 30 h 835"/>
                <a:gd name="T20" fmla="*/ 129 w 250"/>
                <a:gd name="T21" fmla="*/ 0 h 835"/>
                <a:gd name="T22" fmla="*/ 99 w 250"/>
                <a:gd name="T23" fmla="*/ 30 h 835"/>
                <a:gd name="T24" fmla="*/ 129 w 250"/>
                <a:gd name="T25" fmla="*/ 61 h 835"/>
                <a:gd name="T26" fmla="*/ 159 w 250"/>
                <a:gd name="T27" fmla="*/ 30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0" h="835">
                  <a:moveTo>
                    <a:pt x="129" y="312"/>
                  </a:moveTo>
                  <a:cubicBezTo>
                    <a:pt x="98" y="312"/>
                    <a:pt x="72" y="326"/>
                    <a:pt x="69" y="344"/>
                  </a:cubicBezTo>
                  <a:lnTo>
                    <a:pt x="9" y="752"/>
                  </a:lnTo>
                  <a:cubicBezTo>
                    <a:pt x="0" y="790"/>
                    <a:pt x="47" y="825"/>
                    <a:pt x="113" y="830"/>
                  </a:cubicBezTo>
                  <a:cubicBezTo>
                    <a:pt x="179" y="835"/>
                    <a:pt x="240" y="808"/>
                    <a:pt x="249" y="770"/>
                  </a:cubicBezTo>
                  <a:cubicBezTo>
                    <a:pt x="250" y="764"/>
                    <a:pt x="250" y="758"/>
                    <a:pt x="249" y="752"/>
                  </a:cubicBezTo>
                  <a:lnTo>
                    <a:pt x="249" y="752"/>
                  </a:lnTo>
                  <a:lnTo>
                    <a:pt x="189" y="347"/>
                  </a:lnTo>
                  <a:cubicBezTo>
                    <a:pt x="189" y="328"/>
                    <a:pt x="162" y="312"/>
                    <a:pt x="129" y="312"/>
                  </a:cubicBezTo>
                  <a:close/>
                  <a:moveTo>
                    <a:pt x="159" y="30"/>
                  </a:moveTo>
                  <a:cubicBezTo>
                    <a:pt x="159" y="14"/>
                    <a:pt x="146" y="0"/>
                    <a:pt x="129" y="0"/>
                  </a:cubicBezTo>
                  <a:cubicBezTo>
                    <a:pt x="112" y="0"/>
                    <a:pt x="99" y="14"/>
                    <a:pt x="99" y="30"/>
                  </a:cubicBezTo>
                  <a:cubicBezTo>
                    <a:pt x="99" y="47"/>
                    <a:pt x="112" y="61"/>
                    <a:pt x="129" y="61"/>
                  </a:cubicBezTo>
                  <a:cubicBezTo>
                    <a:pt x="146" y="61"/>
                    <a:pt x="159" y="47"/>
                    <a:pt x="159" y="30"/>
                  </a:cubicBezTo>
                  <a:close/>
                </a:path>
              </a:pathLst>
            </a:custGeom>
            <a:noFill/>
            <a:ln w="158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1540130" name="Line 34"/>
            <p:cNvSpPr>
              <a:spLocks noChangeShapeType="1"/>
            </p:cNvSpPr>
            <p:nvPr/>
          </p:nvSpPr>
          <p:spPr bwMode="auto">
            <a:xfrm flipV="1">
              <a:off x="1258" y="2259"/>
              <a:ext cx="1" cy="77"/>
            </a:xfrm>
            <a:prstGeom prst="line">
              <a:avLst/>
            </a:prstGeom>
            <a:noFill/>
            <a:ln w="1587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Arial"/>
                <a:cs typeface="Arial"/>
              </a:endParaRPr>
            </a:p>
          </p:txBody>
        </p:sp>
      </p:grpSp>
      <p:sp>
        <p:nvSpPr>
          <p:cNvPr id="1540131" name="Oval 35"/>
          <p:cNvSpPr>
            <a:spLocks noChangeArrowheads="1"/>
          </p:cNvSpPr>
          <p:nvPr/>
        </p:nvSpPr>
        <p:spPr bwMode="auto">
          <a:xfrm>
            <a:off x="392113" y="2309813"/>
            <a:ext cx="215900" cy="215900"/>
          </a:xfrm>
          <a:prstGeom prst="ellipse">
            <a:avLst/>
          </a:prstGeom>
          <a:solidFill>
            <a:srgbClr val="3399FF"/>
          </a:solidFill>
          <a:ln w="12700" algn="ctr">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40132" name="Oval 36"/>
          <p:cNvSpPr>
            <a:spLocks noChangeArrowheads="1"/>
          </p:cNvSpPr>
          <p:nvPr/>
        </p:nvSpPr>
        <p:spPr bwMode="auto">
          <a:xfrm>
            <a:off x="1400175" y="2165350"/>
            <a:ext cx="215900" cy="215900"/>
          </a:xfrm>
          <a:prstGeom prst="ellipse">
            <a:avLst/>
          </a:prstGeom>
          <a:solidFill>
            <a:srgbClr val="3399FF"/>
          </a:solidFill>
          <a:ln w="12700" algn="ctr">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40133" name="Oval 37"/>
          <p:cNvSpPr>
            <a:spLocks noChangeArrowheads="1"/>
          </p:cNvSpPr>
          <p:nvPr/>
        </p:nvSpPr>
        <p:spPr bwMode="auto">
          <a:xfrm>
            <a:off x="1760538" y="2886075"/>
            <a:ext cx="215900" cy="215900"/>
          </a:xfrm>
          <a:prstGeom prst="ellipse">
            <a:avLst/>
          </a:prstGeom>
          <a:solidFill>
            <a:srgbClr val="3399FF"/>
          </a:solidFill>
          <a:ln w="12700" algn="ctr">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40134" name="Oval 38"/>
          <p:cNvSpPr>
            <a:spLocks noChangeArrowheads="1"/>
          </p:cNvSpPr>
          <p:nvPr/>
        </p:nvSpPr>
        <p:spPr bwMode="auto">
          <a:xfrm>
            <a:off x="681038" y="3749675"/>
            <a:ext cx="215900" cy="215900"/>
          </a:xfrm>
          <a:prstGeom prst="ellipse">
            <a:avLst/>
          </a:prstGeom>
          <a:solidFill>
            <a:srgbClr val="3399FF"/>
          </a:solidFill>
          <a:ln w="12700" algn="ctr">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40135" name="Oval 39"/>
          <p:cNvSpPr>
            <a:spLocks noChangeArrowheads="1"/>
          </p:cNvSpPr>
          <p:nvPr/>
        </p:nvSpPr>
        <p:spPr bwMode="auto">
          <a:xfrm>
            <a:off x="104775" y="3101975"/>
            <a:ext cx="215900" cy="215900"/>
          </a:xfrm>
          <a:prstGeom prst="ellipse">
            <a:avLst/>
          </a:prstGeom>
          <a:solidFill>
            <a:srgbClr val="3399FF"/>
          </a:solidFill>
          <a:ln w="12700" algn="ctr">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40136" name="Oval 40"/>
          <p:cNvSpPr>
            <a:spLocks noChangeArrowheads="1"/>
          </p:cNvSpPr>
          <p:nvPr/>
        </p:nvSpPr>
        <p:spPr bwMode="auto">
          <a:xfrm>
            <a:off x="968375" y="2957513"/>
            <a:ext cx="215900" cy="215900"/>
          </a:xfrm>
          <a:prstGeom prst="ellipse">
            <a:avLst/>
          </a:prstGeom>
          <a:solidFill>
            <a:srgbClr val="FF0000"/>
          </a:solidFill>
          <a:ln w="12700" algn="ctr">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40137" name="Text Box 41"/>
          <p:cNvSpPr txBox="1">
            <a:spLocks noChangeArrowheads="1"/>
          </p:cNvSpPr>
          <p:nvPr/>
        </p:nvSpPr>
        <p:spPr bwMode="auto">
          <a:xfrm>
            <a:off x="1760538" y="4424363"/>
            <a:ext cx="9366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latinLnBrk="1" hangingPunct="1"/>
            <a:r>
              <a:rPr lang="en-US" altLang="ko-KR" sz="1200" b="1">
                <a:latin typeface="Arial"/>
                <a:cs typeface="Arial"/>
              </a:rPr>
              <a:t>Sink Node</a:t>
            </a:r>
          </a:p>
        </p:txBody>
      </p:sp>
      <p:sp>
        <p:nvSpPr>
          <p:cNvPr id="1540138" name="Line 42"/>
          <p:cNvSpPr>
            <a:spLocks noChangeShapeType="1"/>
          </p:cNvSpPr>
          <p:nvPr/>
        </p:nvSpPr>
        <p:spPr bwMode="auto">
          <a:xfrm>
            <a:off x="1184275" y="3173413"/>
            <a:ext cx="792163" cy="720725"/>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latin typeface="Arial"/>
              <a:cs typeface="Arial"/>
            </a:endParaRPr>
          </a:p>
        </p:txBody>
      </p:sp>
      <p:sp>
        <p:nvSpPr>
          <p:cNvPr id="1540139" name="Text Box 43"/>
          <p:cNvSpPr txBox="1">
            <a:spLocks noChangeArrowheads="1"/>
          </p:cNvSpPr>
          <p:nvPr/>
        </p:nvSpPr>
        <p:spPr bwMode="auto">
          <a:xfrm>
            <a:off x="536575" y="2670175"/>
            <a:ext cx="11525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latinLnBrk="1" hangingPunct="1"/>
            <a:r>
              <a:rPr lang="en-US" altLang="ko-KR" sz="1200" b="1">
                <a:latin typeface="Arial"/>
                <a:cs typeface="Arial"/>
              </a:rPr>
              <a:t>Coordinator</a:t>
            </a:r>
          </a:p>
        </p:txBody>
      </p:sp>
      <p:sp>
        <p:nvSpPr>
          <p:cNvPr id="1540140" name="Text Box 44"/>
          <p:cNvSpPr txBox="1">
            <a:spLocks noChangeArrowheads="1"/>
          </p:cNvSpPr>
          <p:nvPr/>
        </p:nvSpPr>
        <p:spPr bwMode="auto">
          <a:xfrm>
            <a:off x="968375" y="1819275"/>
            <a:ext cx="27368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latinLnBrk="1" hangingPunct="1"/>
            <a:r>
              <a:rPr lang="en-US" altLang="ko-KR" sz="1200" b="1">
                <a:latin typeface="Arial"/>
                <a:cs typeface="Arial"/>
              </a:rPr>
              <a:t>Sensor Node (16bit ZigBee ID)</a:t>
            </a:r>
          </a:p>
        </p:txBody>
      </p:sp>
      <p:sp>
        <p:nvSpPr>
          <p:cNvPr id="1540141" name="Line 45"/>
          <p:cNvSpPr>
            <a:spLocks noChangeShapeType="1"/>
          </p:cNvSpPr>
          <p:nvPr/>
        </p:nvSpPr>
        <p:spPr bwMode="auto">
          <a:xfrm flipH="1">
            <a:off x="1112838" y="2395538"/>
            <a:ext cx="360362" cy="576262"/>
          </a:xfrm>
          <a:prstGeom prst="line">
            <a:avLst/>
          </a:prstGeom>
          <a:noFill/>
          <a:ln w="12700">
            <a:solidFill>
              <a:schemeClr val="tx1"/>
            </a:solidFill>
            <a:prstDash val="dash"/>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latin typeface="Arial"/>
              <a:cs typeface="Arial"/>
            </a:endParaRPr>
          </a:p>
        </p:txBody>
      </p:sp>
      <p:sp>
        <p:nvSpPr>
          <p:cNvPr id="1540142" name="Line 46"/>
          <p:cNvSpPr>
            <a:spLocks noChangeShapeType="1"/>
          </p:cNvSpPr>
          <p:nvPr/>
        </p:nvSpPr>
        <p:spPr bwMode="auto">
          <a:xfrm>
            <a:off x="536575" y="2538413"/>
            <a:ext cx="504825" cy="433387"/>
          </a:xfrm>
          <a:prstGeom prst="line">
            <a:avLst/>
          </a:prstGeom>
          <a:noFill/>
          <a:ln w="12700">
            <a:solidFill>
              <a:schemeClr val="tx1"/>
            </a:solidFill>
            <a:prstDash val="dash"/>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latin typeface="Arial"/>
              <a:cs typeface="Arial"/>
            </a:endParaRPr>
          </a:p>
        </p:txBody>
      </p:sp>
      <p:sp>
        <p:nvSpPr>
          <p:cNvPr id="1540143" name="Line 47"/>
          <p:cNvSpPr>
            <a:spLocks noChangeShapeType="1"/>
          </p:cNvSpPr>
          <p:nvPr/>
        </p:nvSpPr>
        <p:spPr bwMode="auto">
          <a:xfrm flipH="1">
            <a:off x="320675" y="3114675"/>
            <a:ext cx="647700" cy="73025"/>
          </a:xfrm>
          <a:prstGeom prst="line">
            <a:avLst/>
          </a:prstGeom>
          <a:noFill/>
          <a:ln w="12700">
            <a:solidFill>
              <a:schemeClr val="tx1"/>
            </a:solidFill>
            <a:prstDash val="dash"/>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latin typeface="Arial"/>
              <a:cs typeface="Arial"/>
            </a:endParaRPr>
          </a:p>
        </p:txBody>
      </p:sp>
      <p:sp>
        <p:nvSpPr>
          <p:cNvPr id="1540144" name="Line 48"/>
          <p:cNvSpPr>
            <a:spLocks noChangeShapeType="1"/>
          </p:cNvSpPr>
          <p:nvPr/>
        </p:nvSpPr>
        <p:spPr bwMode="auto">
          <a:xfrm flipH="1">
            <a:off x="825500" y="3187700"/>
            <a:ext cx="215900" cy="576263"/>
          </a:xfrm>
          <a:prstGeom prst="line">
            <a:avLst/>
          </a:prstGeom>
          <a:noFill/>
          <a:ln w="12700">
            <a:solidFill>
              <a:schemeClr val="tx1"/>
            </a:solidFill>
            <a:prstDash val="dash"/>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latin typeface="Arial"/>
              <a:cs typeface="Arial"/>
            </a:endParaRPr>
          </a:p>
        </p:txBody>
      </p:sp>
      <p:sp>
        <p:nvSpPr>
          <p:cNvPr id="1540145" name="Line 49"/>
          <p:cNvSpPr>
            <a:spLocks noChangeShapeType="1"/>
          </p:cNvSpPr>
          <p:nvPr/>
        </p:nvSpPr>
        <p:spPr bwMode="auto">
          <a:xfrm flipH="1">
            <a:off x="1184275" y="3043238"/>
            <a:ext cx="576263" cy="71437"/>
          </a:xfrm>
          <a:prstGeom prst="line">
            <a:avLst/>
          </a:prstGeom>
          <a:noFill/>
          <a:ln w="12700">
            <a:solidFill>
              <a:schemeClr val="tx1"/>
            </a:solidFill>
            <a:prstDash val="dash"/>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latin typeface="Arial"/>
              <a:cs typeface="Arial"/>
            </a:endParaRPr>
          </a:p>
        </p:txBody>
      </p:sp>
      <p:sp>
        <p:nvSpPr>
          <p:cNvPr id="1540146" name="Text Box 50"/>
          <p:cNvSpPr txBox="1">
            <a:spLocks noChangeArrowheads="1"/>
          </p:cNvSpPr>
          <p:nvPr/>
        </p:nvSpPr>
        <p:spPr bwMode="auto">
          <a:xfrm>
            <a:off x="968375" y="3482975"/>
            <a:ext cx="93662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latinLnBrk="1" hangingPunct="1"/>
            <a:r>
              <a:rPr lang="en-US" altLang="ko-KR" sz="1200" b="1">
                <a:latin typeface="Arial"/>
                <a:cs typeface="Arial"/>
              </a:rPr>
              <a:t>Event</a:t>
            </a:r>
          </a:p>
          <a:p>
            <a:pPr eaLnBrk="1" latinLnBrk="1" hangingPunct="1"/>
            <a:r>
              <a:rPr lang="en-US" altLang="ko-KR" sz="1200" b="1">
                <a:latin typeface="Arial"/>
                <a:cs typeface="Arial"/>
              </a:rPr>
              <a:t>Request / Response</a:t>
            </a:r>
          </a:p>
        </p:txBody>
      </p:sp>
      <p:grpSp>
        <p:nvGrpSpPr>
          <p:cNvPr id="1540147" name="Group 51"/>
          <p:cNvGrpSpPr>
            <a:grpSpLocks/>
          </p:cNvGrpSpPr>
          <p:nvPr/>
        </p:nvGrpSpPr>
        <p:grpSpPr bwMode="auto">
          <a:xfrm>
            <a:off x="6442075" y="3619500"/>
            <a:ext cx="358775" cy="792163"/>
            <a:chOff x="1207" y="2217"/>
            <a:chExt cx="102" cy="287"/>
          </a:xfrm>
        </p:grpSpPr>
        <p:sp>
          <p:nvSpPr>
            <p:cNvPr id="1540148" name="Rectangle 52"/>
            <p:cNvSpPr>
              <a:spLocks noChangeArrowheads="1"/>
            </p:cNvSpPr>
            <p:nvPr/>
          </p:nvSpPr>
          <p:spPr bwMode="auto">
            <a:xfrm>
              <a:off x="1232" y="2331"/>
              <a:ext cx="49" cy="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latin typeface="Arial"/>
                <a:cs typeface="Arial"/>
              </a:endParaRPr>
            </a:p>
          </p:txBody>
        </p:sp>
        <p:sp>
          <p:nvSpPr>
            <p:cNvPr id="1540149" name="Rectangle 53"/>
            <p:cNvSpPr>
              <a:spLocks noChangeArrowheads="1"/>
            </p:cNvSpPr>
            <p:nvPr/>
          </p:nvSpPr>
          <p:spPr bwMode="auto">
            <a:xfrm>
              <a:off x="1232" y="2336"/>
              <a:ext cx="49" cy="5"/>
            </a:xfrm>
            <a:prstGeom prst="rect">
              <a:avLst/>
            </a:prstGeom>
            <a:solidFill>
              <a:srgbClr val="E2E2E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latin typeface="Arial"/>
                <a:cs typeface="Arial"/>
              </a:endParaRPr>
            </a:p>
          </p:txBody>
        </p:sp>
        <p:sp>
          <p:nvSpPr>
            <p:cNvPr id="1540150" name="Rectangle 54"/>
            <p:cNvSpPr>
              <a:spLocks noChangeArrowheads="1"/>
            </p:cNvSpPr>
            <p:nvPr/>
          </p:nvSpPr>
          <p:spPr bwMode="auto">
            <a:xfrm>
              <a:off x="1232" y="2341"/>
              <a:ext cx="49" cy="5"/>
            </a:xfrm>
            <a:prstGeom prst="rect">
              <a:avLst/>
            </a:prstGeom>
            <a:solidFill>
              <a:srgbClr val="E8E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latin typeface="Arial"/>
                <a:cs typeface="Arial"/>
              </a:endParaRPr>
            </a:p>
          </p:txBody>
        </p:sp>
        <p:sp>
          <p:nvSpPr>
            <p:cNvPr id="1540151" name="Rectangle 55"/>
            <p:cNvSpPr>
              <a:spLocks noChangeArrowheads="1"/>
            </p:cNvSpPr>
            <p:nvPr/>
          </p:nvSpPr>
          <p:spPr bwMode="auto">
            <a:xfrm>
              <a:off x="1232" y="2346"/>
              <a:ext cx="49" cy="5"/>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latin typeface="Arial"/>
                <a:cs typeface="Arial"/>
              </a:endParaRPr>
            </a:p>
          </p:txBody>
        </p:sp>
        <p:sp>
          <p:nvSpPr>
            <p:cNvPr id="1540152" name="Rectangle 56"/>
            <p:cNvSpPr>
              <a:spLocks noChangeArrowheads="1"/>
            </p:cNvSpPr>
            <p:nvPr/>
          </p:nvSpPr>
          <p:spPr bwMode="auto">
            <a:xfrm>
              <a:off x="1232" y="2351"/>
              <a:ext cx="49" cy="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latin typeface="Arial"/>
                <a:cs typeface="Arial"/>
              </a:endParaRPr>
            </a:p>
          </p:txBody>
        </p:sp>
        <p:sp>
          <p:nvSpPr>
            <p:cNvPr id="1540153" name="Rectangle 57"/>
            <p:cNvSpPr>
              <a:spLocks noChangeArrowheads="1"/>
            </p:cNvSpPr>
            <p:nvPr/>
          </p:nvSpPr>
          <p:spPr bwMode="auto">
            <a:xfrm>
              <a:off x="1232" y="2356"/>
              <a:ext cx="49" cy="5"/>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latin typeface="Arial"/>
                <a:cs typeface="Arial"/>
              </a:endParaRPr>
            </a:p>
          </p:txBody>
        </p:sp>
        <p:sp>
          <p:nvSpPr>
            <p:cNvPr id="1540154" name="Rectangle 58"/>
            <p:cNvSpPr>
              <a:spLocks noChangeArrowheads="1"/>
            </p:cNvSpPr>
            <p:nvPr/>
          </p:nvSpPr>
          <p:spPr bwMode="auto">
            <a:xfrm>
              <a:off x="1232" y="2361"/>
              <a:ext cx="49" cy="5"/>
            </a:xfrm>
            <a:prstGeom prst="rect">
              <a:avLst/>
            </a:prstGeom>
            <a:solidFill>
              <a:srgbClr val="FDF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latin typeface="Arial"/>
                <a:cs typeface="Arial"/>
              </a:endParaRPr>
            </a:p>
          </p:txBody>
        </p:sp>
        <p:sp>
          <p:nvSpPr>
            <p:cNvPr id="1540155" name="Oval 59"/>
            <p:cNvSpPr>
              <a:spLocks noChangeArrowheads="1"/>
            </p:cNvSpPr>
            <p:nvPr/>
          </p:nvSpPr>
          <p:spPr bwMode="auto">
            <a:xfrm>
              <a:off x="1239" y="2336"/>
              <a:ext cx="37" cy="22"/>
            </a:xfrm>
            <a:prstGeom prst="ellipse">
              <a:avLst/>
            </a:prstGeom>
            <a:noFill/>
            <a:ln w="7938"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1540156" name="Rectangle 60"/>
            <p:cNvSpPr>
              <a:spLocks noChangeArrowheads="1"/>
            </p:cNvSpPr>
            <p:nvPr/>
          </p:nvSpPr>
          <p:spPr bwMode="auto">
            <a:xfrm>
              <a:off x="1212" y="2341"/>
              <a:ext cx="5" cy="163"/>
            </a:xfrm>
            <a:prstGeom prst="rect">
              <a:avLst/>
            </a:prstGeom>
            <a:solidFill>
              <a:srgbClr val="C5C5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latin typeface="Arial"/>
                <a:cs typeface="Arial"/>
              </a:endParaRPr>
            </a:p>
          </p:txBody>
        </p:sp>
        <p:sp>
          <p:nvSpPr>
            <p:cNvPr id="1540157" name="Rectangle 61"/>
            <p:cNvSpPr>
              <a:spLocks noChangeArrowheads="1"/>
            </p:cNvSpPr>
            <p:nvPr/>
          </p:nvSpPr>
          <p:spPr bwMode="auto">
            <a:xfrm>
              <a:off x="1217" y="2341"/>
              <a:ext cx="5" cy="163"/>
            </a:xfrm>
            <a:prstGeom prst="rect">
              <a:avLst/>
            </a:prstGeom>
            <a:solidFill>
              <a:srgbClr val="C3C3C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latin typeface="Arial"/>
                <a:cs typeface="Arial"/>
              </a:endParaRPr>
            </a:p>
          </p:txBody>
        </p:sp>
        <p:sp>
          <p:nvSpPr>
            <p:cNvPr id="1540158" name="Rectangle 62"/>
            <p:cNvSpPr>
              <a:spLocks noChangeArrowheads="1"/>
            </p:cNvSpPr>
            <p:nvPr/>
          </p:nvSpPr>
          <p:spPr bwMode="auto">
            <a:xfrm>
              <a:off x="1222" y="2341"/>
              <a:ext cx="5" cy="163"/>
            </a:xfrm>
            <a:prstGeom prst="rect">
              <a:avLst/>
            </a:prstGeom>
            <a:solidFill>
              <a:srgbClr val="CACA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latin typeface="Arial"/>
                <a:cs typeface="Arial"/>
              </a:endParaRPr>
            </a:p>
          </p:txBody>
        </p:sp>
        <p:sp>
          <p:nvSpPr>
            <p:cNvPr id="1540159" name="Rectangle 63"/>
            <p:cNvSpPr>
              <a:spLocks noChangeArrowheads="1"/>
            </p:cNvSpPr>
            <p:nvPr/>
          </p:nvSpPr>
          <p:spPr bwMode="auto">
            <a:xfrm>
              <a:off x="1227" y="2341"/>
              <a:ext cx="5" cy="1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latin typeface="Arial"/>
                <a:cs typeface="Arial"/>
              </a:endParaRPr>
            </a:p>
          </p:txBody>
        </p:sp>
        <p:sp>
          <p:nvSpPr>
            <p:cNvPr id="1540160" name="Rectangle 64"/>
            <p:cNvSpPr>
              <a:spLocks noChangeArrowheads="1"/>
            </p:cNvSpPr>
            <p:nvPr/>
          </p:nvSpPr>
          <p:spPr bwMode="auto">
            <a:xfrm>
              <a:off x="1232" y="2341"/>
              <a:ext cx="5" cy="163"/>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latin typeface="Arial"/>
                <a:cs typeface="Arial"/>
              </a:endParaRPr>
            </a:p>
          </p:txBody>
        </p:sp>
        <p:sp>
          <p:nvSpPr>
            <p:cNvPr id="1540161" name="Rectangle 65"/>
            <p:cNvSpPr>
              <a:spLocks noChangeArrowheads="1"/>
            </p:cNvSpPr>
            <p:nvPr/>
          </p:nvSpPr>
          <p:spPr bwMode="auto">
            <a:xfrm>
              <a:off x="1237" y="2341"/>
              <a:ext cx="5" cy="163"/>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latin typeface="Arial"/>
                <a:cs typeface="Arial"/>
              </a:endParaRPr>
            </a:p>
          </p:txBody>
        </p:sp>
        <p:sp>
          <p:nvSpPr>
            <p:cNvPr id="1540162" name="Rectangle 66"/>
            <p:cNvSpPr>
              <a:spLocks noChangeArrowheads="1"/>
            </p:cNvSpPr>
            <p:nvPr/>
          </p:nvSpPr>
          <p:spPr bwMode="auto">
            <a:xfrm>
              <a:off x="1242" y="2341"/>
              <a:ext cx="5" cy="1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latin typeface="Arial"/>
                <a:cs typeface="Arial"/>
              </a:endParaRPr>
            </a:p>
          </p:txBody>
        </p:sp>
        <p:sp>
          <p:nvSpPr>
            <p:cNvPr id="1540163" name="Rectangle 67"/>
            <p:cNvSpPr>
              <a:spLocks noChangeArrowheads="1"/>
            </p:cNvSpPr>
            <p:nvPr/>
          </p:nvSpPr>
          <p:spPr bwMode="auto">
            <a:xfrm>
              <a:off x="1247" y="2341"/>
              <a:ext cx="5" cy="163"/>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latin typeface="Arial"/>
                <a:cs typeface="Arial"/>
              </a:endParaRPr>
            </a:p>
          </p:txBody>
        </p:sp>
        <p:sp>
          <p:nvSpPr>
            <p:cNvPr id="1540164" name="Rectangle 68"/>
            <p:cNvSpPr>
              <a:spLocks noChangeArrowheads="1"/>
            </p:cNvSpPr>
            <p:nvPr/>
          </p:nvSpPr>
          <p:spPr bwMode="auto">
            <a:xfrm>
              <a:off x="1256" y="2341"/>
              <a:ext cx="5" cy="163"/>
            </a:xfrm>
            <a:prstGeom prst="rect">
              <a:avLst/>
            </a:prstGeom>
            <a:solidFill>
              <a:srgbClr val="FDF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latin typeface="Arial"/>
                <a:cs typeface="Arial"/>
              </a:endParaRPr>
            </a:p>
          </p:txBody>
        </p:sp>
        <p:sp>
          <p:nvSpPr>
            <p:cNvPr id="1540165" name="Rectangle 69"/>
            <p:cNvSpPr>
              <a:spLocks noChangeArrowheads="1"/>
            </p:cNvSpPr>
            <p:nvPr/>
          </p:nvSpPr>
          <p:spPr bwMode="auto">
            <a:xfrm>
              <a:off x="1261" y="2341"/>
              <a:ext cx="5" cy="163"/>
            </a:xfrm>
            <a:prstGeom prst="rect">
              <a:avLst/>
            </a:prstGeom>
            <a:solidFill>
              <a:srgbClr val="F9F9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latin typeface="Arial"/>
                <a:cs typeface="Arial"/>
              </a:endParaRPr>
            </a:p>
          </p:txBody>
        </p:sp>
        <p:sp>
          <p:nvSpPr>
            <p:cNvPr id="1540166" name="Rectangle 70"/>
            <p:cNvSpPr>
              <a:spLocks noChangeArrowheads="1"/>
            </p:cNvSpPr>
            <p:nvPr/>
          </p:nvSpPr>
          <p:spPr bwMode="auto">
            <a:xfrm>
              <a:off x="1266" y="2341"/>
              <a:ext cx="5" cy="16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latin typeface="Arial"/>
                <a:cs typeface="Arial"/>
              </a:endParaRPr>
            </a:p>
          </p:txBody>
        </p:sp>
        <p:sp>
          <p:nvSpPr>
            <p:cNvPr id="1540167" name="Rectangle 71"/>
            <p:cNvSpPr>
              <a:spLocks noChangeArrowheads="1"/>
            </p:cNvSpPr>
            <p:nvPr/>
          </p:nvSpPr>
          <p:spPr bwMode="auto">
            <a:xfrm>
              <a:off x="1271" y="2341"/>
              <a:ext cx="5" cy="163"/>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latin typeface="Arial"/>
                <a:cs typeface="Arial"/>
              </a:endParaRPr>
            </a:p>
          </p:txBody>
        </p:sp>
        <p:sp>
          <p:nvSpPr>
            <p:cNvPr id="1540168" name="Rectangle 72"/>
            <p:cNvSpPr>
              <a:spLocks noChangeArrowheads="1"/>
            </p:cNvSpPr>
            <p:nvPr/>
          </p:nvSpPr>
          <p:spPr bwMode="auto">
            <a:xfrm>
              <a:off x="1276" y="2341"/>
              <a:ext cx="5" cy="163"/>
            </a:xfrm>
            <a:prstGeom prst="rect">
              <a:avLst/>
            </a:prstGeom>
            <a:solidFill>
              <a:srgbClr val="E3E3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latin typeface="Arial"/>
                <a:cs typeface="Arial"/>
              </a:endParaRPr>
            </a:p>
          </p:txBody>
        </p:sp>
        <p:sp>
          <p:nvSpPr>
            <p:cNvPr id="1540169" name="Rectangle 73"/>
            <p:cNvSpPr>
              <a:spLocks noChangeArrowheads="1"/>
            </p:cNvSpPr>
            <p:nvPr/>
          </p:nvSpPr>
          <p:spPr bwMode="auto">
            <a:xfrm>
              <a:off x="1281" y="2341"/>
              <a:ext cx="5" cy="163"/>
            </a:xfrm>
            <a:prstGeom prst="rect">
              <a:avLst/>
            </a:prstGeom>
            <a:solidFill>
              <a:srgbClr val="DCDCD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latin typeface="Arial"/>
                <a:cs typeface="Arial"/>
              </a:endParaRPr>
            </a:p>
          </p:txBody>
        </p:sp>
        <p:sp>
          <p:nvSpPr>
            <p:cNvPr id="1540170" name="Rectangle 74"/>
            <p:cNvSpPr>
              <a:spLocks noChangeArrowheads="1"/>
            </p:cNvSpPr>
            <p:nvPr/>
          </p:nvSpPr>
          <p:spPr bwMode="auto">
            <a:xfrm>
              <a:off x="1286" y="2341"/>
              <a:ext cx="5" cy="163"/>
            </a:xfrm>
            <a:prstGeom prst="rect">
              <a:avLst/>
            </a:prstGeom>
            <a:solidFill>
              <a:srgbClr val="D5D5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latin typeface="Arial"/>
                <a:cs typeface="Arial"/>
              </a:endParaRPr>
            </a:p>
          </p:txBody>
        </p:sp>
        <p:sp>
          <p:nvSpPr>
            <p:cNvPr id="1540171" name="Rectangle 75"/>
            <p:cNvSpPr>
              <a:spLocks noChangeArrowheads="1"/>
            </p:cNvSpPr>
            <p:nvPr/>
          </p:nvSpPr>
          <p:spPr bwMode="auto">
            <a:xfrm>
              <a:off x="1291" y="2341"/>
              <a:ext cx="5" cy="163"/>
            </a:xfrm>
            <a:prstGeom prst="rect">
              <a:avLst/>
            </a:prstGeom>
            <a:solidFill>
              <a:srgbClr val="CDCD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latin typeface="Arial"/>
                <a:cs typeface="Arial"/>
              </a:endParaRPr>
            </a:p>
          </p:txBody>
        </p:sp>
        <p:sp>
          <p:nvSpPr>
            <p:cNvPr id="1540172" name="Rectangle 76"/>
            <p:cNvSpPr>
              <a:spLocks noChangeArrowheads="1"/>
            </p:cNvSpPr>
            <p:nvPr/>
          </p:nvSpPr>
          <p:spPr bwMode="auto">
            <a:xfrm>
              <a:off x="1296" y="2341"/>
              <a:ext cx="5" cy="163"/>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latin typeface="Arial"/>
                <a:cs typeface="Arial"/>
              </a:endParaRPr>
            </a:p>
          </p:txBody>
        </p:sp>
        <p:sp>
          <p:nvSpPr>
            <p:cNvPr id="1540173" name="Freeform 77"/>
            <p:cNvSpPr>
              <a:spLocks/>
            </p:cNvSpPr>
            <p:nvPr/>
          </p:nvSpPr>
          <p:spPr bwMode="auto">
            <a:xfrm>
              <a:off x="1218" y="2346"/>
              <a:ext cx="77" cy="151"/>
            </a:xfrm>
            <a:custGeom>
              <a:avLst/>
              <a:gdLst>
                <a:gd name="T0" fmla="*/ 249 w 250"/>
                <a:gd name="T1" fmla="*/ 408 h 491"/>
                <a:gd name="T2" fmla="*/ 189 w 250"/>
                <a:gd name="T3" fmla="*/ 0 h 491"/>
                <a:gd name="T4" fmla="*/ 100 w 250"/>
                <a:gd name="T5" fmla="*/ 31 h 491"/>
                <a:gd name="T6" fmla="*/ 69 w 250"/>
                <a:gd name="T7" fmla="*/ 0 h 491"/>
                <a:gd name="T8" fmla="*/ 9 w 250"/>
                <a:gd name="T9" fmla="*/ 408 h 491"/>
                <a:gd name="T10" fmla="*/ 113 w 250"/>
                <a:gd name="T11" fmla="*/ 486 h 491"/>
                <a:gd name="T12" fmla="*/ 249 w 250"/>
                <a:gd name="T13" fmla="*/ 426 h 491"/>
                <a:gd name="T14" fmla="*/ 249 w 250"/>
                <a:gd name="T15" fmla="*/ 408 h 4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491">
                  <a:moveTo>
                    <a:pt x="249" y="408"/>
                  </a:moveTo>
                  <a:lnTo>
                    <a:pt x="189" y="0"/>
                  </a:lnTo>
                  <a:cubicBezTo>
                    <a:pt x="173" y="33"/>
                    <a:pt x="133" y="47"/>
                    <a:pt x="100" y="31"/>
                  </a:cubicBezTo>
                  <a:cubicBezTo>
                    <a:pt x="86" y="24"/>
                    <a:pt x="75" y="13"/>
                    <a:pt x="69" y="0"/>
                  </a:cubicBezTo>
                  <a:lnTo>
                    <a:pt x="9" y="408"/>
                  </a:lnTo>
                  <a:cubicBezTo>
                    <a:pt x="0" y="446"/>
                    <a:pt x="47" y="481"/>
                    <a:pt x="113" y="486"/>
                  </a:cubicBezTo>
                  <a:cubicBezTo>
                    <a:pt x="179" y="491"/>
                    <a:pt x="240" y="464"/>
                    <a:pt x="249" y="426"/>
                  </a:cubicBezTo>
                  <a:cubicBezTo>
                    <a:pt x="250" y="420"/>
                    <a:pt x="250" y="414"/>
                    <a:pt x="249" y="408"/>
                  </a:cubicBez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pic>
          <p:nvPicPr>
            <p:cNvPr id="1540174" name="Picture 7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2" y="2233"/>
              <a:ext cx="29" cy="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0175" name="Freeform 79"/>
            <p:cNvSpPr>
              <a:spLocks/>
            </p:cNvSpPr>
            <p:nvPr/>
          </p:nvSpPr>
          <p:spPr bwMode="auto">
            <a:xfrm>
              <a:off x="1248" y="2240"/>
              <a:ext cx="19" cy="19"/>
            </a:xfrm>
            <a:custGeom>
              <a:avLst/>
              <a:gdLst>
                <a:gd name="T0" fmla="*/ 19 w 19"/>
                <a:gd name="T1" fmla="*/ 9 h 19"/>
                <a:gd name="T2" fmla="*/ 10 w 19"/>
                <a:gd name="T3" fmla="*/ 0 h 19"/>
                <a:gd name="T4" fmla="*/ 0 w 19"/>
                <a:gd name="T5" fmla="*/ 9 h 19"/>
                <a:gd name="T6" fmla="*/ 10 w 19"/>
                <a:gd name="T7" fmla="*/ 19 h 19"/>
                <a:gd name="T8" fmla="*/ 19 w 19"/>
                <a:gd name="T9" fmla="*/ 9 h 19"/>
              </a:gdLst>
              <a:ahLst/>
              <a:cxnLst>
                <a:cxn ang="0">
                  <a:pos x="T0" y="T1"/>
                </a:cxn>
                <a:cxn ang="0">
                  <a:pos x="T2" y="T3"/>
                </a:cxn>
                <a:cxn ang="0">
                  <a:pos x="T4" y="T5"/>
                </a:cxn>
                <a:cxn ang="0">
                  <a:pos x="T6" y="T7"/>
                </a:cxn>
                <a:cxn ang="0">
                  <a:pos x="T8" y="T9"/>
                </a:cxn>
              </a:cxnLst>
              <a:rect l="0" t="0" r="r" b="b"/>
              <a:pathLst>
                <a:path w="19" h="19">
                  <a:moveTo>
                    <a:pt x="19" y="9"/>
                  </a:moveTo>
                  <a:cubicBezTo>
                    <a:pt x="19" y="5"/>
                    <a:pt x="15" y="0"/>
                    <a:pt x="10" y="0"/>
                  </a:cubicBezTo>
                  <a:cubicBezTo>
                    <a:pt x="4" y="0"/>
                    <a:pt x="0" y="5"/>
                    <a:pt x="0" y="9"/>
                  </a:cubicBezTo>
                  <a:cubicBezTo>
                    <a:pt x="0" y="15"/>
                    <a:pt x="4" y="19"/>
                    <a:pt x="10" y="19"/>
                  </a:cubicBezTo>
                  <a:cubicBezTo>
                    <a:pt x="15" y="19"/>
                    <a:pt x="19" y="15"/>
                    <a:pt x="19" y="9"/>
                  </a:cubicBezTo>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1540176" name="Freeform 80"/>
            <p:cNvSpPr>
              <a:spLocks noEditPoints="1"/>
            </p:cNvSpPr>
            <p:nvPr/>
          </p:nvSpPr>
          <p:spPr bwMode="auto">
            <a:xfrm>
              <a:off x="1207" y="2217"/>
              <a:ext cx="102" cy="65"/>
            </a:xfrm>
            <a:custGeom>
              <a:avLst/>
              <a:gdLst>
                <a:gd name="T0" fmla="*/ 102 w 332"/>
                <a:gd name="T1" fmla="*/ 43 h 214"/>
                <a:gd name="T2" fmla="*/ 102 w 332"/>
                <a:gd name="T3" fmla="*/ 172 h 214"/>
                <a:gd name="T4" fmla="*/ 102 w 332"/>
                <a:gd name="T5" fmla="*/ 172 h 214"/>
                <a:gd name="T6" fmla="*/ 230 w 332"/>
                <a:gd name="T7" fmla="*/ 172 h 214"/>
                <a:gd name="T8" fmla="*/ 230 w 332"/>
                <a:gd name="T9" fmla="*/ 43 h 214"/>
                <a:gd name="T10" fmla="*/ 59 w 332"/>
                <a:gd name="T11" fmla="*/ 0 h 214"/>
                <a:gd name="T12" fmla="*/ 59 w 332"/>
                <a:gd name="T13" fmla="*/ 214 h 214"/>
                <a:gd name="T14" fmla="*/ 59 w 332"/>
                <a:gd name="T15" fmla="*/ 214 h 214"/>
                <a:gd name="T16" fmla="*/ 273 w 332"/>
                <a:gd name="T17" fmla="*/ 214 h 214"/>
                <a:gd name="T18" fmla="*/ 273 w 332"/>
                <a:gd name="T19"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214">
                  <a:moveTo>
                    <a:pt x="102" y="43"/>
                  </a:moveTo>
                  <a:cubicBezTo>
                    <a:pt x="66" y="79"/>
                    <a:pt x="66" y="136"/>
                    <a:pt x="102" y="172"/>
                  </a:cubicBezTo>
                  <a:cubicBezTo>
                    <a:pt x="102" y="172"/>
                    <a:pt x="102" y="172"/>
                    <a:pt x="102" y="172"/>
                  </a:cubicBezTo>
                  <a:moveTo>
                    <a:pt x="230" y="172"/>
                  </a:moveTo>
                  <a:cubicBezTo>
                    <a:pt x="265" y="136"/>
                    <a:pt x="265" y="79"/>
                    <a:pt x="230" y="43"/>
                  </a:cubicBezTo>
                  <a:moveTo>
                    <a:pt x="59" y="0"/>
                  </a:moveTo>
                  <a:cubicBezTo>
                    <a:pt x="0" y="60"/>
                    <a:pt x="0" y="155"/>
                    <a:pt x="59" y="214"/>
                  </a:cubicBezTo>
                  <a:cubicBezTo>
                    <a:pt x="59" y="214"/>
                    <a:pt x="59" y="214"/>
                    <a:pt x="59" y="214"/>
                  </a:cubicBezTo>
                  <a:moveTo>
                    <a:pt x="273" y="214"/>
                  </a:moveTo>
                  <a:cubicBezTo>
                    <a:pt x="332" y="155"/>
                    <a:pt x="332" y="60"/>
                    <a:pt x="273" y="0"/>
                  </a:cubicBezTo>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1540177" name="Freeform 81"/>
            <p:cNvSpPr>
              <a:spLocks noEditPoints="1"/>
            </p:cNvSpPr>
            <p:nvPr/>
          </p:nvSpPr>
          <p:spPr bwMode="auto">
            <a:xfrm>
              <a:off x="1218" y="2240"/>
              <a:ext cx="77" cy="257"/>
            </a:xfrm>
            <a:custGeom>
              <a:avLst/>
              <a:gdLst>
                <a:gd name="T0" fmla="*/ 129 w 250"/>
                <a:gd name="T1" fmla="*/ 312 h 835"/>
                <a:gd name="T2" fmla="*/ 69 w 250"/>
                <a:gd name="T3" fmla="*/ 344 h 835"/>
                <a:gd name="T4" fmla="*/ 9 w 250"/>
                <a:gd name="T5" fmla="*/ 752 h 835"/>
                <a:gd name="T6" fmla="*/ 113 w 250"/>
                <a:gd name="T7" fmla="*/ 830 h 835"/>
                <a:gd name="T8" fmla="*/ 249 w 250"/>
                <a:gd name="T9" fmla="*/ 770 h 835"/>
                <a:gd name="T10" fmla="*/ 249 w 250"/>
                <a:gd name="T11" fmla="*/ 752 h 835"/>
                <a:gd name="T12" fmla="*/ 249 w 250"/>
                <a:gd name="T13" fmla="*/ 752 h 835"/>
                <a:gd name="T14" fmla="*/ 189 w 250"/>
                <a:gd name="T15" fmla="*/ 347 h 835"/>
                <a:gd name="T16" fmla="*/ 129 w 250"/>
                <a:gd name="T17" fmla="*/ 312 h 835"/>
                <a:gd name="T18" fmla="*/ 159 w 250"/>
                <a:gd name="T19" fmla="*/ 30 h 835"/>
                <a:gd name="T20" fmla="*/ 129 w 250"/>
                <a:gd name="T21" fmla="*/ 0 h 835"/>
                <a:gd name="T22" fmla="*/ 99 w 250"/>
                <a:gd name="T23" fmla="*/ 30 h 835"/>
                <a:gd name="T24" fmla="*/ 129 w 250"/>
                <a:gd name="T25" fmla="*/ 61 h 835"/>
                <a:gd name="T26" fmla="*/ 159 w 250"/>
                <a:gd name="T27" fmla="*/ 30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0" h="835">
                  <a:moveTo>
                    <a:pt x="129" y="312"/>
                  </a:moveTo>
                  <a:cubicBezTo>
                    <a:pt x="98" y="312"/>
                    <a:pt x="72" y="326"/>
                    <a:pt x="69" y="344"/>
                  </a:cubicBezTo>
                  <a:lnTo>
                    <a:pt x="9" y="752"/>
                  </a:lnTo>
                  <a:cubicBezTo>
                    <a:pt x="0" y="790"/>
                    <a:pt x="47" y="825"/>
                    <a:pt x="113" y="830"/>
                  </a:cubicBezTo>
                  <a:cubicBezTo>
                    <a:pt x="179" y="835"/>
                    <a:pt x="240" y="808"/>
                    <a:pt x="249" y="770"/>
                  </a:cubicBezTo>
                  <a:cubicBezTo>
                    <a:pt x="250" y="764"/>
                    <a:pt x="250" y="758"/>
                    <a:pt x="249" y="752"/>
                  </a:cubicBezTo>
                  <a:lnTo>
                    <a:pt x="249" y="752"/>
                  </a:lnTo>
                  <a:lnTo>
                    <a:pt x="189" y="347"/>
                  </a:lnTo>
                  <a:cubicBezTo>
                    <a:pt x="189" y="328"/>
                    <a:pt x="162" y="312"/>
                    <a:pt x="129" y="312"/>
                  </a:cubicBezTo>
                  <a:close/>
                  <a:moveTo>
                    <a:pt x="159" y="30"/>
                  </a:moveTo>
                  <a:cubicBezTo>
                    <a:pt x="159" y="14"/>
                    <a:pt x="146" y="0"/>
                    <a:pt x="129" y="0"/>
                  </a:cubicBezTo>
                  <a:cubicBezTo>
                    <a:pt x="112" y="0"/>
                    <a:pt x="99" y="14"/>
                    <a:pt x="99" y="30"/>
                  </a:cubicBezTo>
                  <a:cubicBezTo>
                    <a:pt x="99" y="47"/>
                    <a:pt x="112" y="61"/>
                    <a:pt x="129" y="61"/>
                  </a:cubicBezTo>
                  <a:cubicBezTo>
                    <a:pt x="146" y="61"/>
                    <a:pt x="159" y="47"/>
                    <a:pt x="159" y="30"/>
                  </a:cubicBezTo>
                  <a:close/>
                </a:path>
              </a:pathLst>
            </a:custGeom>
            <a:noFill/>
            <a:ln w="158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Arial"/>
                <a:cs typeface="Arial"/>
              </a:endParaRPr>
            </a:p>
          </p:txBody>
        </p:sp>
        <p:sp>
          <p:nvSpPr>
            <p:cNvPr id="1540178" name="Line 82"/>
            <p:cNvSpPr>
              <a:spLocks noChangeShapeType="1"/>
            </p:cNvSpPr>
            <p:nvPr/>
          </p:nvSpPr>
          <p:spPr bwMode="auto">
            <a:xfrm flipV="1">
              <a:off x="1258" y="2259"/>
              <a:ext cx="1" cy="77"/>
            </a:xfrm>
            <a:prstGeom prst="line">
              <a:avLst/>
            </a:prstGeom>
            <a:noFill/>
            <a:ln w="1587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Arial"/>
                <a:cs typeface="Arial"/>
              </a:endParaRPr>
            </a:p>
          </p:txBody>
        </p:sp>
      </p:grpSp>
      <p:sp>
        <p:nvSpPr>
          <p:cNvPr id="1540179" name="Oval 83"/>
          <p:cNvSpPr>
            <a:spLocks noChangeArrowheads="1"/>
          </p:cNvSpPr>
          <p:nvPr/>
        </p:nvSpPr>
        <p:spPr bwMode="auto">
          <a:xfrm>
            <a:off x="4857750" y="2309813"/>
            <a:ext cx="215900" cy="215900"/>
          </a:xfrm>
          <a:prstGeom prst="ellipse">
            <a:avLst/>
          </a:prstGeom>
          <a:solidFill>
            <a:srgbClr val="3399FF"/>
          </a:solidFill>
          <a:ln w="12700" algn="ctr">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40180" name="Oval 84"/>
          <p:cNvSpPr>
            <a:spLocks noChangeArrowheads="1"/>
          </p:cNvSpPr>
          <p:nvPr/>
        </p:nvSpPr>
        <p:spPr bwMode="auto">
          <a:xfrm>
            <a:off x="5865813" y="2165350"/>
            <a:ext cx="215900" cy="215900"/>
          </a:xfrm>
          <a:prstGeom prst="ellipse">
            <a:avLst/>
          </a:prstGeom>
          <a:solidFill>
            <a:srgbClr val="3399FF"/>
          </a:solidFill>
          <a:ln w="12700" algn="ctr">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40181" name="Oval 85"/>
          <p:cNvSpPr>
            <a:spLocks noChangeArrowheads="1"/>
          </p:cNvSpPr>
          <p:nvPr/>
        </p:nvSpPr>
        <p:spPr bwMode="auto">
          <a:xfrm>
            <a:off x="6226175" y="2886075"/>
            <a:ext cx="215900" cy="215900"/>
          </a:xfrm>
          <a:prstGeom prst="ellipse">
            <a:avLst/>
          </a:prstGeom>
          <a:solidFill>
            <a:srgbClr val="3399FF"/>
          </a:solidFill>
          <a:ln w="12700" algn="ctr">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40182" name="Oval 86"/>
          <p:cNvSpPr>
            <a:spLocks noChangeArrowheads="1"/>
          </p:cNvSpPr>
          <p:nvPr/>
        </p:nvSpPr>
        <p:spPr bwMode="auto">
          <a:xfrm>
            <a:off x="5146675" y="3749675"/>
            <a:ext cx="215900" cy="215900"/>
          </a:xfrm>
          <a:prstGeom prst="ellipse">
            <a:avLst/>
          </a:prstGeom>
          <a:solidFill>
            <a:srgbClr val="3399FF"/>
          </a:solidFill>
          <a:ln w="12700" algn="ctr">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40183" name="Oval 87"/>
          <p:cNvSpPr>
            <a:spLocks noChangeArrowheads="1"/>
          </p:cNvSpPr>
          <p:nvPr/>
        </p:nvSpPr>
        <p:spPr bwMode="auto">
          <a:xfrm>
            <a:off x="4570413" y="3101975"/>
            <a:ext cx="215900" cy="215900"/>
          </a:xfrm>
          <a:prstGeom prst="ellipse">
            <a:avLst/>
          </a:prstGeom>
          <a:solidFill>
            <a:srgbClr val="3399FF"/>
          </a:solidFill>
          <a:ln w="12700" algn="ctr">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40184" name="Oval 88"/>
          <p:cNvSpPr>
            <a:spLocks noChangeArrowheads="1"/>
          </p:cNvSpPr>
          <p:nvPr/>
        </p:nvSpPr>
        <p:spPr bwMode="auto">
          <a:xfrm>
            <a:off x="5434013" y="2957513"/>
            <a:ext cx="215900" cy="215900"/>
          </a:xfrm>
          <a:prstGeom prst="ellipse">
            <a:avLst/>
          </a:prstGeom>
          <a:solidFill>
            <a:srgbClr val="FF0000"/>
          </a:solidFill>
          <a:ln w="12700" algn="ctr">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40185" name="Text Box 89"/>
          <p:cNvSpPr txBox="1">
            <a:spLocks noChangeArrowheads="1"/>
          </p:cNvSpPr>
          <p:nvPr/>
        </p:nvSpPr>
        <p:spPr bwMode="auto">
          <a:xfrm>
            <a:off x="6369050" y="4424363"/>
            <a:ext cx="936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latinLnBrk="1" hangingPunct="1"/>
            <a:r>
              <a:rPr lang="en-US" altLang="ko-KR" sz="1200" b="1">
                <a:latin typeface="Arial"/>
                <a:cs typeface="Arial"/>
              </a:rPr>
              <a:t>6LoWPAN Gateway</a:t>
            </a:r>
          </a:p>
        </p:txBody>
      </p:sp>
      <p:sp>
        <p:nvSpPr>
          <p:cNvPr id="1540186" name="Text Box 90"/>
          <p:cNvSpPr txBox="1">
            <a:spLocks noChangeArrowheads="1"/>
          </p:cNvSpPr>
          <p:nvPr/>
        </p:nvSpPr>
        <p:spPr bwMode="auto">
          <a:xfrm>
            <a:off x="5002213" y="2670175"/>
            <a:ext cx="11525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latinLnBrk="1" hangingPunct="1"/>
            <a:r>
              <a:rPr lang="en-US" altLang="ko-KR" sz="1200" b="1">
                <a:latin typeface="Arial"/>
                <a:cs typeface="Arial"/>
              </a:rPr>
              <a:t>Coordinator</a:t>
            </a:r>
          </a:p>
        </p:txBody>
      </p:sp>
      <p:sp>
        <p:nvSpPr>
          <p:cNvPr id="1540187" name="Text Box 91"/>
          <p:cNvSpPr txBox="1">
            <a:spLocks noChangeArrowheads="1"/>
          </p:cNvSpPr>
          <p:nvPr/>
        </p:nvSpPr>
        <p:spPr bwMode="auto">
          <a:xfrm>
            <a:off x="5434013" y="1819275"/>
            <a:ext cx="29527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latinLnBrk="1" hangingPunct="1"/>
            <a:r>
              <a:rPr lang="en-US" altLang="ko-KR" sz="1200" b="1">
                <a:latin typeface="Arial"/>
                <a:cs typeface="Arial"/>
              </a:rPr>
              <a:t>Sensor Node (IPv6 address)</a:t>
            </a:r>
          </a:p>
        </p:txBody>
      </p:sp>
      <p:sp>
        <p:nvSpPr>
          <p:cNvPr id="1540188" name="Line 92"/>
          <p:cNvSpPr>
            <a:spLocks noChangeShapeType="1"/>
          </p:cNvSpPr>
          <p:nvPr/>
        </p:nvSpPr>
        <p:spPr bwMode="auto">
          <a:xfrm flipH="1">
            <a:off x="5578475" y="2395538"/>
            <a:ext cx="360363" cy="576262"/>
          </a:xfrm>
          <a:prstGeom prst="line">
            <a:avLst/>
          </a:prstGeom>
          <a:noFill/>
          <a:ln w="12700">
            <a:solidFill>
              <a:schemeClr val="tx1"/>
            </a:solidFill>
            <a:prstDash val="dash"/>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latin typeface="Arial"/>
              <a:cs typeface="Arial"/>
            </a:endParaRPr>
          </a:p>
        </p:txBody>
      </p:sp>
      <p:sp>
        <p:nvSpPr>
          <p:cNvPr id="1540189" name="Line 93"/>
          <p:cNvSpPr>
            <a:spLocks noChangeShapeType="1"/>
          </p:cNvSpPr>
          <p:nvPr/>
        </p:nvSpPr>
        <p:spPr bwMode="auto">
          <a:xfrm>
            <a:off x="5002213" y="2538413"/>
            <a:ext cx="504825" cy="433387"/>
          </a:xfrm>
          <a:prstGeom prst="line">
            <a:avLst/>
          </a:prstGeom>
          <a:noFill/>
          <a:ln w="12700">
            <a:solidFill>
              <a:schemeClr val="tx1"/>
            </a:solidFill>
            <a:prstDash val="dash"/>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latin typeface="Arial"/>
              <a:cs typeface="Arial"/>
            </a:endParaRPr>
          </a:p>
        </p:txBody>
      </p:sp>
      <p:sp>
        <p:nvSpPr>
          <p:cNvPr id="1540190" name="Line 94"/>
          <p:cNvSpPr>
            <a:spLocks noChangeShapeType="1"/>
          </p:cNvSpPr>
          <p:nvPr/>
        </p:nvSpPr>
        <p:spPr bwMode="auto">
          <a:xfrm flipH="1">
            <a:off x="4786313" y="3114675"/>
            <a:ext cx="647700" cy="73025"/>
          </a:xfrm>
          <a:prstGeom prst="line">
            <a:avLst/>
          </a:prstGeom>
          <a:noFill/>
          <a:ln w="12700">
            <a:solidFill>
              <a:schemeClr val="tx1"/>
            </a:solidFill>
            <a:prstDash val="dash"/>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latin typeface="Arial"/>
              <a:cs typeface="Arial"/>
            </a:endParaRPr>
          </a:p>
        </p:txBody>
      </p:sp>
      <p:sp>
        <p:nvSpPr>
          <p:cNvPr id="1540191" name="Line 95"/>
          <p:cNvSpPr>
            <a:spLocks noChangeShapeType="1"/>
          </p:cNvSpPr>
          <p:nvPr/>
        </p:nvSpPr>
        <p:spPr bwMode="auto">
          <a:xfrm flipH="1">
            <a:off x="5291138" y="3187700"/>
            <a:ext cx="215900" cy="576263"/>
          </a:xfrm>
          <a:prstGeom prst="line">
            <a:avLst/>
          </a:prstGeom>
          <a:noFill/>
          <a:ln w="12700">
            <a:solidFill>
              <a:schemeClr val="tx1"/>
            </a:solidFill>
            <a:prstDash val="dash"/>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latin typeface="Arial"/>
              <a:cs typeface="Arial"/>
            </a:endParaRPr>
          </a:p>
        </p:txBody>
      </p:sp>
      <p:sp>
        <p:nvSpPr>
          <p:cNvPr id="1540192" name="Line 96"/>
          <p:cNvSpPr>
            <a:spLocks noChangeShapeType="1"/>
          </p:cNvSpPr>
          <p:nvPr/>
        </p:nvSpPr>
        <p:spPr bwMode="auto">
          <a:xfrm flipH="1">
            <a:off x="5649913" y="3043238"/>
            <a:ext cx="576262" cy="71437"/>
          </a:xfrm>
          <a:prstGeom prst="line">
            <a:avLst/>
          </a:prstGeom>
          <a:noFill/>
          <a:ln w="12700">
            <a:solidFill>
              <a:schemeClr val="tx1"/>
            </a:solidFill>
            <a:prstDash val="dash"/>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latin typeface="Arial"/>
              <a:cs typeface="Arial"/>
            </a:endParaRPr>
          </a:p>
        </p:txBody>
      </p:sp>
      <p:sp>
        <p:nvSpPr>
          <p:cNvPr id="1540193" name="Text Box 97"/>
          <p:cNvSpPr txBox="1">
            <a:spLocks noChangeArrowheads="1"/>
          </p:cNvSpPr>
          <p:nvPr/>
        </p:nvSpPr>
        <p:spPr bwMode="auto">
          <a:xfrm>
            <a:off x="5434013" y="3482975"/>
            <a:ext cx="93662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latinLnBrk="1" hangingPunct="1"/>
            <a:r>
              <a:rPr lang="en-US" altLang="ko-KR" sz="1200" b="1">
                <a:latin typeface="Arial"/>
                <a:cs typeface="Arial"/>
              </a:rPr>
              <a:t>Event</a:t>
            </a:r>
          </a:p>
          <a:p>
            <a:pPr eaLnBrk="1" latinLnBrk="1" hangingPunct="1"/>
            <a:r>
              <a:rPr lang="en-US" altLang="ko-KR" sz="1200" b="1">
                <a:latin typeface="Arial"/>
                <a:cs typeface="Arial"/>
              </a:rPr>
              <a:t>Request / Response</a:t>
            </a:r>
          </a:p>
        </p:txBody>
      </p:sp>
      <p:sp>
        <p:nvSpPr>
          <p:cNvPr id="1540194" name="AutoShape 98"/>
          <p:cNvSpPr>
            <a:spLocks noChangeArrowheads="1"/>
          </p:cNvSpPr>
          <p:nvPr/>
        </p:nvSpPr>
        <p:spPr bwMode="auto">
          <a:xfrm>
            <a:off x="2625725" y="2754313"/>
            <a:ext cx="431800" cy="431800"/>
          </a:xfrm>
          <a:prstGeom prst="flowChartMagneticDisk">
            <a:avLst/>
          </a:prstGeom>
          <a:solidFill>
            <a:schemeClr val="hlink"/>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Arial"/>
              <a:cs typeface="Arial"/>
            </a:endParaRPr>
          </a:p>
        </p:txBody>
      </p:sp>
      <p:sp>
        <p:nvSpPr>
          <p:cNvPr id="1540195" name="Line 99"/>
          <p:cNvSpPr>
            <a:spLocks noChangeShapeType="1"/>
          </p:cNvSpPr>
          <p:nvPr/>
        </p:nvSpPr>
        <p:spPr bwMode="auto">
          <a:xfrm>
            <a:off x="2265363" y="4195763"/>
            <a:ext cx="503237"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latin typeface="Arial"/>
              <a:cs typeface="Arial"/>
            </a:endParaRPr>
          </a:p>
        </p:txBody>
      </p:sp>
      <p:sp>
        <p:nvSpPr>
          <p:cNvPr id="1540196" name="Line 100"/>
          <p:cNvSpPr>
            <a:spLocks noChangeShapeType="1"/>
          </p:cNvSpPr>
          <p:nvPr/>
        </p:nvSpPr>
        <p:spPr bwMode="auto">
          <a:xfrm flipV="1">
            <a:off x="2768600" y="3259138"/>
            <a:ext cx="0" cy="936625"/>
          </a:xfrm>
          <a:prstGeom prst="line">
            <a:avLst/>
          </a:prstGeom>
          <a:noFill/>
          <a:ln w="12700">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latin typeface="Arial"/>
              <a:cs typeface="Arial"/>
            </a:endParaRPr>
          </a:p>
        </p:txBody>
      </p:sp>
      <p:sp>
        <p:nvSpPr>
          <p:cNvPr id="1540197" name="Text Box 101"/>
          <p:cNvSpPr txBox="1">
            <a:spLocks noChangeArrowheads="1"/>
          </p:cNvSpPr>
          <p:nvPr/>
        </p:nvSpPr>
        <p:spPr bwMode="auto">
          <a:xfrm>
            <a:off x="2409825" y="2466975"/>
            <a:ext cx="8636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latinLnBrk="1" hangingPunct="1"/>
            <a:r>
              <a:rPr lang="en-US" altLang="ko-KR" sz="1200" b="1">
                <a:latin typeface="Arial"/>
                <a:cs typeface="Arial"/>
              </a:rPr>
              <a:t>Event DB</a:t>
            </a:r>
          </a:p>
        </p:txBody>
      </p:sp>
      <p:grpSp>
        <p:nvGrpSpPr>
          <p:cNvPr id="1540198" name="Group 102"/>
          <p:cNvGrpSpPr>
            <a:grpSpLocks/>
          </p:cNvGrpSpPr>
          <p:nvPr/>
        </p:nvGrpSpPr>
        <p:grpSpPr bwMode="auto">
          <a:xfrm>
            <a:off x="3416300" y="3608388"/>
            <a:ext cx="1009650" cy="1116012"/>
            <a:chOff x="2108" y="2153"/>
            <a:chExt cx="636" cy="703"/>
          </a:xfrm>
        </p:grpSpPr>
        <p:pic>
          <p:nvPicPr>
            <p:cNvPr id="1540199" name="Picture 103" descr="j028575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2187" y="2153"/>
              <a:ext cx="539" cy="3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40200" name="Text Box 104"/>
            <p:cNvSpPr txBox="1">
              <a:spLocks noChangeArrowheads="1"/>
            </p:cNvSpPr>
            <p:nvPr/>
          </p:nvSpPr>
          <p:spPr bwMode="auto">
            <a:xfrm>
              <a:off x="2108" y="2568"/>
              <a:ext cx="6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latinLnBrk="1" hangingPunct="1"/>
              <a:r>
                <a:rPr lang="en-US" altLang="ko-KR" sz="1200" b="1">
                  <a:latin typeface="Arial"/>
                  <a:cs typeface="Arial"/>
                </a:rPr>
                <a:t>Monitoring Center</a:t>
              </a:r>
            </a:p>
          </p:txBody>
        </p:sp>
      </p:grpSp>
      <p:sp>
        <p:nvSpPr>
          <p:cNvPr id="1540201" name="Line 105"/>
          <p:cNvSpPr>
            <a:spLocks noChangeShapeType="1"/>
          </p:cNvSpPr>
          <p:nvPr/>
        </p:nvSpPr>
        <p:spPr bwMode="auto">
          <a:xfrm>
            <a:off x="2913063" y="4195763"/>
            <a:ext cx="503237" cy="0"/>
          </a:xfrm>
          <a:prstGeom prst="line">
            <a:avLst/>
          </a:prstGeom>
          <a:noFill/>
          <a:ln w="12700">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latin typeface="Arial"/>
              <a:cs typeface="Arial"/>
            </a:endParaRPr>
          </a:p>
        </p:txBody>
      </p:sp>
      <p:sp>
        <p:nvSpPr>
          <p:cNvPr id="1540202" name="Line 106"/>
          <p:cNvSpPr>
            <a:spLocks noChangeShapeType="1"/>
          </p:cNvSpPr>
          <p:nvPr/>
        </p:nvSpPr>
        <p:spPr bwMode="auto">
          <a:xfrm flipV="1">
            <a:off x="2913063" y="3259138"/>
            <a:ext cx="0" cy="936625"/>
          </a:xfrm>
          <a:prstGeom prst="line">
            <a:avLst/>
          </a:prstGeom>
          <a:noFill/>
          <a:ln w="12700">
            <a:solidFill>
              <a:schemeClr val="tx1"/>
            </a:solidFill>
            <a:round/>
            <a:headEnd type="none" w="sm" len="sm"/>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latin typeface="Arial"/>
              <a:cs typeface="Arial"/>
            </a:endParaRPr>
          </a:p>
        </p:txBody>
      </p:sp>
      <p:sp>
        <p:nvSpPr>
          <p:cNvPr id="1540203" name="Line 107"/>
          <p:cNvSpPr>
            <a:spLocks noChangeShapeType="1"/>
          </p:cNvSpPr>
          <p:nvPr/>
        </p:nvSpPr>
        <p:spPr bwMode="auto">
          <a:xfrm>
            <a:off x="5649913" y="3175000"/>
            <a:ext cx="792162" cy="720725"/>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latin typeface="Arial"/>
              <a:cs typeface="Arial"/>
            </a:endParaRPr>
          </a:p>
        </p:txBody>
      </p:sp>
      <p:pic>
        <p:nvPicPr>
          <p:cNvPr id="1540204" name="Picture 108" descr="j028575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5289550" y="4772025"/>
            <a:ext cx="8636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0205" name="Text Box 109"/>
          <p:cNvSpPr txBox="1">
            <a:spLocks noChangeArrowheads="1"/>
          </p:cNvSpPr>
          <p:nvPr/>
        </p:nvSpPr>
        <p:spPr bwMode="auto">
          <a:xfrm>
            <a:off x="5289550" y="5348288"/>
            <a:ext cx="1009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latinLnBrk="1" hangingPunct="1"/>
            <a:r>
              <a:rPr lang="en-US" altLang="ko-KR" sz="1200" b="1">
                <a:latin typeface="Arial"/>
                <a:cs typeface="Arial"/>
              </a:rPr>
              <a:t>Monitoring Center</a:t>
            </a:r>
          </a:p>
        </p:txBody>
      </p:sp>
      <p:pic>
        <p:nvPicPr>
          <p:cNvPr id="1540206" name="Picture 110" descr="j028575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8026400" y="3906838"/>
            <a:ext cx="8636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0207" name="Text Box 111"/>
          <p:cNvSpPr txBox="1">
            <a:spLocks noChangeArrowheads="1"/>
          </p:cNvSpPr>
          <p:nvPr/>
        </p:nvSpPr>
        <p:spPr bwMode="auto">
          <a:xfrm>
            <a:off x="8026400" y="4483100"/>
            <a:ext cx="1009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latinLnBrk="1" hangingPunct="1"/>
            <a:r>
              <a:rPr lang="en-US" altLang="ko-KR" sz="1200" b="1">
                <a:latin typeface="Arial"/>
                <a:cs typeface="Arial"/>
              </a:rPr>
              <a:t>Monitoring Center</a:t>
            </a:r>
          </a:p>
        </p:txBody>
      </p:sp>
      <p:grpSp>
        <p:nvGrpSpPr>
          <p:cNvPr id="1540208" name="Group 112"/>
          <p:cNvGrpSpPr>
            <a:grpSpLocks/>
          </p:cNvGrpSpPr>
          <p:nvPr/>
        </p:nvGrpSpPr>
        <p:grpSpPr bwMode="auto">
          <a:xfrm>
            <a:off x="4929188" y="3163888"/>
            <a:ext cx="2952750" cy="1751012"/>
            <a:chOff x="3061" y="1873"/>
            <a:chExt cx="1860" cy="1103"/>
          </a:xfrm>
        </p:grpSpPr>
        <p:sp>
          <p:nvSpPr>
            <p:cNvPr id="1540209" name="Text Box 113"/>
            <p:cNvSpPr txBox="1">
              <a:spLocks noChangeArrowheads="1"/>
            </p:cNvSpPr>
            <p:nvPr/>
          </p:nvSpPr>
          <p:spPr bwMode="auto">
            <a:xfrm>
              <a:off x="3379" y="2069"/>
              <a:ext cx="590" cy="407"/>
            </a:xfrm>
            <a:prstGeom prst="rect">
              <a:avLst/>
            </a:prstGeom>
            <a:solidFill>
              <a:schemeClr val="bg1"/>
            </a:solidFill>
            <a:ln>
              <a:noFill/>
            </a:ln>
            <a:effectLst/>
            <a:extLst>
              <a:ext uri="{91240B29-F687-4F45-9708-019B960494DF}">
                <a14:hiddenLine xmlns:a14="http://schemas.microsoft.com/office/drawing/2010/main" w="12700"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latinLnBrk="1" hangingPunct="1"/>
              <a:r>
                <a:rPr lang="en-US" altLang="ko-KR" sz="1200" b="1">
                  <a:latin typeface="Arial"/>
                  <a:cs typeface="Arial"/>
                </a:rPr>
                <a:t>Event</a:t>
              </a:r>
            </a:p>
            <a:p>
              <a:pPr eaLnBrk="1" latinLnBrk="1" hangingPunct="1"/>
              <a:r>
                <a:rPr lang="en-US" altLang="ko-KR" sz="1200" b="1">
                  <a:latin typeface="Arial"/>
                  <a:cs typeface="Arial"/>
                </a:rPr>
                <a:t>Update </a:t>
              </a:r>
            </a:p>
            <a:p>
              <a:pPr eaLnBrk="1" latinLnBrk="1" hangingPunct="1"/>
              <a:endParaRPr lang="en-US" altLang="ko-KR" sz="1200" b="1">
                <a:latin typeface="Arial"/>
                <a:cs typeface="Arial"/>
              </a:endParaRPr>
            </a:p>
          </p:txBody>
        </p:sp>
        <p:sp>
          <p:nvSpPr>
            <p:cNvPr id="1540210" name="Line 114"/>
            <p:cNvSpPr>
              <a:spLocks noChangeShapeType="1"/>
            </p:cNvSpPr>
            <p:nvPr/>
          </p:nvSpPr>
          <p:spPr bwMode="auto">
            <a:xfrm>
              <a:off x="3515" y="1879"/>
              <a:ext cx="499" cy="454"/>
            </a:xfrm>
            <a:prstGeom prst="line">
              <a:avLst/>
            </a:prstGeom>
            <a:noFill/>
            <a:ln w="19050">
              <a:solidFill>
                <a:srgbClr val="FF66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latin typeface="Arial"/>
                <a:cs typeface="Arial"/>
              </a:endParaRPr>
            </a:p>
          </p:txBody>
        </p:sp>
        <p:sp>
          <p:nvSpPr>
            <p:cNvPr id="1540211" name="Freeform 115"/>
            <p:cNvSpPr>
              <a:spLocks/>
            </p:cNvSpPr>
            <p:nvPr/>
          </p:nvSpPr>
          <p:spPr bwMode="auto">
            <a:xfrm>
              <a:off x="3704" y="1873"/>
              <a:ext cx="1217" cy="786"/>
            </a:xfrm>
            <a:custGeom>
              <a:avLst/>
              <a:gdLst>
                <a:gd name="T0" fmla="*/ 174 w 1217"/>
                <a:gd name="T1" fmla="*/ 15 h 786"/>
                <a:gd name="T2" fmla="*/ 83 w 1217"/>
                <a:gd name="T3" fmla="*/ 106 h 786"/>
                <a:gd name="T4" fmla="*/ 673 w 1217"/>
                <a:gd name="T5" fmla="*/ 650 h 786"/>
                <a:gd name="T6" fmla="*/ 1217 w 1217"/>
                <a:gd name="T7" fmla="*/ 786 h 786"/>
              </a:gdLst>
              <a:ahLst/>
              <a:cxnLst>
                <a:cxn ang="0">
                  <a:pos x="T0" y="T1"/>
                </a:cxn>
                <a:cxn ang="0">
                  <a:pos x="T2" y="T3"/>
                </a:cxn>
                <a:cxn ang="0">
                  <a:pos x="T4" y="T5"/>
                </a:cxn>
                <a:cxn ang="0">
                  <a:pos x="T6" y="T7"/>
                </a:cxn>
              </a:cxnLst>
              <a:rect l="0" t="0" r="r" b="b"/>
              <a:pathLst>
                <a:path w="1217" h="786">
                  <a:moveTo>
                    <a:pt x="174" y="15"/>
                  </a:moveTo>
                  <a:cubicBezTo>
                    <a:pt x="87" y="7"/>
                    <a:pt x="0" y="0"/>
                    <a:pt x="83" y="106"/>
                  </a:cubicBezTo>
                  <a:cubicBezTo>
                    <a:pt x="166" y="212"/>
                    <a:pt x="484" y="537"/>
                    <a:pt x="673" y="650"/>
                  </a:cubicBezTo>
                  <a:cubicBezTo>
                    <a:pt x="862" y="763"/>
                    <a:pt x="1039" y="774"/>
                    <a:pt x="1217" y="786"/>
                  </a:cubicBezTo>
                </a:path>
              </a:pathLst>
            </a:custGeom>
            <a:noFill/>
            <a:ln w="19050" cap="flat" cmpd="sng">
              <a:solidFill>
                <a:srgbClr val="FF6600"/>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latin typeface="Arial"/>
                <a:cs typeface="Arial"/>
              </a:endParaRPr>
            </a:p>
          </p:txBody>
        </p:sp>
        <p:sp>
          <p:nvSpPr>
            <p:cNvPr id="1540212" name="Freeform 116"/>
            <p:cNvSpPr>
              <a:spLocks/>
            </p:cNvSpPr>
            <p:nvPr/>
          </p:nvSpPr>
          <p:spPr bwMode="auto">
            <a:xfrm>
              <a:off x="3061" y="1926"/>
              <a:ext cx="976" cy="1050"/>
            </a:xfrm>
            <a:custGeom>
              <a:avLst/>
              <a:gdLst>
                <a:gd name="T0" fmla="*/ 0 w 976"/>
                <a:gd name="T1" fmla="*/ 53 h 1050"/>
                <a:gd name="T2" fmla="*/ 409 w 976"/>
                <a:gd name="T3" fmla="*/ 98 h 1050"/>
                <a:gd name="T4" fmla="*/ 908 w 976"/>
                <a:gd name="T5" fmla="*/ 642 h 1050"/>
                <a:gd name="T6" fmla="*/ 817 w 976"/>
                <a:gd name="T7" fmla="*/ 1050 h 1050"/>
              </a:gdLst>
              <a:ahLst/>
              <a:cxnLst>
                <a:cxn ang="0">
                  <a:pos x="T0" y="T1"/>
                </a:cxn>
                <a:cxn ang="0">
                  <a:pos x="T2" y="T3"/>
                </a:cxn>
                <a:cxn ang="0">
                  <a:pos x="T4" y="T5"/>
                </a:cxn>
                <a:cxn ang="0">
                  <a:pos x="T6" y="T7"/>
                </a:cxn>
              </a:cxnLst>
              <a:rect l="0" t="0" r="r" b="b"/>
              <a:pathLst>
                <a:path w="976" h="1050">
                  <a:moveTo>
                    <a:pt x="0" y="53"/>
                  </a:moveTo>
                  <a:cubicBezTo>
                    <a:pt x="129" y="26"/>
                    <a:pt x="258" y="0"/>
                    <a:pt x="409" y="98"/>
                  </a:cubicBezTo>
                  <a:cubicBezTo>
                    <a:pt x="560" y="196"/>
                    <a:pt x="840" y="483"/>
                    <a:pt x="908" y="642"/>
                  </a:cubicBezTo>
                  <a:cubicBezTo>
                    <a:pt x="976" y="801"/>
                    <a:pt x="896" y="925"/>
                    <a:pt x="817" y="1050"/>
                  </a:cubicBezTo>
                </a:path>
              </a:pathLst>
            </a:custGeom>
            <a:noFill/>
            <a:ln w="19050" cap="flat" cmpd="sng">
              <a:solidFill>
                <a:srgbClr val="FF6600"/>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latin typeface="Arial"/>
                <a:cs typeface="Arial"/>
              </a:endParaRPr>
            </a:p>
          </p:txBody>
        </p:sp>
      </p:grpSp>
      <p:sp>
        <p:nvSpPr>
          <p:cNvPr id="1540213" name="Text Box 117"/>
          <p:cNvSpPr txBox="1">
            <a:spLocks noChangeArrowheads="1"/>
          </p:cNvSpPr>
          <p:nvPr/>
        </p:nvSpPr>
        <p:spPr bwMode="auto">
          <a:xfrm>
            <a:off x="107950" y="4868863"/>
            <a:ext cx="49149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179388" indent="-179388" latinLnBrk="1">
              <a:defRPr kumimoji="1" sz="2400">
                <a:solidFill>
                  <a:schemeClr val="tx1"/>
                </a:solidFill>
                <a:latin typeface="Times New Roman" pitchFamily="18" charset="0"/>
                <a:ea typeface="굴림" pitchFamily="50" charset="-127"/>
              </a:defRPr>
            </a:lvl1pPr>
            <a:lvl2pPr latinLnBrk="1">
              <a:defRPr kumimoji="1" sz="2400">
                <a:solidFill>
                  <a:schemeClr val="tx1"/>
                </a:solidFill>
                <a:latin typeface="Times New Roman" pitchFamily="18" charset="0"/>
                <a:ea typeface="굴림" pitchFamily="50" charset="-127"/>
              </a:defRPr>
            </a:lvl2pPr>
            <a:lvl3pPr latinLnBrk="1">
              <a:defRPr kumimoji="1" sz="2400">
                <a:solidFill>
                  <a:schemeClr val="tx1"/>
                </a:solidFill>
                <a:latin typeface="Times New Roman" pitchFamily="18" charset="0"/>
                <a:ea typeface="굴림" pitchFamily="50" charset="-127"/>
              </a:defRPr>
            </a:lvl3pPr>
            <a:lvl4pPr latinLnBrk="1">
              <a:defRPr kumimoji="1" sz="2400">
                <a:solidFill>
                  <a:schemeClr val="tx1"/>
                </a:solidFill>
                <a:latin typeface="Times New Roman" pitchFamily="18" charset="0"/>
                <a:ea typeface="굴림" pitchFamily="50" charset="-127"/>
              </a:defRPr>
            </a:lvl4pPr>
            <a:lvl5pPr latinLnBrk="1">
              <a:defRPr kumimoji="1" sz="2400">
                <a:solidFill>
                  <a:schemeClr val="tx1"/>
                </a:solidFill>
                <a:latin typeface="Times New Roman" pitchFamily="18" charset="0"/>
                <a:ea typeface="굴림" pitchFamily="50" charset="-127"/>
              </a:defRPr>
            </a:lvl5pPr>
            <a:lvl6pPr fontAlgn="base">
              <a:spcBef>
                <a:spcPct val="0"/>
              </a:spcBef>
              <a:spcAft>
                <a:spcPct val="0"/>
              </a:spcAft>
              <a:defRPr kumimoji="1" sz="2400">
                <a:solidFill>
                  <a:schemeClr val="tx1"/>
                </a:solidFill>
                <a:latin typeface="Times New Roman" pitchFamily="18" charset="0"/>
                <a:ea typeface="굴림" pitchFamily="50" charset="-127"/>
              </a:defRPr>
            </a:lvl6pPr>
            <a:lvl7pPr fontAlgn="base">
              <a:spcBef>
                <a:spcPct val="0"/>
              </a:spcBef>
              <a:spcAft>
                <a:spcPct val="0"/>
              </a:spcAft>
              <a:defRPr kumimoji="1" sz="2400">
                <a:solidFill>
                  <a:schemeClr val="tx1"/>
                </a:solidFill>
                <a:latin typeface="Times New Roman" pitchFamily="18" charset="0"/>
                <a:ea typeface="굴림" pitchFamily="50" charset="-127"/>
              </a:defRPr>
            </a:lvl7pPr>
            <a:lvl8pPr fontAlgn="base">
              <a:spcBef>
                <a:spcPct val="0"/>
              </a:spcBef>
              <a:spcAft>
                <a:spcPct val="0"/>
              </a:spcAft>
              <a:defRPr kumimoji="1" sz="2400">
                <a:solidFill>
                  <a:schemeClr val="tx1"/>
                </a:solidFill>
                <a:latin typeface="Times New Roman" pitchFamily="18" charset="0"/>
                <a:ea typeface="굴림" pitchFamily="50" charset="-127"/>
              </a:defRPr>
            </a:lvl8pPr>
            <a:lvl9pPr fontAlgn="base">
              <a:spcBef>
                <a:spcPct val="0"/>
              </a:spcBef>
              <a:spcAft>
                <a:spcPct val="0"/>
              </a:spcAft>
              <a:defRPr kumimoji="1" sz="2400">
                <a:solidFill>
                  <a:schemeClr val="tx1"/>
                </a:solidFill>
                <a:latin typeface="Times New Roman" pitchFamily="18" charset="0"/>
                <a:ea typeface="굴림" pitchFamily="50" charset="-127"/>
              </a:defRPr>
            </a:lvl9pPr>
          </a:lstStyle>
          <a:p>
            <a:pPr eaLnBrk="1" hangingPunct="1">
              <a:buFontTx/>
              <a:buChar char="-"/>
            </a:pPr>
            <a:r>
              <a:rPr lang="en-US" altLang="ko-KR" sz="1600">
                <a:latin typeface="Arial"/>
                <a:cs typeface="Arial"/>
              </a:rPr>
              <a:t>Breaking end-to-end transparency</a:t>
            </a:r>
          </a:p>
          <a:p>
            <a:pPr eaLnBrk="1" hangingPunct="1">
              <a:buFontTx/>
              <a:buChar char="-"/>
            </a:pPr>
            <a:r>
              <a:rPr lang="en-US" altLang="ko-KR" sz="1600">
                <a:latin typeface="Arial"/>
                <a:cs typeface="Arial"/>
              </a:rPr>
              <a:t>Limited adaptation for generic Service Architecture</a:t>
            </a:r>
          </a:p>
        </p:txBody>
      </p:sp>
    </p:spTree>
    <p:extLst>
      <p:ext uri="{BB962C8B-B14F-4D97-AF65-F5344CB8AC3E}">
        <p14:creationId xmlns:p14="http://schemas.microsoft.com/office/powerpoint/2010/main" val="19588702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402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latin typeface="Arial" panose="020B0604020202020204" pitchFamily="34" charset="0"/>
                <a:cs typeface="Arial" panose="020B0604020202020204" pitchFamily="34" charset="0"/>
              </a:rPr>
              <a:t>AllSeen</a:t>
            </a:r>
            <a:r>
              <a:rPr lang="en-US" altLang="ko-KR" dirty="0" smtClean="0">
                <a:latin typeface="Arial" panose="020B0604020202020204" pitchFamily="34" charset="0"/>
                <a:cs typeface="Arial" panose="020B0604020202020204" pitchFamily="34" charset="0"/>
              </a:rPr>
              <a:t> Alliance</a:t>
            </a:r>
            <a:endParaRPr lang="ko-KR" altLang="en-US" dirty="0">
              <a:latin typeface="Arial" panose="020B0604020202020204" pitchFamily="34" charset="0"/>
              <a:cs typeface="Arial" panose="020B0604020202020204" pitchFamily="34" charset="0"/>
            </a:endParaRPr>
          </a:p>
        </p:txBody>
      </p:sp>
      <p:sp>
        <p:nvSpPr>
          <p:cNvPr id="3" name="내용 개체 틀 2"/>
          <p:cNvSpPr>
            <a:spLocks noGrp="1"/>
          </p:cNvSpPr>
          <p:nvPr>
            <p:ph idx="1"/>
          </p:nvPr>
        </p:nvSpPr>
        <p:spPr/>
        <p:txBody>
          <a:bodyPr>
            <a:normAutofit/>
          </a:bodyPr>
          <a:lstStyle/>
          <a:p>
            <a:r>
              <a:rPr lang="en-US" altLang="ko-KR" sz="2000" dirty="0">
                <a:latin typeface="Arial" panose="020B0604020202020204" pitchFamily="34" charset="0"/>
                <a:cs typeface="Arial" panose="020B0604020202020204" pitchFamily="34" charset="0"/>
              </a:rPr>
              <a:t>The </a:t>
            </a:r>
            <a:r>
              <a:rPr lang="en-US" altLang="ko-KR" sz="2000" dirty="0" err="1">
                <a:latin typeface="Arial" panose="020B0604020202020204" pitchFamily="34" charset="0"/>
                <a:cs typeface="Arial" panose="020B0604020202020204" pitchFamily="34" charset="0"/>
              </a:rPr>
              <a:t>AllJoyn</a:t>
            </a:r>
            <a:r>
              <a:rPr lang="en-US" altLang="ko-KR" sz="2000" dirty="0">
                <a:latin typeface="Arial" panose="020B0604020202020204" pitchFamily="34" charset="0"/>
                <a:cs typeface="Arial" panose="020B0604020202020204" pitchFamily="34" charset="0"/>
              </a:rPr>
              <a:t> enabled use case</a:t>
            </a:r>
          </a:p>
        </p:txBody>
      </p:sp>
      <p:pic>
        <p:nvPicPr>
          <p:cNvPr id="5" name="그림 4"/>
          <p:cNvPicPr>
            <a:picLocks noChangeAspect="1"/>
          </p:cNvPicPr>
          <p:nvPr/>
        </p:nvPicPr>
        <p:blipFill>
          <a:blip r:embed="rId2"/>
          <a:stretch>
            <a:fillRect/>
          </a:stretch>
        </p:blipFill>
        <p:spPr>
          <a:xfrm>
            <a:off x="144192" y="1916832"/>
            <a:ext cx="8824401" cy="4176464"/>
          </a:xfrm>
          <a:prstGeom prst="rect">
            <a:avLst/>
          </a:prstGeom>
        </p:spPr>
      </p:pic>
    </p:spTree>
    <p:extLst>
      <p:ext uri="{BB962C8B-B14F-4D97-AF65-F5344CB8AC3E}">
        <p14:creationId xmlns:p14="http://schemas.microsoft.com/office/powerpoint/2010/main" val="42639147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latin typeface="Arial" panose="020B0604020202020204" pitchFamily="34" charset="0"/>
                <a:cs typeface="Arial" panose="020B0604020202020204" pitchFamily="34" charset="0"/>
              </a:rPr>
              <a:t>AllSeen</a:t>
            </a:r>
            <a:r>
              <a:rPr lang="en-US" altLang="ko-KR" dirty="0" smtClean="0">
                <a:latin typeface="Arial" panose="020B0604020202020204" pitchFamily="34" charset="0"/>
                <a:cs typeface="Arial" panose="020B0604020202020204" pitchFamily="34" charset="0"/>
              </a:rPr>
              <a:t> Alliance</a:t>
            </a:r>
            <a:endParaRPr lang="ko-KR" altLang="en-US" dirty="0">
              <a:latin typeface="Arial" panose="020B0604020202020204" pitchFamily="34" charset="0"/>
              <a:cs typeface="Arial" panose="020B0604020202020204" pitchFamily="34" charset="0"/>
            </a:endParaRPr>
          </a:p>
        </p:txBody>
      </p:sp>
      <p:sp>
        <p:nvSpPr>
          <p:cNvPr id="3" name="내용 개체 틀 2"/>
          <p:cNvSpPr>
            <a:spLocks noGrp="1"/>
          </p:cNvSpPr>
          <p:nvPr>
            <p:ph idx="1"/>
          </p:nvPr>
        </p:nvSpPr>
        <p:spPr/>
        <p:txBody>
          <a:bodyPr>
            <a:normAutofit/>
          </a:bodyPr>
          <a:lstStyle/>
          <a:p>
            <a:r>
              <a:rPr lang="en-US" altLang="ko-KR" sz="2000" dirty="0" err="1" smtClean="0">
                <a:latin typeface="Arial" panose="020B0604020202020204" pitchFamily="34" charset="0"/>
                <a:cs typeface="Arial" panose="020B0604020202020204" pitchFamily="34" charset="0"/>
              </a:rPr>
              <a:t>AllJoyn</a:t>
            </a:r>
            <a:r>
              <a:rPr lang="en-US" altLang="ko-KR" sz="2000" dirty="0" smtClean="0">
                <a:latin typeface="Arial" panose="020B0604020202020204" pitchFamily="34" charset="0"/>
                <a:cs typeface="Arial" panose="020B0604020202020204" pitchFamily="34" charset="0"/>
              </a:rPr>
              <a:t> solves the problems in </a:t>
            </a:r>
            <a:r>
              <a:rPr lang="en-US" altLang="ko-KR" sz="2000" dirty="0">
                <a:latin typeface="Arial" panose="020B0604020202020204" pitchFamily="34" charset="0"/>
                <a:cs typeface="Arial" panose="020B0604020202020204" pitchFamily="34" charset="0"/>
              </a:rPr>
              <a:t>an open interoperable way</a:t>
            </a:r>
          </a:p>
        </p:txBody>
      </p:sp>
      <p:pic>
        <p:nvPicPr>
          <p:cNvPr id="4" name="그림 3"/>
          <p:cNvPicPr>
            <a:picLocks noChangeAspect="1"/>
          </p:cNvPicPr>
          <p:nvPr/>
        </p:nvPicPr>
        <p:blipFill>
          <a:blip r:embed="rId3"/>
          <a:stretch>
            <a:fillRect/>
          </a:stretch>
        </p:blipFill>
        <p:spPr>
          <a:xfrm>
            <a:off x="112294" y="2346186"/>
            <a:ext cx="5357063" cy="2360823"/>
          </a:xfrm>
          <a:prstGeom prst="rect">
            <a:avLst/>
          </a:prstGeom>
        </p:spPr>
      </p:pic>
      <p:sp>
        <p:nvSpPr>
          <p:cNvPr id="5" name="직사각형 4"/>
          <p:cNvSpPr/>
          <p:nvPr/>
        </p:nvSpPr>
        <p:spPr>
          <a:xfrm>
            <a:off x="2752725" y="2346186"/>
            <a:ext cx="2716632" cy="12161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pic>
        <p:nvPicPr>
          <p:cNvPr id="6" name="그림 5"/>
          <p:cNvPicPr>
            <a:picLocks noChangeAspect="1"/>
          </p:cNvPicPr>
          <p:nvPr/>
        </p:nvPicPr>
        <p:blipFill>
          <a:blip r:embed="rId4"/>
          <a:stretch>
            <a:fillRect/>
          </a:stretch>
        </p:blipFill>
        <p:spPr>
          <a:xfrm>
            <a:off x="5934075" y="3486150"/>
            <a:ext cx="3209925" cy="3371850"/>
          </a:xfrm>
          <a:prstGeom prst="rect">
            <a:avLst/>
          </a:prstGeom>
        </p:spPr>
      </p:pic>
    </p:spTree>
    <p:extLst>
      <p:ext uri="{BB962C8B-B14F-4D97-AF65-F5344CB8AC3E}">
        <p14:creationId xmlns:p14="http://schemas.microsoft.com/office/powerpoint/2010/main" val="1976995459"/>
      </p:ext>
    </p:extLst>
  </p:cSld>
  <p:clrMapOvr>
    <a:masterClrMapping/>
  </p:clrMapOvr>
  <p:timing>
    <p:tnLst>
      <p:par>
        <p:cTn id="1" dur="indefinite" restart="never" nodeType="tmRoot"/>
      </p:par>
    </p:tnLst>
  </p:timing>
</p:sld>
</file>

<file path=ppt/theme/theme1.xml><?xml version="1.0" encoding="utf-8"?>
<a:theme xmlns:a="http://schemas.openxmlformats.org/drawingml/2006/main" name="1_NVC(3.0)">
  <a:themeElements>
    <a:clrScheme name="1_NVC(3.0) 3">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5F5F5F"/>
      </a:hlink>
      <a:folHlink>
        <a:srgbClr val="DDDDDD"/>
      </a:folHlink>
    </a:clrScheme>
    <a:fontScheme name="1_NVC(3.0)">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ko-KR" altLang="en-US" sz="1600" b="0" i="0" u="none" strike="noStrike" cap="none" normalizeH="0" baseline="0" smtClean="0">
            <a:ln>
              <a:noFill/>
            </a:ln>
            <a:solidFill>
              <a:schemeClr val="tx1"/>
            </a:solidFill>
            <a:effectLst/>
            <a:latin typeface="Arial" charset="0"/>
            <a:ea typeface="굴림" pitchFamily="50" charset="-127"/>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ko-KR" altLang="en-US" sz="1600" b="0" i="0" u="none" strike="noStrike" cap="none" normalizeH="0" baseline="0" smtClean="0">
            <a:ln>
              <a:noFill/>
            </a:ln>
            <a:solidFill>
              <a:schemeClr val="tx1"/>
            </a:solidFill>
            <a:effectLst/>
            <a:latin typeface="Arial" charset="0"/>
            <a:ea typeface="굴림" pitchFamily="50" charset="-127"/>
          </a:defRPr>
        </a:defPPr>
      </a:lstStyle>
    </a:lnDef>
  </a:objectDefaults>
  <a:extraClrSchemeLst>
    <a:extraClrScheme>
      <a:clrScheme name="1_NVC(3.0) 1">
        <a:dk1>
          <a:srgbClr val="000099"/>
        </a:dk1>
        <a:lt1>
          <a:srgbClr val="FFFFFF"/>
        </a:lt1>
        <a:dk2>
          <a:srgbClr val="0000FF"/>
        </a:dk2>
        <a:lt2>
          <a:srgbClr val="FFFF00"/>
        </a:lt2>
        <a:accent1>
          <a:srgbClr val="FF6633"/>
        </a:accent1>
        <a:accent2>
          <a:srgbClr val="FF00FF"/>
        </a:accent2>
        <a:accent3>
          <a:srgbClr val="AAAAFF"/>
        </a:accent3>
        <a:accent4>
          <a:srgbClr val="DADADA"/>
        </a:accent4>
        <a:accent5>
          <a:srgbClr val="FFB8AD"/>
        </a:accent5>
        <a:accent6>
          <a:srgbClr val="E700E7"/>
        </a:accent6>
        <a:hlink>
          <a:srgbClr val="FF0000"/>
        </a:hlink>
        <a:folHlink>
          <a:srgbClr val="808080"/>
        </a:folHlink>
      </a:clrScheme>
      <a:clrMap bg1="dk2" tx1="lt1" bg2="dk1" tx2="lt2" accent1="accent1" accent2="accent2" accent3="accent3" accent4="accent4" accent5="accent5" accent6="accent6" hlink="hlink" folHlink="folHlink"/>
    </a:extraClrScheme>
    <a:extraClrScheme>
      <a:clrScheme name="1_NVC(3.0) 2">
        <a:dk1>
          <a:srgbClr val="000066"/>
        </a:dk1>
        <a:lt1>
          <a:srgbClr val="CCECFF"/>
        </a:lt1>
        <a:dk2>
          <a:srgbClr val="000080"/>
        </a:dk2>
        <a:lt2>
          <a:srgbClr val="000000"/>
        </a:lt2>
        <a:accent1>
          <a:srgbClr val="9999FF"/>
        </a:accent1>
        <a:accent2>
          <a:srgbClr val="CC00FF"/>
        </a:accent2>
        <a:accent3>
          <a:srgbClr val="E2F4FF"/>
        </a:accent3>
        <a:accent4>
          <a:srgbClr val="000056"/>
        </a:accent4>
        <a:accent5>
          <a:srgbClr val="CACAFF"/>
        </a:accent5>
        <a:accent6>
          <a:srgbClr val="B900E7"/>
        </a:accent6>
        <a:hlink>
          <a:srgbClr val="00CC99"/>
        </a:hlink>
        <a:folHlink>
          <a:srgbClr val="0099CC"/>
        </a:folHlink>
      </a:clrScheme>
      <a:clrMap bg1="lt1" tx1="dk1" bg2="lt2" tx2="dk2" accent1="accent1" accent2="accent2" accent3="accent3" accent4="accent4" accent5="accent5" accent6="accent6" hlink="hlink" folHlink="folHlink"/>
    </a:extraClrScheme>
    <a:extraClrScheme>
      <a:clrScheme name="1_NVC(3.0) 3">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5F5F5F"/>
        </a:hlink>
        <a:folHlink>
          <a:srgbClr val="DDDDDD"/>
        </a:folHlink>
      </a:clrScheme>
      <a:clrMap bg1="lt1" tx1="dk1" bg2="lt2" tx2="dk2" accent1="accent1" accent2="accent2" accent3="accent3" accent4="accent4" accent5="accent5" accent6="accent6" hlink="hlink" folHlink="folHlink"/>
    </a:extraClrScheme>
    <a:extraClrScheme>
      <a:clrScheme name="1_NVC(3.0) 4">
        <a:dk1>
          <a:srgbClr val="000000"/>
        </a:dk1>
        <a:lt1>
          <a:srgbClr val="FFFFFF"/>
        </a:lt1>
        <a:dk2>
          <a:srgbClr val="660033"/>
        </a:dk2>
        <a:lt2>
          <a:srgbClr val="FFFF66"/>
        </a:lt2>
        <a:accent1>
          <a:srgbClr val="FF0033"/>
        </a:accent1>
        <a:accent2>
          <a:srgbClr val="CC6600"/>
        </a:accent2>
        <a:accent3>
          <a:srgbClr val="B8AAAD"/>
        </a:accent3>
        <a:accent4>
          <a:srgbClr val="DADADA"/>
        </a:accent4>
        <a:accent5>
          <a:srgbClr val="FFAAAD"/>
        </a:accent5>
        <a:accent6>
          <a:srgbClr val="B95C00"/>
        </a:accent6>
        <a:hlink>
          <a:srgbClr val="999933"/>
        </a:hlink>
        <a:folHlink>
          <a:srgbClr val="A50021"/>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디자인 사용자 지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디자인 사용자 지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디자인 사용자 지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42548</TotalTime>
  <Words>5526</Words>
  <Application>Microsoft Office PowerPoint</Application>
  <PresentationFormat>화면 슬라이드 쇼(4:3)</PresentationFormat>
  <Paragraphs>943</Paragraphs>
  <Slides>77</Slides>
  <Notes>13</Notes>
  <HiddenSlides>0</HiddenSlides>
  <MMClips>0</MMClips>
  <ScaleCrop>false</ScaleCrop>
  <HeadingPairs>
    <vt:vector size="6" baseType="variant">
      <vt:variant>
        <vt:lpstr>테마</vt:lpstr>
      </vt:variant>
      <vt:variant>
        <vt:i4>4</vt:i4>
      </vt:variant>
      <vt:variant>
        <vt:lpstr>포함된 OLE 서버</vt:lpstr>
      </vt:variant>
      <vt:variant>
        <vt:i4>2</vt:i4>
      </vt:variant>
      <vt:variant>
        <vt:lpstr>슬라이드 제목</vt:lpstr>
      </vt:variant>
      <vt:variant>
        <vt:i4>77</vt:i4>
      </vt:variant>
    </vt:vector>
  </HeadingPairs>
  <TitlesOfParts>
    <vt:vector size="83" baseType="lpstr">
      <vt:lpstr>1_NVC(3.0)</vt:lpstr>
      <vt:lpstr>2_디자인 사용자 지정</vt:lpstr>
      <vt:lpstr>1_디자인 사용자 지정</vt:lpstr>
      <vt:lpstr>디자인 사용자 지정</vt:lpstr>
      <vt:lpstr>Clip</vt:lpstr>
      <vt:lpstr>Slide</vt:lpstr>
      <vt:lpstr>CS 540 Network Architecture</vt:lpstr>
      <vt:lpstr>IoT Group survey</vt:lpstr>
      <vt:lpstr>Contents</vt:lpstr>
      <vt:lpstr>AllSeen Alliance</vt:lpstr>
      <vt:lpstr>AllSeen Alliance</vt:lpstr>
      <vt:lpstr>AllSeen Alliance</vt:lpstr>
      <vt:lpstr>AllSeen Alliance</vt:lpstr>
      <vt:lpstr>AllSeen Alliance</vt:lpstr>
      <vt:lpstr>AllSeen Alliance</vt:lpstr>
      <vt:lpstr>AllSeen Alliance</vt:lpstr>
      <vt:lpstr>Open Interconnect Consortium (OIC)</vt:lpstr>
      <vt:lpstr>Open Interconnect Consortium (OIC)</vt:lpstr>
      <vt:lpstr>Open Interconnect Consortium (OIC)</vt:lpstr>
      <vt:lpstr>Thread Group</vt:lpstr>
      <vt:lpstr>Thread Group</vt:lpstr>
      <vt:lpstr>PowerPoint 프레젠테이션</vt:lpstr>
      <vt:lpstr>PowerPoint 프레젠테이션</vt:lpstr>
      <vt:lpstr>PowerPoint 프레젠테이션</vt:lpstr>
      <vt:lpstr>OASIS</vt:lpstr>
      <vt:lpstr>Industrial Internet Consortium (IIC)</vt:lpstr>
      <vt:lpstr>Industrial Internet Consortium (IIC)</vt:lpstr>
      <vt:lpstr>Message Queue Telemetry Transport (MQTT)</vt:lpstr>
      <vt:lpstr>The Message System Paradigm</vt:lpstr>
      <vt:lpstr>The Publish/Subscribe Message Model</vt:lpstr>
      <vt:lpstr>Message Queue Telemetry Transport (MQTT)</vt:lpstr>
      <vt:lpstr>Message Queue Telemetry Transport (MQTT)</vt:lpstr>
      <vt:lpstr>Message Queue Telemetry Transport (MQTT)</vt:lpstr>
      <vt:lpstr>Message Queue Telemetry Transport (MQTT)</vt:lpstr>
      <vt:lpstr>CoAP</vt:lpstr>
      <vt:lpstr>CoAP</vt:lpstr>
      <vt:lpstr>CoAP</vt:lpstr>
      <vt:lpstr>CoAP: Proxying and caching</vt:lpstr>
      <vt:lpstr>CRUD, MVC and REST</vt:lpstr>
      <vt:lpstr>CRUD, MVC and REST</vt:lpstr>
      <vt:lpstr>CRUD, MVC and REST</vt:lpstr>
      <vt:lpstr>Internet of Things</vt:lpstr>
      <vt:lpstr>Internet of Things</vt:lpstr>
      <vt:lpstr>Internet of Things</vt:lpstr>
      <vt:lpstr>Data Semantics</vt:lpstr>
      <vt:lpstr>Meta-Data Tools</vt:lpstr>
      <vt:lpstr>Meta-Data Tools: Ontologies, OWL, RDF</vt:lpstr>
      <vt:lpstr>PowerPoint 프레젠테이션</vt:lpstr>
      <vt:lpstr>Meta-Data Tools:  RDF</vt:lpstr>
      <vt:lpstr>Meta-Data Tools:  RDF, Example</vt:lpstr>
      <vt:lpstr>PowerPoint 프레젠테이션</vt:lpstr>
      <vt:lpstr>PowerPoint 프레젠테이션</vt:lpstr>
      <vt:lpstr>Meta-Data Tools: Ontologies, OWL, RDF</vt:lpstr>
      <vt:lpstr>Meta-Data Tools: Ontologies, OWL, RDF</vt:lpstr>
      <vt:lpstr>PowerPoint 프레젠테이션</vt:lpstr>
      <vt:lpstr>Meta-Data Tools: Tagging and Folksonomies</vt:lpstr>
      <vt:lpstr>Meta-Data Tools: Tagging and Folksonomies</vt:lpstr>
      <vt:lpstr>Meta-Data Tools: RDFa </vt:lpstr>
      <vt:lpstr>Meta-Data Tools: Twannotations</vt:lpstr>
      <vt:lpstr>Meta-Data Tools: Twannotations</vt:lpstr>
      <vt:lpstr>PowerPoint 프레젠테이션</vt:lpstr>
      <vt:lpstr>Sensor-Net: Web 3.0</vt:lpstr>
      <vt:lpstr>Sensor Networks: Applications</vt:lpstr>
      <vt:lpstr>Overall Design of Sensor Networks</vt:lpstr>
      <vt:lpstr>Classifications of Sensor Nets</vt:lpstr>
      <vt:lpstr>Attribute based routing: Directed Diffusion</vt:lpstr>
      <vt:lpstr>Interest Propagation</vt:lpstr>
      <vt:lpstr>Data Propagation</vt:lpstr>
      <vt:lpstr>Reinforcement</vt:lpstr>
      <vt:lpstr>Naming</vt:lpstr>
      <vt:lpstr>Interest</vt:lpstr>
      <vt:lpstr>6LowPAN</vt:lpstr>
      <vt:lpstr>6LowPAN</vt:lpstr>
      <vt:lpstr>WSN (ZigBee) vs. IP-USN (6LoWPAN)</vt:lpstr>
      <vt:lpstr>Ad-hoc Routing protocols for 6LoWPAN</vt:lpstr>
      <vt:lpstr>LOAD</vt:lpstr>
      <vt:lpstr>DYMO-Low</vt:lpstr>
      <vt:lpstr>DYMO-Low</vt:lpstr>
      <vt:lpstr>6LoWPAN Format Design</vt:lpstr>
      <vt:lpstr>6LoWPAN IPv6 Header</vt:lpstr>
      <vt:lpstr>6LoWPAN: compressed /UDP</vt:lpstr>
      <vt:lpstr>6LoWPAN vs. Zigbee</vt:lpstr>
      <vt:lpstr>WSN (ZigBee) vs. IP-USN (6LoWPAN)</vt:lpstr>
    </vt:vector>
  </TitlesOfParts>
  <Company>ICU-SICE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TCP</dc:title>
  <dc:creator>Younghee Lee</dc:creator>
  <cp:lastModifiedBy>USER</cp:lastModifiedBy>
  <cp:revision>410</cp:revision>
  <cp:lastPrinted>2000-09-05T05:09:43Z</cp:lastPrinted>
  <dcterms:created xsi:type="dcterms:W3CDTF">1998-07-19T12:47:56Z</dcterms:created>
  <dcterms:modified xsi:type="dcterms:W3CDTF">2016-11-16T11:26:33Z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1</vt:i4>
  </property>
  <property fmtid="{D5CDD505-2E9C-101B-9397-08002B2CF9AE}" pid="4" name="Compression">
    <vt:i4>100</vt:i4>
  </property>
  <property fmtid="{D5CDD505-2E9C-101B-9397-08002B2CF9AE}" pid="5" name="ScreenSize">
    <vt:i4>3</vt:i4>
  </property>
  <property fmtid="{D5CDD505-2E9C-101B-9397-08002B2CF9AE}" pid="6" name="ScreenUsage">
    <vt:i4>3</vt:i4>
  </property>
  <property fmtid="{D5CDD505-2E9C-101B-9397-08002B2CF9AE}" pid="7" name="MailAddress">
    <vt:lpwstr>yhlee@pec.etri.re.kr</vt:lpwstr>
  </property>
  <property fmtid="{D5CDD505-2E9C-101B-9397-08002B2CF9AE}" pid="8" name="HomePage">
    <vt:lpwstr/>
  </property>
  <property fmtid="{D5CDD505-2E9C-101B-9397-08002B2CF9AE}" pid="9" name="Other">
    <vt:lpwstr/>
  </property>
  <property fmtid="{D5CDD505-2E9C-101B-9397-08002B2CF9AE}" pid="10" name="DownloadOriginal">
    <vt:bool>true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3</vt:i4>
  </property>
  <property fmtid="{D5CDD505-2E9C-101B-9397-08002B2CF9AE}" pid="19" name="ShowNotes">
    <vt:bool>false</vt:bool>
  </property>
  <property fmtid="{D5CDD505-2E9C-101B-9397-08002B2CF9AE}" pid="20" name="NavBtnPos">
    <vt:i4>1</vt:i4>
  </property>
  <property fmtid="{D5CDD505-2E9C-101B-9397-08002B2CF9AE}" pid="21" name="OutputDir">
    <vt:lpwstr>G:\이영희강의TP</vt:lpwstr>
  </property>
  <property fmtid="{D5CDD505-2E9C-101B-9397-08002B2CF9AE}" pid="22" name="EncodingType">
    <vt:i4>-99</vt:i4>
  </property>
</Properties>
</file>